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handoutMasterIdLst>
    <p:handoutMasterId r:id="rId55"/>
  </p:handoutMasterIdLst>
  <p:sldIdLst>
    <p:sldId id="340" r:id="rId2"/>
    <p:sldId id="341" r:id="rId3"/>
    <p:sldId id="339" r:id="rId4"/>
    <p:sldId id="260" r:id="rId5"/>
    <p:sldId id="261" r:id="rId6"/>
    <p:sldId id="262" r:id="rId7"/>
    <p:sldId id="314" r:id="rId8"/>
    <p:sldId id="317" r:id="rId9"/>
    <p:sldId id="337" r:id="rId10"/>
    <p:sldId id="320" r:id="rId11"/>
    <p:sldId id="321" r:id="rId12"/>
    <p:sldId id="322" r:id="rId13"/>
    <p:sldId id="308" r:id="rId14"/>
    <p:sldId id="319" r:id="rId15"/>
    <p:sldId id="268" r:id="rId16"/>
    <p:sldId id="269" r:id="rId17"/>
    <p:sldId id="282" r:id="rId18"/>
    <p:sldId id="306" r:id="rId19"/>
    <p:sldId id="327" r:id="rId20"/>
    <p:sldId id="328" r:id="rId21"/>
    <p:sldId id="330" r:id="rId22"/>
    <p:sldId id="331" r:id="rId23"/>
    <p:sldId id="338"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27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nassis Avgerinos" initials="TA" lastIdx="2" clrIdx="0"/>
  <p:cmAuthor id="1" name="Ethan" initials="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F201E"/>
    <a:srgbClr val="9B2D2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1667" autoAdjust="0"/>
  </p:normalViewPr>
  <p:slideViewPr>
    <p:cSldViewPr>
      <p:cViewPr varScale="1">
        <p:scale>
          <a:sx n="67" d="100"/>
          <a:sy n="67" d="100"/>
        </p:scale>
        <p:origin x="-14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70E90A-7AD7-4C4D-911D-A519C3C37F7B}" type="datetimeFigureOut">
              <a:rPr lang="el-GR" smtClean="0"/>
              <a:pPr/>
              <a:t>20/6/2011</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F53C23-4406-408D-847B-B870B540754C}"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B813-194E-462A-863D-9ADB5906A9C0}" type="datetimeFigureOut">
              <a:rPr lang="en-US" smtClean="0"/>
              <a:pPr/>
              <a:t>6/20/2011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2634D-697C-4EAF-A69A-3DDE9AF977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2634D-697C-4EAF-A69A-3DDE9AF9775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2634D-697C-4EAF-A69A-3DDE9AF9775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9698" name="Text Box 2"/>
          <p:cNvSpPr txBox="1">
            <a:spLocks noGrp="1" noChangeArrowheads="1"/>
          </p:cNvSpPr>
          <p:nvPr>
            <p:ph type="body"/>
          </p:nvPr>
        </p:nvSpPr>
        <p:spPr bwMode="auto">
          <a:xfrm>
            <a:off x="503238" y="4316413"/>
            <a:ext cx="5848350" cy="405288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As most of you are probably aware we are seeing thousands of new malware samples appearing each day.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To cope with this flood of malware samples, automatic analysis systems were created. These systems analyze the sample without any user intervention and produce some form of analysis report that describes the behavior of the analyzed sample. Now the problem is that the analyst of an A/V company is facing thousands of new analysis reports per day instead of thousands of new samples.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What is needed is a mechanism to structure these reports. If we can determine, for example, that 2000 reports are similar then the analyst can simply look at one representative report for the whole group of 2000 samples.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He can then decide to ignore a new sample because it belongs to a malware family he has already seen before. Or he decides to manually inspect a binary from this group because the automated analysis result might be not sufficiently complete.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Finally, it is possible to derive generalized signatures and implement removal procedures that work for a whole class of samples.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0722" name="Text Box 2"/>
          <p:cNvSpPr txBox="1">
            <a:spLocks noGrp="1" noChangeArrowheads="1"/>
          </p:cNvSpPr>
          <p:nvPr>
            <p:ph type="body"/>
          </p:nvPr>
        </p:nvSpPr>
        <p:spPr bwMode="auto">
          <a:xfrm>
            <a:off x="503238" y="4265613"/>
            <a:ext cx="5848350" cy="415448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Now, I want to describe the term ‘clustering’ more formally. The idea of clustering malware is to find a partitioning of a given malware set into subsets so that subsets share some common traits.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 have tried to visualize this process in the graph that you can see on the slide: All the red circles represent malware samples. The goal of clustering is to find the malware samples that are near. Thus, in our example, we would like to have the clustering algorithm find three clusters. Of course, this is a very simplistic view. In reality, we cannot describe a malware sample with only two dimensions.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question is of course, when are two malware samples similar? When shall we put them into the same cluster? We are following a behavior-based approach. We think that malware is best represented by its behavior. That means two malware samples are similar when their behavior is similar. If we have two malware samples that both create the same files, download the same files…. Then they are quite similar.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Having a clustering algorithm that is scalable is one of its decisive properties. We are not the first ones proposing to cluster or somehow classify malware. However besides other shortcomings, previous approaches do not scale well and are too slow for the size of malware sets that anti-malware companies are confronted with. Of course, it’s nice if you can cluster 500 malware samples but the actual point of trying to find a structure in malware samples is because of the overwhelming number of existing malware samples. Clustering 500 samples that I can also do manually.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457200" indent="-457200">
              <a:buNone/>
            </a:pPr>
            <a:endParaRPr lang="en-US" sz="2000" dirty="0" smtClean="0"/>
          </a:p>
        </p:txBody>
      </p:sp>
      <p:sp>
        <p:nvSpPr>
          <p:cNvPr id="4" name="Slide Number Placeholder 3"/>
          <p:cNvSpPr>
            <a:spLocks noGrp="1"/>
          </p:cNvSpPr>
          <p:nvPr>
            <p:ph type="sldNum" sz="quarter" idx="10"/>
          </p:nvPr>
        </p:nvSpPr>
        <p:spPr/>
        <p:txBody>
          <a:bodyPr/>
          <a:lstStyle/>
          <a:p>
            <a:fld id="{B5F2634D-697C-4EAF-A69A-3DDE9AF9775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1746" name="Text Box 2"/>
          <p:cNvSpPr txBox="1">
            <a:spLocks noGrp="1" noChangeArrowheads="1"/>
          </p:cNvSpPr>
          <p:nvPr>
            <p:ph type="body"/>
          </p:nvPr>
        </p:nvSpPr>
        <p:spPr bwMode="auto">
          <a:xfrm>
            <a:off x="503238" y="4316413"/>
            <a:ext cx="5848350" cy="405288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Now, I’d like to give you an overview of how our clustering system works.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Clustering malware samples is a three-step process in our system. I have illustrated these three steps as ellipses on the slide.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first step in the clustering process is the automatic dynamic analysis of a sample. This means that we execute the program in a safe environment and monitor its actions. The result of this process is an execution trace that lists all the system calls that were performed by the program. In addition to the system call trace, we collect taint information and analyze the network traffic.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 the next step, the extraction of the behavioral profile, we process the results provided by the dynamic analysis step. Since the system call trace is a very raw, a very basic representation, we would like to generalize it. So in the step called ‘Extraction of the Behavioral Profile’ we abstract  the existing execution trace into a representation consisting of OS objects, OS operations that are performed on these objects and dependences between the OS Objects. This representation is what we call a “Behavioral Profile”.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behavioral profile is finally the representation that serves as input to our clustering algorithm. Of course, a single behavioral profile would not be enough. Instead, we normally have thousands of behavioral profiles that we want to be clustered by our clustering algorithm.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I’m going to describe each of these steps in more detail, now.</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2770" name="Text Box 2"/>
          <p:cNvSpPr txBox="1">
            <a:spLocks noGrp="1" noChangeArrowheads="1"/>
          </p:cNvSpPr>
          <p:nvPr>
            <p:ph type="body"/>
          </p:nvPr>
        </p:nvSpPr>
        <p:spPr bwMode="auto">
          <a:xfrm>
            <a:off x="503238" y="4316413"/>
            <a:ext cx="5848350" cy="405288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At the beginning of the clustering process, there is the dynamic analysis. For this purpose , we are using our existing automatic, dynamic analysis system, called Anubis. Anubis was already able to provide us with a system call trace.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However, we have also extended the analysis capabilities of Anubis with several features, most notably system call dependences, control flow dependences and a networking analysis component. It is clear that a good and correct analysis is a prerequisite for a good clustering. If the analysis of a malware sample is already wrong, then the clustering of this sample will also be wrong.</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 capture system call dependences based on a tainting system.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 addition to tracking the taint relationships between system calls it is also interesting to analyze how tainted data is used inside the program. To this end, we keep track of compare operations involving tainted data.</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 require a network analysis component for accurately describing a sample’s network behavior. In short, we want to know whether any emails are sent, we want to see the IRC traffic, which usernames and channel names were used etc.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output of the dynamic analysis step is an execution trace augmented with taint information and network analysis results. Before describing how this output is processed in the ‘extraction of behavioral profile’ phase I will say a few words about the two features that we’ve implemented.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A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8914" name="Rectangle 2"/>
          <p:cNvSpPr txBox="1">
            <a:spLocks noGrp="1" noChangeArrowheads="1"/>
          </p:cNvSpPr>
          <p:nvPr>
            <p:ph type="body"/>
          </p:nvPr>
        </p:nvSpPr>
        <p:spPr bwMode="auto">
          <a:xfrm>
            <a:off x="503238" y="4316413"/>
            <a:ext cx="5848350" cy="405288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de-A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1144588" y="695325"/>
            <a:ext cx="4559300" cy="3419475"/>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503238" y="4316413"/>
            <a:ext cx="5846762" cy="3959225"/>
          </a:xfrm>
          <a:prstGeom prst="rect">
            <a:avLst/>
          </a:prstGeom>
          <a:noFill/>
          <a:ln>
            <a:round/>
            <a:headEnd/>
            <a:tailEnd/>
          </a:ln>
        </p:spPr>
        <p:txBody>
          <a:bodyPr wrap="none" anchor="ctr"/>
          <a:lstStyle/>
          <a:p>
            <a:endParaRPr lang="de-A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p:cNvSpPr txBox="1">
            <a:spLocks noGrp="1" noRot="1" noChangeAspect="1" noChangeArrowheads="1" noTextEdit="1"/>
          </p:cNvSpPr>
          <p:nvPr>
            <p:ph type="sldImg"/>
          </p:nvPr>
        </p:nvSpPr>
        <p:spPr>
          <a:xfrm>
            <a:off x="1144588" y="695325"/>
            <a:ext cx="4559300" cy="3419475"/>
          </a:xfrm>
        </p:spPr>
      </p:sp>
      <p:sp>
        <p:nvSpPr>
          <p:cNvPr id="71683" name="Rectangle 3"/>
          <p:cNvSpPr txBox="1">
            <a:spLocks noGrp="1" noChangeArrowheads="1"/>
          </p:cNvSpPr>
          <p:nvPr>
            <p:ph type="body" idx="1"/>
          </p:nvPr>
        </p:nvSpPr>
        <p:spPr>
          <a:xfrm>
            <a:off x="503238" y="4316413"/>
            <a:ext cx="5846762" cy="3959225"/>
          </a:xfrm>
          <a:noFill/>
          <a:ln/>
        </p:spPr>
        <p:txBody>
          <a:bodyPr wrap="none" anchor="ctr"/>
          <a:lstStyle/>
          <a:p>
            <a:endParaRPr lang="de-A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txBox="1">
            <a:spLocks noGrp="1" noRot="1" noChangeAspect="1" noChangeArrowheads="1" noTextEdit="1"/>
          </p:cNvSpPr>
          <p:nvPr>
            <p:ph type="sldImg"/>
          </p:nvPr>
        </p:nvSpPr>
        <p:spPr>
          <a:xfrm>
            <a:off x="1144588" y="695325"/>
            <a:ext cx="4559300" cy="3419475"/>
          </a:xfrm>
        </p:spPr>
      </p:sp>
      <p:sp>
        <p:nvSpPr>
          <p:cNvPr id="73731" name="Rectangle 3"/>
          <p:cNvSpPr txBox="1">
            <a:spLocks noGrp="1" noChangeArrowheads="1"/>
          </p:cNvSpPr>
          <p:nvPr>
            <p:ph type="body" idx="1"/>
          </p:nvPr>
        </p:nvSpPr>
        <p:spPr>
          <a:xfrm>
            <a:off x="503238" y="4316413"/>
            <a:ext cx="5846762" cy="3959225"/>
          </a:xfrm>
          <a:noFill/>
          <a:ln/>
        </p:spPr>
        <p:txBody>
          <a:bodyPr wrap="none" anchor="ctr"/>
          <a:lstStyle/>
          <a:p>
            <a:endParaRPr lang="de-A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txBox="1">
            <a:spLocks noGrp="1" noRot="1" noChangeAspect="1" noChangeArrowheads="1" noTextEdit="1"/>
          </p:cNvSpPr>
          <p:nvPr>
            <p:ph type="sldImg"/>
          </p:nvPr>
        </p:nvSpPr>
        <p:spPr>
          <a:xfrm>
            <a:off x="1144588" y="695325"/>
            <a:ext cx="4559300" cy="3419475"/>
          </a:xfrm>
        </p:spPr>
      </p:sp>
      <p:sp>
        <p:nvSpPr>
          <p:cNvPr id="73731" name="Rectangle 3"/>
          <p:cNvSpPr txBox="1">
            <a:spLocks noGrp="1" noChangeArrowheads="1"/>
          </p:cNvSpPr>
          <p:nvPr>
            <p:ph type="body" idx="1"/>
          </p:nvPr>
        </p:nvSpPr>
        <p:spPr>
          <a:xfrm>
            <a:off x="503238" y="4316413"/>
            <a:ext cx="5846762" cy="3959225"/>
          </a:xfrm>
          <a:noFill/>
          <a:ln/>
        </p:spPr>
        <p:txBody>
          <a:bodyPr wrap="none" anchor="ctr"/>
          <a:lstStyle/>
          <a:p>
            <a:endParaRPr lang="de-A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txBox="1">
            <a:spLocks noGrp="1" noRot="1" noChangeAspect="1" noChangeArrowheads="1" noTextEdit="1"/>
          </p:cNvSpPr>
          <p:nvPr>
            <p:ph type="sldImg"/>
          </p:nvPr>
        </p:nvSpPr>
        <p:spPr>
          <a:xfrm>
            <a:off x="1144588" y="695325"/>
            <a:ext cx="4559300" cy="3419475"/>
          </a:xfrm>
        </p:spPr>
      </p:sp>
      <p:sp>
        <p:nvSpPr>
          <p:cNvPr id="75779" name="Rectangle 3"/>
          <p:cNvSpPr txBox="1">
            <a:spLocks noGrp="1" noChangeArrowheads="1"/>
          </p:cNvSpPr>
          <p:nvPr>
            <p:ph type="body" idx="1"/>
          </p:nvPr>
        </p:nvSpPr>
        <p:spPr>
          <a:xfrm>
            <a:off x="503238" y="4316413"/>
            <a:ext cx="5846762" cy="3959225"/>
          </a:xfrm>
          <a:noFill/>
          <a:ln/>
        </p:spPr>
        <p:txBody>
          <a:bodyPr wrap="none" anchor="ctr"/>
          <a:lstStyle/>
          <a:p>
            <a:endParaRPr lang="de-A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4588" y="695325"/>
            <a:ext cx="4559300" cy="3419475"/>
          </a:xfrm>
          <a:prstGeom prst="rect">
            <a:avLst/>
          </a:prstGeom>
          <a:solidFill>
            <a:srgbClr val="FFFFFF"/>
          </a:solidFill>
          <a:ln>
            <a:solidFill>
              <a:srgbClr val="000000"/>
            </a:solidFill>
            <a:miter lim="800000"/>
            <a:headEnd/>
            <a:tailEnd/>
          </a:ln>
        </p:spPr>
      </p:sp>
      <p:sp>
        <p:nvSpPr>
          <p:cNvPr id="40962" name="Text Box 2"/>
          <p:cNvSpPr txBox="1">
            <a:spLocks noGrp="1" noChangeArrowheads="1"/>
          </p:cNvSpPr>
          <p:nvPr>
            <p:ph type="body" idx="1"/>
          </p:nvPr>
        </p:nvSpPr>
        <p:spPr bwMode="auto">
          <a:xfrm>
            <a:off x="503238" y="4316413"/>
            <a:ext cx="5846762" cy="3959225"/>
          </a:xfrm>
          <a:prstGeom prst="rect">
            <a:avLst/>
          </a:prstGeom>
          <a:noFill/>
          <a:ln>
            <a:round/>
            <a:headEnd/>
            <a:tailEnd/>
          </a:ln>
        </p:spPr>
        <p:txBody>
          <a:bodyPr wrap="none" anchor="ctr"/>
          <a:lstStyle/>
          <a:p>
            <a:pPr>
              <a:spcBef>
                <a:spcPts val="450"/>
              </a:spcBef>
            </a:pPr>
            <a:r>
              <a:rPr lang="en-US"/>
              <a:t>In order to avoid the mentioned shortcomings of system call traces we decided to introduce behavioral profiles.</a:t>
            </a:r>
          </a:p>
          <a:p>
            <a:pPr>
              <a:spcBef>
                <a:spcPts val="450"/>
              </a:spcBef>
            </a:pPr>
            <a:r>
              <a:rPr lang="en-US"/>
              <a:t>A behavioral profile conceptually consists of four different components.</a:t>
            </a:r>
          </a:p>
          <a:p>
            <a:pPr>
              <a:spcBef>
                <a:spcPts val="450"/>
              </a:spcBef>
            </a:pPr>
            <a:r>
              <a:rPr lang="en-US"/>
              <a:t>We map system  calls to OS operations with the intent of abstracting from API specific details. For example, we ignore whether a process is created by means of NtCreateProcess or NtCreateProcessEx and unify these two system calls into the single OS operation create.</a:t>
            </a:r>
          </a:p>
          <a:p>
            <a:pPr>
              <a:spcBef>
                <a:spcPts val="450"/>
              </a:spcBef>
            </a:pPr>
            <a:r>
              <a:rPr lang="en-US"/>
              <a:t>The order of operations does not matter, instead we have dependencies for the real dependenceis</a:t>
            </a:r>
            <a:endParaRPr lang="de-A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4588" y="695325"/>
            <a:ext cx="4559300" cy="3419475"/>
          </a:xfrm>
          <a:prstGeom prst="rect">
            <a:avLst/>
          </a:prstGeom>
          <a:solidFill>
            <a:srgbClr val="FFFFFF"/>
          </a:solidFill>
          <a:ln>
            <a:solidFill>
              <a:srgbClr val="000000"/>
            </a:solidFill>
            <a:miter lim="800000"/>
            <a:headEnd/>
            <a:tailEnd/>
          </a:ln>
        </p:spPr>
      </p:sp>
      <p:sp>
        <p:nvSpPr>
          <p:cNvPr id="36866" name="Text Box 2"/>
          <p:cNvSpPr txBox="1">
            <a:spLocks noGrp="1" noChangeArrowheads="1"/>
          </p:cNvSpPr>
          <p:nvPr>
            <p:ph type="body" idx="1"/>
          </p:nvPr>
        </p:nvSpPr>
        <p:spPr bwMode="auto">
          <a:xfrm>
            <a:off x="503238" y="4316413"/>
            <a:ext cx="5846762" cy="3959225"/>
          </a:xfrm>
          <a:prstGeom prst="rect">
            <a:avLst/>
          </a:prstGeom>
          <a:noFill/>
          <a:ln>
            <a:round/>
            <a:headEnd/>
            <a:tailEnd/>
          </a:ln>
        </p:spPr>
        <p:txBody>
          <a:bodyPr wrap="none" anchor="ctr"/>
          <a:lstStyle/>
          <a:p>
            <a:pPr eaLnBrk="1" hangingPunct="1">
              <a:spcBef>
                <a:spcPts val="450"/>
              </a:spcBef>
            </a:pPr>
            <a:r>
              <a:rPr lang="en-US"/>
              <a:t>The best way to explain a behavioral profile is to show an example and to show how the mapping from an execution trace to a  behavioral profile works.</a:t>
            </a:r>
          </a:p>
          <a:p>
            <a:pPr eaLnBrk="1" hangingPunct="1">
              <a:spcBef>
                <a:spcPts val="450"/>
              </a:spcBef>
            </a:pPr>
            <a:r>
              <a:rPr lang="en-US"/>
              <a:t>Please note that although the example is shown in C code our algorithm works on execution traces.</a:t>
            </a:r>
          </a:p>
          <a:p>
            <a:pPr eaLnBrk="1" hangingPunct="1">
              <a:spcBef>
                <a:spcPts val="450"/>
              </a:spcBef>
            </a:pPr>
            <a:endParaRPr lang="en-US"/>
          </a:p>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txBox="1">
            <a:spLocks noGrp="1" noRot="1" noChangeAspect="1" noChangeArrowheads="1" noTextEdit="1"/>
          </p:cNvSpPr>
          <p:nvPr>
            <p:ph type="sldImg"/>
          </p:nvPr>
        </p:nvSpPr>
        <p:spPr>
          <a:xfrm>
            <a:off x="1144588" y="695325"/>
            <a:ext cx="4559300" cy="3419475"/>
          </a:xfrm>
        </p:spPr>
      </p:sp>
      <p:sp>
        <p:nvSpPr>
          <p:cNvPr id="57347"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
          <p:cNvSpPr txBox="1">
            <a:spLocks noGrp="1" noRot="1" noChangeAspect="1" noChangeArrowheads="1" noTextEdit="1"/>
          </p:cNvSpPr>
          <p:nvPr>
            <p:ph type="sldImg"/>
          </p:nvPr>
        </p:nvSpPr>
        <p:spPr>
          <a:xfrm>
            <a:off x="1144588" y="695325"/>
            <a:ext cx="4559300" cy="3419475"/>
          </a:xfrm>
        </p:spPr>
      </p:sp>
      <p:sp>
        <p:nvSpPr>
          <p:cNvPr id="59395"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txBox="1">
            <a:spLocks noGrp="1" noRot="1" noChangeAspect="1" noChangeArrowheads="1" noTextEdit="1"/>
          </p:cNvSpPr>
          <p:nvPr>
            <p:ph type="sldImg"/>
          </p:nvPr>
        </p:nvSpPr>
        <p:spPr>
          <a:xfrm>
            <a:off x="1144588" y="695325"/>
            <a:ext cx="4559300" cy="3419475"/>
          </a:xfrm>
        </p:spPr>
      </p:sp>
      <p:sp>
        <p:nvSpPr>
          <p:cNvPr id="61443"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txBox="1">
            <a:spLocks noGrp="1" noRot="1" noChangeAspect="1" noChangeArrowheads="1" noTextEdit="1"/>
          </p:cNvSpPr>
          <p:nvPr>
            <p:ph type="sldImg"/>
          </p:nvPr>
        </p:nvSpPr>
        <p:spPr>
          <a:xfrm>
            <a:off x="1144588" y="695325"/>
            <a:ext cx="4559300" cy="3419475"/>
          </a:xfrm>
        </p:spPr>
      </p:sp>
      <p:sp>
        <p:nvSpPr>
          <p:cNvPr id="63491"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p:cNvSpPr txBox="1">
            <a:spLocks noGrp="1" noRot="1" noChangeAspect="1" noChangeArrowheads="1" noTextEdit="1"/>
          </p:cNvSpPr>
          <p:nvPr>
            <p:ph type="sldImg"/>
          </p:nvPr>
        </p:nvSpPr>
        <p:spPr>
          <a:xfrm>
            <a:off x="1144588" y="695325"/>
            <a:ext cx="4559300" cy="3419475"/>
          </a:xfrm>
        </p:spPr>
      </p:sp>
      <p:sp>
        <p:nvSpPr>
          <p:cNvPr id="65539"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p:cNvSpPr txBox="1">
            <a:spLocks noGrp="1" noRot="1" noChangeAspect="1" noChangeArrowheads="1" noTextEdit="1"/>
          </p:cNvSpPr>
          <p:nvPr>
            <p:ph type="sldImg"/>
          </p:nvPr>
        </p:nvSpPr>
        <p:spPr>
          <a:xfrm>
            <a:off x="1144588" y="695325"/>
            <a:ext cx="4559300" cy="3419475"/>
          </a:xfrm>
        </p:spPr>
      </p:sp>
      <p:sp>
        <p:nvSpPr>
          <p:cNvPr id="65539"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
          <p:cNvSpPr txBox="1">
            <a:spLocks noGrp="1" noRot="1" noChangeAspect="1" noChangeArrowheads="1" noTextEdit="1"/>
          </p:cNvSpPr>
          <p:nvPr>
            <p:ph type="sldImg"/>
          </p:nvPr>
        </p:nvSpPr>
        <p:spPr>
          <a:xfrm>
            <a:off x="1144588" y="695325"/>
            <a:ext cx="4559300" cy="3419475"/>
          </a:xfrm>
        </p:spPr>
      </p:sp>
      <p:sp>
        <p:nvSpPr>
          <p:cNvPr id="67587"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txBox="1">
            <a:spLocks noGrp="1" noRot="1" noChangeAspect="1" noChangeArrowheads="1" noTextEdit="1"/>
          </p:cNvSpPr>
          <p:nvPr>
            <p:ph type="sldImg"/>
          </p:nvPr>
        </p:nvSpPr>
        <p:spPr>
          <a:xfrm>
            <a:off x="1144588" y="695325"/>
            <a:ext cx="4559300" cy="3419475"/>
          </a:xfrm>
        </p:spPr>
      </p:sp>
      <p:sp>
        <p:nvSpPr>
          <p:cNvPr id="69635" name="Text Box 3"/>
          <p:cNvSpPr txBox="1">
            <a:spLocks noGrp="1" noChangeArrowheads="1"/>
          </p:cNvSpPr>
          <p:nvPr>
            <p:ph type="body" idx="1"/>
          </p:nvPr>
        </p:nvSpPr>
        <p:spPr>
          <a:xfrm>
            <a:off x="503238" y="4316413"/>
            <a:ext cx="5846762" cy="3959225"/>
          </a:xfrm>
          <a:ln/>
        </p:spPr>
        <p:txBody>
          <a:bodyPr wrap="none" anchor="ctr"/>
          <a:lstStyle/>
          <a:p>
            <a:pPr eaLnBrk="1" hangingPunct="1">
              <a:spcBef>
                <a:spcPts val="450"/>
              </a:spcBef>
            </a:pPr>
            <a:r>
              <a:rPr lang="en-US"/>
              <a:t>Things to note: </a:t>
            </a:r>
          </a:p>
          <a:p>
            <a:pPr eaLnBrk="1" hangingPunct="1">
              <a:spcBef>
                <a:spcPts val="450"/>
              </a:spcBef>
            </a:pPr>
            <a:r>
              <a:rPr lang="en-US"/>
              <a:t>the order of OS operations is irrelevant. This is important, because it is very easy to reorder system calls on a resource without changing the semantics of a program. </a:t>
            </a:r>
          </a:p>
          <a:p>
            <a:pPr eaLnBrk="1" hangingPunct="1">
              <a:spcBef>
                <a:spcPts val="450"/>
              </a:spcBef>
            </a:pPr>
            <a:r>
              <a:rPr lang="en-US"/>
              <a:t>Moreover the number of operations on a certain resource  does not matter in our system.</a:t>
            </a:r>
          </a:p>
          <a:p>
            <a:endParaRPr lang="de-A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5058" name="Text Box 2"/>
          <p:cNvSpPr txBox="1">
            <a:spLocks noGrp="1" noChangeArrowheads="1"/>
          </p:cNvSpPr>
          <p:nvPr>
            <p:ph type="body"/>
          </p:nvPr>
        </p:nvSpPr>
        <p:spPr bwMode="auto">
          <a:xfrm>
            <a:off x="503238" y="4316413"/>
            <a:ext cx="5856287" cy="4059237"/>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 now that we’ve seen how the behavioral profile looks like let me now talk about the clustering and why we think our clustering is more scalable then previous approaches.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point is that most clustering algorithms require to compute n square distances when you want to cluster n samples. We avoid doing that by using a technique called Locality Sensitive Hashing. Locality sensitive hashing or LSH for short is a technique introduced by indyk and motwanti that allows us to compute an approximate clustering that requires less then n square distance calculations.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 with LSH we have a scalable clustering algorithm. However, it also limits our choices for a similarity function.  For being able to make use of LSH we need to use the Jaccard index that operates on feature sets. So we have a very simply transformation going on that translates behavioral profiles  to feature sets.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Jaccard index is sometimes known as the set similarity and is formally defined by the intersection devided by the union of two features.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 similarity value of 1 indicates that two samples behave identical.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6082" name="Text Box 2"/>
          <p:cNvSpPr txBox="1">
            <a:spLocks noGrp="1" noChangeArrowheads="1"/>
          </p:cNvSpPr>
          <p:nvPr>
            <p:ph type="body"/>
          </p:nvPr>
        </p:nvSpPr>
        <p:spPr bwMode="auto">
          <a:xfrm>
            <a:off x="503238" y="4316413"/>
            <a:ext cx="5846762" cy="4049712"/>
          </a:xfrm>
          <a:prstGeom prst="rect">
            <a:avLst/>
          </a:prstGeom>
          <a:noFill/>
          <a:ln>
            <a:round/>
            <a:headEnd/>
            <a:tailEnd/>
          </a:ln>
        </p:spPr>
        <p:txBody>
          <a:bodyPr wrap="none" anchor="ctr"/>
          <a:lstStyle/>
          <a:p>
            <a:r>
              <a:rPr lang="en-US"/>
              <a:t>Our LSH-based clustering algorithm consists actually of two steps.</a:t>
            </a:r>
          </a:p>
          <a:p>
            <a:r>
              <a:rPr lang="en-US"/>
              <a:t>First, we are doing the locality sensitive hashing. This step requires us to specify a similarity threshold argument t. This argument determines whether two samples are put into the same cluster or not. For instance, a value of 0.7 means that samples need to similarity score of 0.7 to end up in the same cluster. We have analyzed the selection of t and found out that the selection of the correct value of t is quite robust. Indeed, for a broad range of values for t we get good clustering results. What LSH allows us to do then is to calculate a good approximation of the set of all near sample pairs. With near sample pairs I mean all the pairs that have a similarity value greater than t.</a:t>
            </a:r>
          </a:p>
          <a:p>
            <a:r>
              <a:rPr lang="en-US"/>
              <a:t>In Step 2 we calculate the actual distances for our set of near pairs (but not for the others pairs ) and then do a hierarchical, single-linkage clustering.</a:t>
            </a:r>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smtClean="0"/>
          </a:p>
        </p:txBody>
      </p:sp>
      <p:sp>
        <p:nvSpPr>
          <p:cNvPr id="4" name="Slide Number Placeholder 3"/>
          <p:cNvSpPr>
            <a:spLocks noGrp="1"/>
          </p:cNvSpPr>
          <p:nvPr>
            <p:ph type="sldNum" sz="quarter" idx="10"/>
          </p:nvPr>
        </p:nvSpPr>
        <p:spPr/>
        <p:txBody>
          <a:bodyPr/>
          <a:lstStyle/>
          <a:p>
            <a:fld id="{B5F2634D-697C-4EAF-A69A-3DDE9AF9775A}"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7106" name="Text Box 2"/>
          <p:cNvSpPr txBox="1">
            <a:spLocks noGrp="1" noChangeArrowheads="1"/>
          </p:cNvSpPr>
          <p:nvPr>
            <p:ph type="body"/>
          </p:nvPr>
        </p:nvSpPr>
        <p:spPr bwMode="auto">
          <a:xfrm>
            <a:off x="503238" y="4316413"/>
            <a:ext cx="5848350" cy="4052887"/>
          </a:xfrm>
          <a:prstGeom prst="rect">
            <a:avLst/>
          </a:prstGeom>
          <a:noFill/>
          <a:ln>
            <a:round/>
            <a:headEnd/>
            <a:tailEnd/>
          </a:ln>
        </p:spPr>
        <p:txBody>
          <a:bodyPr lIns="90000" tIns="46800" rIns="90000" bIns="46800"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Let me now come to the evaluation and to the experiments that we conducted.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Our first goal was to evaluate the quality of the clustering produced by our algorithm. Does it makes any sense or does it randomly group samples together?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We decided the best way to do this would be to compare our clustering to a reference clustering, to a ground truth set.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Unfortunately, such a reference clustering did not exist for malware. That’s why we had to create it ourselves.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 for creating the reference clustering we randomly selected around 14 000 files out from all the Anubis submissions during a period of roughly three months.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Our idea was to get a first, coarse clustering by using virus scanners. We scanned the files and extracted the family name from the label. We discarded the variant part.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 problem is of course that virus scanners are not particularly good at labeling malware. It’s also not their job, their job is to detect malicious samples at the end of the day. No matter the name.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To alleviate this problem a bit we chose to use six, different virus scanners and only leave these samples in our reference set where all the virus scanners agreed. Please note that virus scanners usually use different virus names for the same threat. So trying to find this minimal subset where all scanners agree also meant establishing a mapping between the names of the different virus scanners.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In a last step, we have manually corrected classification problems.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48130" name="Text Box 2"/>
          <p:cNvSpPr txBox="1">
            <a:spLocks noGrp="1" noChangeArrowheads="1"/>
          </p:cNvSpPr>
          <p:nvPr>
            <p:ph type="body"/>
          </p:nvPr>
        </p:nvSpPr>
        <p:spPr bwMode="auto">
          <a:xfrm>
            <a:off x="503238" y="4316413"/>
            <a:ext cx="5846762" cy="4049712"/>
          </a:xfrm>
          <a:prstGeom prst="rect">
            <a:avLst/>
          </a:prstGeom>
          <a:noFill/>
          <a:ln>
            <a:round/>
            <a:headEnd/>
            <a:tailEnd/>
          </a:ln>
        </p:spPr>
        <p:txBody>
          <a:bodyPr wrap="none" anchor="ctr"/>
          <a:lstStyle/>
          <a:p>
            <a:r>
              <a:rPr lang="en-US"/>
              <a:t>Now with a reference clustering in place we could just run our algorithm and compare our results to the reference clustering. </a:t>
            </a:r>
          </a:p>
          <a:p>
            <a:endParaRPr lang="en-US"/>
          </a:p>
          <a:p>
            <a:r>
              <a:rPr lang="en-US"/>
              <a:t>For comparing our clustering to the reference clustering, we make use of the precision and recall metrics. Both metrics range from 0 to 1 while 1 indicates the best value.</a:t>
            </a:r>
          </a:p>
          <a:p>
            <a:r>
              <a:rPr lang="en-US"/>
              <a:t>Our algorithm reached a precision value of 0.985 and a recall value of 0.93. Both values are quite near to 1 so this is actually a good result. </a:t>
            </a:r>
          </a:p>
          <a:p>
            <a:r>
              <a:rPr lang="en-US"/>
              <a:t>However, what does it really mean? We need to put it into context and compare it to other clustering algorithms.</a:t>
            </a:r>
            <a:endParaRPr lang="de-A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4588" y="695325"/>
            <a:ext cx="4559300" cy="3419475"/>
          </a:xfrm>
          <a:prstGeom prst="rect">
            <a:avLst/>
          </a:prstGeo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bwMode="auto">
          <a:xfrm>
            <a:off x="503238" y="4316413"/>
            <a:ext cx="5846762" cy="4049712"/>
          </a:xfrm>
          <a:prstGeom prst="rect">
            <a:avLst/>
          </a:prstGeom>
          <a:noFill/>
          <a:ln>
            <a:round/>
            <a:headEnd/>
            <a:tailEnd/>
          </a:ln>
        </p:spPr>
        <p:txBody>
          <a:bodyPr wrap="none" anchor="ctr"/>
          <a:lstStyle/>
          <a:p>
            <a:r>
              <a:rPr lang="en-US"/>
              <a:t>To see how our clustering algorithm and our behavioral profiles compare to other solutions we have performed some experiments.</a:t>
            </a:r>
          </a:p>
          <a:p>
            <a:r>
              <a:rPr lang="en-US"/>
              <a:t>As you can see in the table we ran several experiments with different behavioral descriptions, with different similarity measures and with different clustering techniques. </a:t>
            </a:r>
          </a:p>
          <a:p>
            <a:r>
              <a:rPr lang="en-US"/>
              <a:t>For each of the five experiments we compute a single quality value that describes the quality of the generated clustering on a scale from 0 to 1 when compared to the reference clustering. </a:t>
            </a:r>
          </a:p>
          <a:p>
            <a:r>
              <a:rPr lang="en-US"/>
              <a:t>This quality value is the product of the appropriate precision and recall value.</a:t>
            </a:r>
          </a:p>
          <a:p>
            <a:endParaRPr lang="en-US"/>
          </a:p>
          <a:p>
            <a:r>
              <a:rPr lang="en-US"/>
              <a:t>So let me start at the first row.</a:t>
            </a:r>
          </a:p>
          <a:p>
            <a:r>
              <a:rPr lang="en-US"/>
              <a:t>In a RAID 2007 submission, Bailey proposed a system for clustering malware samples based on a behavioral description that is already a coarse-grain abstraction of direct system calls. Let me call his behavioral description bailey-profile from now on.</a:t>
            </a:r>
          </a:p>
          <a:p>
            <a:r>
              <a:rPr lang="en-US"/>
              <a:t>We reimplemented his system, used his similarity measure and reached a value 0.916 when clustering the reference set.</a:t>
            </a:r>
          </a:p>
          <a:p>
            <a:r>
              <a:rPr lang="en-US"/>
              <a:t>For comparison the result of our clustering algorithm on our behavioral profiles can be found in the last row: our clustering scores a value of 0.959. This means our system produces a better clustering.</a:t>
            </a:r>
          </a:p>
          <a:p>
            <a:endParaRPr lang="en-US"/>
          </a:p>
          <a:p>
            <a:r>
              <a:rPr lang="en-US"/>
              <a:t>In addition, we were peforming one experiment based on system calls. We wanted to see whether the abstractions that we have in our behavioral profile actually pay off. For this reason, we clustered the samples of the reference-set once also based on raw system call traces. </a:t>
            </a:r>
          </a:p>
          <a:p>
            <a:r>
              <a:rPr lang="en-US"/>
              <a:t>Have a look at row three of the table now. We can see that  for this syscall-clustering we were also using the jaccard index as a similarity measure and that the produced clustering scored a quality value of 0.656.</a:t>
            </a:r>
            <a:endParaRPr lang="de-A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1202" name="Text Box 2"/>
          <p:cNvSpPr txBox="1">
            <a:spLocks noGrp="1" noChangeArrowheads="1"/>
          </p:cNvSpPr>
          <p:nvPr>
            <p:ph type="body"/>
          </p:nvPr>
        </p:nvSpPr>
        <p:spPr bwMode="auto">
          <a:xfrm>
            <a:off x="503238" y="4316413"/>
            <a:ext cx="5848350" cy="4052887"/>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Wir haben einfache distance function, qualitaet vom clustering haengt vom behavioral profile ab</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52226" name="Rectangle 2"/>
          <p:cNvSpPr txBox="1">
            <a:spLocks noGrp="1" noChangeArrowheads="1"/>
          </p:cNvSpPr>
          <p:nvPr>
            <p:ph type="body"/>
          </p:nvPr>
        </p:nvSpPr>
        <p:spPr bwMode="auto">
          <a:xfrm>
            <a:off x="503238" y="4316413"/>
            <a:ext cx="5846762" cy="4049712"/>
          </a:xfrm>
          <a:prstGeom prst="rect">
            <a:avLst/>
          </a:prstGeom>
          <a:noFill/>
          <a:ln>
            <a:round/>
            <a:headEnd/>
            <a:tailEnd/>
          </a:ln>
        </p:spPr>
        <p:txBody>
          <a:bodyPr wrap="none" anchor="ctr"/>
          <a:lstStyle/>
          <a:p>
            <a:endParaRPr lang="de-A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5F2634D-697C-4EAF-A69A-3DDE9AF9775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5F2634D-697C-4EAF-A69A-3DDE9AF9775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5F2634D-697C-4EAF-A69A-3DDE9AF9775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B5F2634D-697C-4EAF-A69A-3DDE9AF9775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5F2634D-697C-4EAF-A69A-3DDE9AF9775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B88BD9-A3A3-4668-AC09-E3B7896AA7CC}"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6D70D-D87F-41BD-A6A8-FFF58716CF81}"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D5179A-EC34-434E-81CE-6D9748E21CD6}"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1288" cy="9032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03650" cy="440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05000"/>
            <a:ext cx="3805238" cy="4408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a:xfrm>
            <a:off x="685800" y="6400800"/>
            <a:ext cx="5322888" cy="293688"/>
          </a:xfrm>
        </p:spPr>
        <p:txBody>
          <a:bodyPr/>
          <a:lstStyle>
            <a:lvl1pPr>
              <a:defRPr/>
            </a:lvl1pPr>
          </a:lstStyle>
          <a:p>
            <a:r>
              <a:rPr lang="en-US"/>
              <a:t>February 10th 2009, NDSS</a:t>
            </a:r>
          </a:p>
        </p:txBody>
      </p:sp>
      <p:sp>
        <p:nvSpPr>
          <p:cNvPr id="6" name="Slide Number Placeholder 5"/>
          <p:cNvSpPr>
            <a:spLocks noGrp="1"/>
          </p:cNvSpPr>
          <p:nvPr>
            <p:ph type="sldNum" idx="11"/>
          </p:nvPr>
        </p:nvSpPr>
        <p:spPr>
          <a:xfrm>
            <a:off x="6553200" y="6400800"/>
            <a:ext cx="1893888" cy="293688"/>
          </a:xfrm>
        </p:spPr>
        <p:txBody>
          <a:bodyPr/>
          <a:lstStyle>
            <a:lvl1pPr>
              <a:defRPr/>
            </a:lvl1pPr>
          </a:lstStyle>
          <a:p>
            <a:fld id="{98C9C9E3-D5C7-43C3-AB31-FFAFDEF3DC4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1288" cy="9032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61288" cy="4408488"/>
          </a:xfrm>
        </p:spPr>
        <p:txBody>
          <a:bodyPr/>
          <a:lstStyle/>
          <a:p>
            <a:endParaRPr lang="en-US"/>
          </a:p>
        </p:txBody>
      </p:sp>
      <p:sp>
        <p:nvSpPr>
          <p:cNvPr id="4" name="Footer Placeholder 3"/>
          <p:cNvSpPr>
            <a:spLocks noGrp="1"/>
          </p:cNvSpPr>
          <p:nvPr>
            <p:ph type="ftr" idx="10"/>
          </p:nvPr>
        </p:nvSpPr>
        <p:spPr>
          <a:xfrm>
            <a:off x="685800" y="6400800"/>
            <a:ext cx="5322888" cy="293688"/>
          </a:xfrm>
        </p:spPr>
        <p:txBody>
          <a:bodyPr/>
          <a:lstStyle>
            <a:lvl1pPr>
              <a:defRPr/>
            </a:lvl1pPr>
          </a:lstStyle>
          <a:p>
            <a:r>
              <a:rPr lang="en-US"/>
              <a:t>February 10th 2009, NDSS</a:t>
            </a:r>
          </a:p>
        </p:txBody>
      </p:sp>
      <p:sp>
        <p:nvSpPr>
          <p:cNvPr id="5" name="Slide Number Placeholder 4"/>
          <p:cNvSpPr>
            <a:spLocks noGrp="1"/>
          </p:cNvSpPr>
          <p:nvPr>
            <p:ph type="sldNum" idx="11"/>
          </p:nvPr>
        </p:nvSpPr>
        <p:spPr>
          <a:xfrm>
            <a:off x="6553200" y="6400800"/>
            <a:ext cx="1893888" cy="293688"/>
          </a:xfrm>
        </p:spPr>
        <p:txBody>
          <a:bodyPr/>
          <a:lstStyle>
            <a:lvl1pPr>
              <a:defRPr/>
            </a:lvl1pPr>
          </a:lstStyle>
          <a:p>
            <a:fld id="{CAA08885-2B8B-4DEB-B8BE-BABF433A6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C786C-53B6-4194-86DF-0C1D896060A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AE65C-4417-4C49-99D8-E7EE95DE25EF}" type="datetime1">
              <a:rPr lang="en-US" smtClean="0"/>
              <a:pPr/>
              <a:t>6/20/2011</a:t>
            </a:fld>
            <a:endParaRPr lang="en-US"/>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54D49D-82AF-48D4-957C-1FBD9154D3E1}" type="datetime1">
              <a:rPr lang="en-US" smtClean="0"/>
              <a:pPr/>
              <a:t>6/20/2011</a:t>
            </a:fld>
            <a:endParaRPr lang="en-US"/>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F7845-BABE-49F7-BE5A-0273DD120D09}" type="datetime1">
              <a:rPr lang="en-US" smtClean="0"/>
              <a:pPr/>
              <a:t>6/20/2011</a:t>
            </a:fld>
            <a:endParaRPr lang="en-US"/>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A968A-BD06-40E3-9083-CF62EE33BFBA}" type="datetime1">
              <a:rPr lang="en-US" smtClean="0"/>
              <a:pPr/>
              <a:t>6/20/2011</a:t>
            </a:fld>
            <a:endParaRPr lang="en-US"/>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509E7-FA97-4675-8A10-F80555C9632D}" type="datetime1">
              <a:rPr lang="en-US" smtClean="0"/>
              <a:pPr/>
              <a:t>6/20/2011</a:t>
            </a:fld>
            <a:endParaRPr lang="en-US"/>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3A3D790D-3B66-4FBE-B73B-CD56CACC06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D3969-1A86-4ADB-B73F-D7D844B32E2C}" type="datetime1">
              <a:rPr lang="en-US" smtClean="0"/>
              <a:pPr/>
              <a:t>6/20/2011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D790D-3B66-4FBE-B73B-CD56CACC06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Two Techniques for Analyzing Malware</a:t>
            </a:r>
            <a:endParaRPr lang="en-US" dirty="0"/>
          </a:p>
        </p:txBody>
      </p:sp>
      <p:sp>
        <p:nvSpPr>
          <p:cNvPr id="7" name="Subtitle 6"/>
          <p:cNvSpPr>
            <a:spLocks noGrp="1"/>
          </p:cNvSpPr>
          <p:nvPr>
            <p:ph type="subTitle" idx="1"/>
          </p:nvPr>
        </p:nvSpPr>
        <p:spPr/>
        <p:txBody>
          <a:bodyPr/>
          <a:lstStyle/>
          <a:p>
            <a:r>
              <a:rPr lang="en-US" dirty="0" err="1" smtClean="0"/>
              <a:t>Somesh</a:t>
            </a:r>
            <a:r>
              <a:rPr lang="en-US" dirty="0" smtClean="0"/>
              <a:t> Jha</a:t>
            </a:r>
          </a:p>
          <a:p>
            <a:r>
              <a:rPr lang="en-US" dirty="0" smtClean="0"/>
              <a:t>University of Wisconsin, Madison</a:t>
            </a:r>
            <a:endParaRPr lang="en-US" dirty="0"/>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loud 43"/>
          <p:cNvSpPr/>
          <p:nvPr/>
        </p:nvSpPr>
        <p:spPr>
          <a:xfrm>
            <a:off x="228600" y="533400"/>
            <a:ext cx="4953000" cy="42672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15" name="Oval 14"/>
          <p:cNvSpPr/>
          <p:nvPr/>
        </p:nvSpPr>
        <p:spPr>
          <a:xfrm>
            <a:off x="2133600" y="33528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1066800" y="22860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Oval 9"/>
          <p:cNvSpPr/>
          <p:nvPr/>
        </p:nvSpPr>
        <p:spPr>
          <a:xfrm>
            <a:off x="1066800" y="16764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10</a:t>
            </a:fld>
            <a:endParaRPr lang="en-US"/>
          </a:p>
        </p:txBody>
      </p:sp>
      <p:pic>
        <p:nvPicPr>
          <p:cNvPr id="16" name="Picture 2"/>
          <p:cNvPicPr>
            <a:picLocks noChangeAspect="1" noChangeArrowheads="1"/>
          </p:cNvPicPr>
          <p:nvPr/>
        </p:nvPicPr>
        <p:blipFill>
          <a:blip r:embed="rId3" cstate="print"/>
          <a:srcRect/>
          <a:stretch>
            <a:fillRect/>
          </a:stretch>
        </p:blipFill>
        <p:spPr bwMode="auto">
          <a:xfrm>
            <a:off x="3657600" y="1295400"/>
            <a:ext cx="950188" cy="876707"/>
          </a:xfrm>
          <a:prstGeom prst="rect">
            <a:avLst/>
          </a:prstGeom>
          <a:noFill/>
          <a:ln w="9525">
            <a:noFill/>
            <a:miter lim="800000"/>
            <a:headEnd/>
            <a:tailEnd/>
          </a:ln>
          <a:effectLst/>
        </p:spPr>
      </p:pic>
      <p:sp>
        <p:nvSpPr>
          <p:cNvPr id="3" name="Content Placeholder 2"/>
          <p:cNvSpPr>
            <a:spLocks noGrp="1"/>
          </p:cNvSpPr>
          <p:nvPr>
            <p:ph idx="1"/>
          </p:nvPr>
        </p:nvSpPr>
        <p:spPr>
          <a:xfrm>
            <a:off x="1143000" y="1676400"/>
            <a:ext cx="3733800" cy="2286000"/>
          </a:xfrm>
        </p:spPr>
        <p:txBody>
          <a:bodyPr>
            <a:normAutofit lnSpcReduction="10000"/>
          </a:bodyPr>
          <a:lstStyle/>
          <a:p>
            <a:pPr>
              <a:buNone/>
            </a:pPr>
            <a:r>
              <a:rPr lang="en-US" dirty="0" smtClean="0"/>
              <a:t>x  = </a:t>
            </a:r>
            <a:r>
              <a:rPr lang="en-US" dirty="0" err="1" smtClean="0"/>
              <a:t>get_input</a:t>
            </a:r>
            <a:r>
              <a:rPr lang="en-US" dirty="0" smtClean="0"/>
              <a:t>(</a:t>
            </a:r>
            <a:r>
              <a:rPr lang="en-US" dirty="0" smtClean="0">
                <a:solidFill>
                  <a:srgbClr val="FF0000"/>
                </a:solidFill>
              </a:rPr>
              <a:t>          </a:t>
            </a:r>
            <a:r>
              <a:rPr lang="en-US" dirty="0" smtClean="0"/>
              <a:t>)</a:t>
            </a:r>
          </a:p>
          <a:p>
            <a:pPr>
              <a:buNone/>
            </a:pPr>
            <a:r>
              <a:rPr lang="en-US" dirty="0" smtClean="0"/>
              <a:t>y  = …</a:t>
            </a:r>
          </a:p>
          <a:p>
            <a:pPr>
              <a:buNone/>
            </a:pPr>
            <a:r>
              <a:rPr lang="en-US" dirty="0" smtClean="0"/>
              <a:t>…</a:t>
            </a:r>
          </a:p>
          <a:p>
            <a:pPr>
              <a:buNone/>
            </a:pPr>
            <a:r>
              <a:rPr lang="en-US" dirty="0" err="1" smtClean="0"/>
              <a:t>goto</a:t>
            </a:r>
            <a:r>
              <a:rPr lang="en-US" dirty="0" smtClean="0"/>
              <a:t>  </a:t>
            </a:r>
            <a:r>
              <a:rPr lang="en-US" sz="800" dirty="0" smtClean="0"/>
              <a:t>     </a:t>
            </a:r>
            <a:r>
              <a:rPr lang="en-US" dirty="0" smtClean="0"/>
              <a:t>y</a:t>
            </a:r>
            <a:r>
              <a:rPr lang="en-US" dirty="0" smtClean="0">
                <a:solidFill>
                  <a:srgbClr val="FF0000"/>
                </a:solidFill>
              </a:rPr>
              <a:t>   </a:t>
            </a:r>
            <a:endParaRPr lang="en-US" i="1" dirty="0">
              <a:solidFill>
                <a:srgbClr val="FF0000"/>
              </a:solidFill>
            </a:endParaRPr>
          </a:p>
        </p:txBody>
      </p:sp>
      <p:sp>
        <p:nvSpPr>
          <p:cNvPr id="46" name="TextBox 45"/>
          <p:cNvSpPr txBox="1"/>
          <p:nvPr/>
        </p:nvSpPr>
        <p:spPr>
          <a:xfrm>
            <a:off x="5791200" y="4572000"/>
            <a:ext cx="3048000" cy="1569660"/>
          </a:xfrm>
          <a:prstGeom prst="rect">
            <a:avLst/>
          </a:prstGeom>
          <a:noFill/>
          <a:ln>
            <a:solidFill>
              <a:schemeClr val="accent1">
                <a:shade val="95000"/>
                <a:satMod val="105000"/>
              </a:schemeClr>
            </a:solidFill>
          </a:ln>
        </p:spPr>
        <p:txBody>
          <a:bodyPr wrap="square" rtlCol="0">
            <a:spAutoFit/>
          </a:bodyPr>
          <a:lstStyle/>
          <a:p>
            <a:r>
              <a:rPr lang="en-US" sz="2400" dirty="0" smtClean="0"/>
              <a:t>…</a:t>
            </a:r>
          </a:p>
          <a:p>
            <a:r>
              <a:rPr lang="en-US" sz="2400" dirty="0" err="1" smtClean="0"/>
              <a:t>strcpy</a:t>
            </a:r>
            <a:r>
              <a:rPr lang="en-US" sz="2400" dirty="0" smtClean="0"/>
              <a:t>(</a:t>
            </a:r>
            <a:r>
              <a:rPr lang="en-US" sz="2400" dirty="0" err="1" smtClean="0"/>
              <a:t>buffer,argv</a:t>
            </a:r>
            <a:r>
              <a:rPr lang="en-US" sz="2400" dirty="0" smtClean="0"/>
              <a:t>[1]) ;</a:t>
            </a:r>
          </a:p>
          <a:p>
            <a:r>
              <a:rPr lang="en-US" sz="2400" dirty="0" smtClean="0"/>
              <a:t>…</a:t>
            </a:r>
          </a:p>
          <a:p>
            <a:r>
              <a:rPr lang="en-US" sz="2400" dirty="0" smtClean="0"/>
              <a:t>return ;</a:t>
            </a:r>
            <a:endParaRPr lang="el-GR" sz="2400" dirty="0"/>
          </a:p>
        </p:txBody>
      </p:sp>
      <p:sp>
        <p:nvSpPr>
          <p:cNvPr id="18" name="Oval Callout 17"/>
          <p:cNvSpPr/>
          <p:nvPr/>
        </p:nvSpPr>
        <p:spPr>
          <a:xfrm>
            <a:off x="609600" y="4495800"/>
            <a:ext cx="2895600" cy="1447800"/>
          </a:xfrm>
          <a:prstGeom prst="wedgeEllipseCallout">
            <a:avLst>
              <a:gd name="adj1" fmla="val 8334"/>
              <a:gd name="adj2" fmla="val -8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Jumping to overwritten return address</a:t>
            </a:r>
            <a:endParaRPr lang="el-GR" sz="2400" dirty="0"/>
          </a:p>
        </p:txBody>
      </p:sp>
      <p:sp>
        <p:nvSpPr>
          <p:cNvPr id="19" name="Left-Right Arrow 18"/>
          <p:cNvSpPr/>
          <p:nvPr/>
        </p:nvSpPr>
        <p:spPr>
          <a:xfrm rot="2438475">
            <a:off x="4667754" y="3690819"/>
            <a:ext cx="1057928"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5410200" y="990600"/>
            <a:ext cx="3505200" cy="1077218"/>
          </a:xfrm>
          <a:prstGeom prst="rect">
            <a:avLst/>
          </a:prstGeom>
          <a:noFill/>
        </p:spPr>
        <p:txBody>
          <a:bodyPr wrap="square" rtlCol="0">
            <a:spAutoFit/>
          </a:bodyPr>
          <a:lstStyle/>
          <a:p>
            <a:pPr algn="ctr"/>
            <a:r>
              <a:rPr lang="en-US" sz="3200" dirty="0" smtClean="0"/>
              <a:t>Real Use:</a:t>
            </a:r>
          </a:p>
          <a:p>
            <a:pPr algn="ctr"/>
            <a:r>
              <a:rPr lang="en-US" sz="3200" dirty="0" smtClean="0"/>
              <a:t> Exploit Detection</a:t>
            </a:r>
            <a:endParaRPr lang="el-GR" sz="3200" dirty="0"/>
          </a:p>
        </p:txBody>
      </p:sp>
    </p:spTree>
  </p:cSld>
  <p:clrMapOvr>
    <a:masterClrMapping/>
  </p:clrMapOvr>
  <p:transition advTm="374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Load</a:t>
            </a:r>
            <a:endParaRPr lang="el-GR"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11</a:t>
            </a:fld>
            <a:endParaRPr lang="en-US"/>
          </a:p>
        </p:txBody>
      </p:sp>
      <p:sp>
        <p:nvSpPr>
          <p:cNvPr id="7" name="TextBox 6"/>
          <p:cNvSpPr txBox="1"/>
          <p:nvPr/>
        </p:nvSpPr>
        <p:spPr>
          <a:xfrm>
            <a:off x="1447800" y="1524000"/>
            <a:ext cx="1981200" cy="584775"/>
          </a:xfrm>
          <a:prstGeom prst="rect">
            <a:avLst/>
          </a:prstGeom>
          <a:noFill/>
        </p:spPr>
        <p:txBody>
          <a:bodyPr wrap="square" rtlCol="0">
            <a:spAutoFit/>
          </a:bodyPr>
          <a:lstStyle/>
          <a:p>
            <a:pPr algn="ctr"/>
            <a:r>
              <a:rPr lang="en-US" sz="3200" dirty="0" smtClean="0"/>
              <a:t>Variables</a:t>
            </a:r>
            <a:endParaRPr lang="el-GR" sz="3200" dirty="0"/>
          </a:p>
        </p:txBody>
      </p:sp>
      <p:sp>
        <p:nvSpPr>
          <p:cNvPr id="8" name="TextBox 7"/>
          <p:cNvSpPr txBox="1"/>
          <p:nvPr/>
        </p:nvSpPr>
        <p:spPr>
          <a:xfrm>
            <a:off x="5943600" y="1524000"/>
            <a:ext cx="1981200" cy="584775"/>
          </a:xfrm>
          <a:prstGeom prst="rect">
            <a:avLst/>
          </a:prstGeom>
          <a:noFill/>
        </p:spPr>
        <p:txBody>
          <a:bodyPr wrap="square" rtlCol="0">
            <a:spAutoFit/>
          </a:bodyPr>
          <a:lstStyle/>
          <a:p>
            <a:pPr algn="ctr"/>
            <a:r>
              <a:rPr lang="en-US" sz="3200" dirty="0" smtClean="0"/>
              <a:t>Memory</a:t>
            </a:r>
            <a:endParaRPr lang="el-GR" sz="3200" dirty="0"/>
          </a:p>
        </p:txBody>
      </p:sp>
      <p:grpSp>
        <p:nvGrpSpPr>
          <p:cNvPr id="9" name="Group 73"/>
          <p:cNvGrpSpPr/>
          <p:nvPr/>
        </p:nvGrpSpPr>
        <p:grpSpPr>
          <a:xfrm>
            <a:off x="1066800" y="1981200"/>
            <a:ext cx="2362200" cy="2108774"/>
            <a:chOff x="6096000" y="990601"/>
            <a:chExt cx="2362200" cy="2108774"/>
          </a:xfrm>
        </p:grpSpPr>
        <p:sp>
          <p:nvSpPr>
            <p:cNvPr id="10" name="TextBox 9"/>
            <p:cNvSpPr txBox="1"/>
            <p:nvPr/>
          </p:nvSpPr>
          <p:spPr>
            <a:xfrm>
              <a:off x="7162800" y="990601"/>
              <a:ext cx="533400" cy="830997"/>
            </a:xfrm>
            <a:prstGeom prst="rect">
              <a:avLst/>
            </a:prstGeom>
            <a:noFill/>
          </p:spPr>
          <p:txBody>
            <a:bodyPr wrap="square" rtlCol="0">
              <a:spAutoFit/>
            </a:bodyPr>
            <a:lstStyle/>
            <a:p>
              <a:r>
                <a:rPr lang="el-GR" sz="4800" dirty="0" smtClean="0"/>
                <a:t>Δ</a:t>
              </a:r>
              <a:endParaRPr lang="el-GR" sz="4800" dirty="0"/>
            </a:p>
          </p:txBody>
        </p:sp>
        <p:sp>
          <p:nvSpPr>
            <p:cNvPr id="11" name="TextBox 10"/>
            <p:cNvSpPr txBox="1"/>
            <p:nvPr/>
          </p:nvSpPr>
          <p:spPr>
            <a:xfrm>
              <a:off x="6324600" y="1752600"/>
              <a:ext cx="990600" cy="584775"/>
            </a:xfrm>
            <a:prstGeom prst="rect">
              <a:avLst/>
            </a:prstGeom>
            <a:noFill/>
          </p:spPr>
          <p:txBody>
            <a:bodyPr wrap="square" rtlCol="0">
              <a:spAutoFit/>
            </a:bodyPr>
            <a:lstStyle/>
            <a:p>
              <a:r>
                <a:rPr lang="en-US" sz="3200" dirty="0" err="1" smtClean="0"/>
                <a:t>Var</a:t>
              </a:r>
              <a:endParaRPr lang="en-US" sz="1600" dirty="0"/>
            </a:p>
          </p:txBody>
        </p:sp>
        <p:sp>
          <p:nvSpPr>
            <p:cNvPr id="12" name="TextBox 11"/>
            <p:cNvSpPr txBox="1"/>
            <p:nvPr/>
          </p:nvSpPr>
          <p:spPr>
            <a:xfrm>
              <a:off x="7391400" y="1752600"/>
              <a:ext cx="1066800" cy="584775"/>
            </a:xfrm>
            <a:prstGeom prst="rect">
              <a:avLst/>
            </a:prstGeom>
            <a:noFill/>
          </p:spPr>
          <p:txBody>
            <a:bodyPr wrap="square" rtlCol="0">
              <a:spAutoFit/>
            </a:bodyPr>
            <a:lstStyle/>
            <a:p>
              <a:pPr algn="ctr"/>
              <a:r>
                <a:rPr lang="en-US" sz="3200" dirty="0" smtClean="0"/>
                <a:t>Val</a:t>
              </a:r>
              <a:endParaRPr lang="en-US" sz="1600" dirty="0"/>
            </a:p>
          </p:txBody>
        </p:sp>
        <p:sp>
          <p:nvSpPr>
            <p:cNvPr id="13" name="TextBox 12"/>
            <p:cNvSpPr txBox="1"/>
            <p:nvPr/>
          </p:nvSpPr>
          <p:spPr>
            <a:xfrm>
              <a:off x="6477000" y="2514600"/>
              <a:ext cx="381000" cy="584775"/>
            </a:xfrm>
            <a:prstGeom prst="rect">
              <a:avLst/>
            </a:prstGeom>
            <a:noFill/>
          </p:spPr>
          <p:txBody>
            <a:bodyPr wrap="square" rtlCol="0">
              <a:spAutoFit/>
            </a:bodyPr>
            <a:lstStyle/>
            <a:p>
              <a:r>
                <a:rPr lang="en-US" sz="3200" dirty="0" smtClean="0"/>
                <a:t>x</a:t>
              </a:r>
              <a:endParaRPr lang="en-US" sz="3200" dirty="0"/>
            </a:p>
          </p:txBody>
        </p:sp>
        <p:sp>
          <p:nvSpPr>
            <p:cNvPr id="14" name="TextBox 13"/>
            <p:cNvSpPr txBox="1"/>
            <p:nvPr/>
          </p:nvSpPr>
          <p:spPr>
            <a:xfrm>
              <a:off x="7696200" y="2514600"/>
              <a:ext cx="381000" cy="584775"/>
            </a:xfrm>
            <a:prstGeom prst="rect">
              <a:avLst/>
            </a:prstGeom>
            <a:noFill/>
          </p:spPr>
          <p:txBody>
            <a:bodyPr wrap="square" rtlCol="0">
              <a:spAutoFit/>
            </a:bodyPr>
            <a:lstStyle/>
            <a:p>
              <a:r>
                <a:rPr lang="en-US" sz="3200" dirty="0" smtClean="0"/>
                <a:t>7</a:t>
              </a:r>
              <a:endParaRPr lang="en-US" sz="3200" dirty="0"/>
            </a:p>
          </p:txBody>
        </p:sp>
        <p:cxnSp>
          <p:nvCxnSpPr>
            <p:cNvPr id="17" name="Straight Connector 16"/>
            <p:cNvCxnSpPr/>
            <p:nvPr/>
          </p:nvCxnSpPr>
          <p:spPr>
            <a:xfrm>
              <a:off x="6096000" y="17526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23622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743703" y="2400300"/>
              <a:ext cx="1295399" cy="3"/>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2" name="Group 68"/>
          <p:cNvGrpSpPr/>
          <p:nvPr/>
        </p:nvGrpSpPr>
        <p:grpSpPr>
          <a:xfrm>
            <a:off x="1066800" y="3886200"/>
            <a:ext cx="2895600" cy="2115979"/>
            <a:chOff x="6096000" y="3657600"/>
            <a:chExt cx="2895600" cy="2115979"/>
          </a:xfrm>
        </p:grpSpPr>
        <p:sp>
          <p:nvSpPr>
            <p:cNvPr id="23" name="TextBox 22"/>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24" name="TextBox 23"/>
            <p:cNvSpPr txBox="1"/>
            <p:nvPr/>
          </p:nvSpPr>
          <p:spPr>
            <a:xfrm>
              <a:off x="7924800" y="5181600"/>
              <a:ext cx="381000" cy="584775"/>
            </a:xfrm>
            <a:prstGeom prst="rect">
              <a:avLst/>
            </a:prstGeom>
            <a:noFill/>
          </p:spPr>
          <p:txBody>
            <a:bodyPr wrap="square" rtlCol="0">
              <a:spAutoFit/>
            </a:bodyPr>
            <a:lstStyle/>
            <a:p>
              <a:r>
                <a:rPr lang="en-US" sz="3200" dirty="0" smtClean="0"/>
                <a:t>T</a:t>
              </a:r>
              <a:endParaRPr lang="en-US" sz="3200" dirty="0"/>
            </a:p>
          </p:txBody>
        </p:sp>
        <p:sp>
          <p:nvSpPr>
            <p:cNvPr id="26" name="TextBox 25"/>
            <p:cNvSpPr txBox="1"/>
            <p:nvPr/>
          </p:nvSpPr>
          <p:spPr>
            <a:xfrm>
              <a:off x="6324600" y="4426804"/>
              <a:ext cx="990600" cy="584775"/>
            </a:xfrm>
            <a:prstGeom prst="rect">
              <a:avLst/>
            </a:prstGeom>
            <a:noFill/>
          </p:spPr>
          <p:txBody>
            <a:bodyPr wrap="square" rtlCol="0">
              <a:spAutoFit/>
            </a:bodyPr>
            <a:lstStyle/>
            <a:p>
              <a:r>
                <a:rPr lang="en-US" sz="3200" dirty="0" err="1" smtClean="0"/>
                <a:t>Var</a:t>
              </a:r>
              <a:endParaRPr lang="en-US" sz="1600" dirty="0"/>
            </a:p>
          </p:txBody>
        </p:sp>
        <p:sp>
          <p:nvSpPr>
            <p:cNvPr id="27" name="TextBox 26"/>
            <p:cNvSpPr txBox="1"/>
            <p:nvPr/>
          </p:nvSpPr>
          <p:spPr>
            <a:xfrm>
              <a:off x="6477000" y="5188804"/>
              <a:ext cx="381000" cy="584775"/>
            </a:xfrm>
            <a:prstGeom prst="rect">
              <a:avLst/>
            </a:prstGeom>
            <a:noFill/>
          </p:spPr>
          <p:txBody>
            <a:bodyPr wrap="square" rtlCol="0">
              <a:spAutoFit/>
            </a:bodyPr>
            <a:lstStyle/>
            <a:p>
              <a:r>
                <a:rPr lang="en-US" sz="3200" dirty="0" smtClean="0"/>
                <a:t>x</a:t>
              </a:r>
              <a:endParaRPr lang="en-US" sz="3200" dirty="0"/>
            </a:p>
          </p:txBody>
        </p:sp>
        <p:cxnSp>
          <p:nvCxnSpPr>
            <p:cNvPr id="29" name="Straight Connector 28"/>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6724650" y="5048250"/>
              <a:ext cx="1295402" cy="381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162800" y="3657600"/>
              <a:ext cx="533400" cy="830997"/>
            </a:xfrm>
            <a:prstGeom prst="rect">
              <a:avLst/>
            </a:prstGeom>
            <a:noFill/>
          </p:spPr>
          <p:txBody>
            <a:bodyPr wrap="square" rtlCol="0">
              <a:spAutoFit/>
            </a:bodyPr>
            <a:lstStyle/>
            <a:p>
              <a:r>
                <a:rPr lang="el-GR" sz="4800" i="1" dirty="0" smtClean="0"/>
                <a:t>τ</a:t>
              </a:r>
              <a:endParaRPr lang="el-GR" sz="4800" i="1" dirty="0"/>
            </a:p>
          </p:txBody>
        </p:sp>
      </p:grpSp>
      <p:grpSp>
        <p:nvGrpSpPr>
          <p:cNvPr id="36" name="Group 35"/>
          <p:cNvGrpSpPr/>
          <p:nvPr/>
        </p:nvGrpSpPr>
        <p:grpSpPr>
          <a:xfrm>
            <a:off x="5638800" y="1981198"/>
            <a:ext cx="2362200" cy="2108774"/>
            <a:chOff x="6096000" y="990601"/>
            <a:chExt cx="2362200" cy="2108774"/>
          </a:xfrm>
        </p:grpSpPr>
        <p:sp>
          <p:nvSpPr>
            <p:cNvPr id="37" name="TextBox 36"/>
            <p:cNvSpPr txBox="1"/>
            <p:nvPr/>
          </p:nvSpPr>
          <p:spPr>
            <a:xfrm>
              <a:off x="7162800" y="990601"/>
              <a:ext cx="533400" cy="830997"/>
            </a:xfrm>
            <a:prstGeom prst="rect">
              <a:avLst/>
            </a:prstGeom>
            <a:noFill/>
          </p:spPr>
          <p:txBody>
            <a:bodyPr wrap="square" rtlCol="0">
              <a:spAutoFit/>
            </a:bodyPr>
            <a:lstStyle/>
            <a:p>
              <a:r>
                <a:rPr lang="el-GR" sz="4800" dirty="0" smtClean="0"/>
                <a:t>μ</a:t>
              </a:r>
              <a:endParaRPr lang="el-GR" sz="4800" dirty="0"/>
            </a:p>
          </p:txBody>
        </p:sp>
        <p:sp>
          <p:nvSpPr>
            <p:cNvPr id="38" name="TextBox 37"/>
            <p:cNvSpPr txBox="1"/>
            <p:nvPr/>
          </p:nvSpPr>
          <p:spPr>
            <a:xfrm>
              <a:off x="6324600" y="1752600"/>
              <a:ext cx="990600" cy="584775"/>
            </a:xfrm>
            <a:prstGeom prst="rect">
              <a:avLst/>
            </a:prstGeom>
            <a:noFill/>
          </p:spPr>
          <p:txBody>
            <a:bodyPr wrap="square" rtlCol="0">
              <a:spAutoFit/>
            </a:bodyPr>
            <a:lstStyle/>
            <a:p>
              <a:r>
                <a:rPr lang="en-US" sz="3200" dirty="0" err="1" smtClean="0"/>
                <a:t>Addr</a:t>
              </a:r>
              <a:endParaRPr lang="en-US" sz="1600" dirty="0"/>
            </a:p>
          </p:txBody>
        </p:sp>
        <p:sp>
          <p:nvSpPr>
            <p:cNvPr id="39" name="TextBox 38"/>
            <p:cNvSpPr txBox="1"/>
            <p:nvPr/>
          </p:nvSpPr>
          <p:spPr>
            <a:xfrm>
              <a:off x="7391400" y="1752600"/>
              <a:ext cx="1066800" cy="584775"/>
            </a:xfrm>
            <a:prstGeom prst="rect">
              <a:avLst/>
            </a:prstGeom>
            <a:noFill/>
          </p:spPr>
          <p:txBody>
            <a:bodyPr wrap="square" rtlCol="0">
              <a:spAutoFit/>
            </a:bodyPr>
            <a:lstStyle/>
            <a:p>
              <a:pPr algn="ctr"/>
              <a:r>
                <a:rPr lang="en-US" sz="3200" dirty="0" smtClean="0"/>
                <a:t>Val</a:t>
              </a:r>
              <a:endParaRPr lang="en-US" sz="1600" dirty="0"/>
            </a:p>
          </p:txBody>
        </p:sp>
        <p:sp>
          <p:nvSpPr>
            <p:cNvPr id="40" name="TextBox 39"/>
            <p:cNvSpPr txBox="1"/>
            <p:nvPr/>
          </p:nvSpPr>
          <p:spPr>
            <a:xfrm>
              <a:off x="6629400" y="2514600"/>
              <a:ext cx="381000" cy="584775"/>
            </a:xfrm>
            <a:prstGeom prst="rect">
              <a:avLst/>
            </a:prstGeom>
            <a:noFill/>
          </p:spPr>
          <p:txBody>
            <a:bodyPr wrap="square" rtlCol="0">
              <a:spAutoFit/>
            </a:bodyPr>
            <a:lstStyle/>
            <a:p>
              <a:r>
                <a:rPr lang="en-US" sz="3200" dirty="0" smtClean="0"/>
                <a:t>7</a:t>
              </a:r>
              <a:endParaRPr lang="en-US" sz="3200" dirty="0"/>
            </a:p>
          </p:txBody>
        </p:sp>
        <p:sp>
          <p:nvSpPr>
            <p:cNvPr id="41" name="TextBox 40"/>
            <p:cNvSpPr txBox="1"/>
            <p:nvPr/>
          </p:nvSpPr>
          <p:spPr>
            <a:xfrm>
              <a:off x="7696200" y="2514600"/>
              <a:ext cx="381000" cy="584775"/>
            </a:xfrm>
            <a:prstGeom prst="rect">
              <a:avLst/>
            </a:prstGeom>
            <a:noFill/>
          </p:spPr>
          <p:txBody>
            <a:bodyPr wrap="square" rtlCol="0">
              <a:spAutoFit/>
            </a:bodyPr>
            <a:lstStyle/>
            <a:p>
              <a:endParaRPr lang="en-US" sz="3200" dirty="0"/>
            </a:p>
          </p:txBody>
        </p:sp>
        <p:sp>
          <p:nvSpPr>
            <p:cNvPr id="42" name="TextBox 41"/>
            <p:cNvSpPr txBox="1"/>
            <p:nvPr/>
          </p:nvSpPr>
          <p:spPr>
            <a:xfrm>
              <a:off x="7620000" y="2514600"/>
              <a:ext cx="609600" cy="584775"/>
            </a:xfrm>
            <a:prstGeom prst="rect">
              <a:avLst/>
            </a:prstGeom>
            <a:noFill/>
          </p:spPr>
          <p:txBody>
            <a:bodyPr wrap="square" rtlCol="0">
              <a:spAutoFit/>
            </a:bodyPr>
            <a:lstStyle/>
            <a:p>
              <a:r>
                <a:rPr lang="en-US" sz="3200" dirty="0" smtClean="0"/>
                <a:t>4</a:t>
              </a:r>
              <a:r>
                <a:rPr lang="el-GR" sz="3200" dirty="0" smtClean="0"/>
                <a:t>2</a:t>
              </a:r>
              <a:endParaRPr lang="en-US" sz="3200" dirty="0"/>
            </a:p>
          </p:txBody>
        </p:sp>
        <p:cxnSp>
          <p:nvCxnSpPr>
            <p:cNvPr id="43" name="Straight Connector 42"/>
            <p:cNvCxnSpPr/>
            <p:nvPr/>
          </p:nvCxnSpPr>
          <p:spPr>
            <a:xfrm>
              <a:off x="6096000" y="17526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96000" y="23622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781800" y="2362203"/>
              <a:ext cx="1219202" cy="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715000" y="3886198"/>
            <a:ext cx="2895600" cy="2108775"/>
            <a:chOff x="6096000" y="3657600"/>
            <a:chExt cx="2895600" cy="2108775"/>
          </a:xfrm>
        </p:grpSpPr>
        <p:sp>
          <p:nvSpPr>
            <p:cNvPr id="47" name="TextBox 46"/>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48" name="TextBox 47"/>
            <p:cNvSpPr txBox="1"/>
            <p:nvPr/>
          </p:nvSpPr>
          <p:spPr>
            <a:xfrm>
              <a:off x="7924800" y="5181600"/>
              <a:ext cx="381000" cy="584775"/>
            </a:xfrm>
            <a:prstGeom prst="rect">
              <a:avLst/>
            </a:prstGeom>
            <a:noFill/>
          </p:spPr>
          <p:txBody>
            <a:bodyPr wrap="square" rtlCol="0">
              <a:spAutoFit/>
            </a:bodyPr>
            <a:lstStyle/>
            <a:p>
              <a:r>
                <a:rPr lang="en-US" sz="3200" dirty="0" smtClean="0"/>
                <a:t>F</a:t>
              </a:r>
              <a:endParaRPr lang="en-US" sz="3200" dirty="0"/>
            </a:p>
          </p:txBody>
        </p:sp>
        <p:sp>
          <p:nvSpPr>
            <p:cNvPr id="49" name="TextBox 48"/>
            <p:cNvSpPr txBox="1"/>
            <p:nvPr/>
          </p:nvSpPr>
          <p:spPr>
            <a:xfrm>
              <a:off x="6324600" y="4426804"/>
              <a:ext cx="990600" cy="584775"/>
            </a:xfrm>
            <a:prstGeom prst="rect">
              <a:avLst/>
            </a:prstGeom>
            <a:noFill/>
          </p:spPr>
          <p:txBody>
            <a:bodyPr wrap="square" rtlCol="0">
              <a:spAutoFit/>
            </a:bodyPr>
            <a:lstStyle/>
            <a:p>
              <a:r>
                <a:rPr lang="en-US" sz="3200" dirty="0" err="1" smtClean="0"/>
                <a:t>Addr</a:t>
              </a:r>
              <a:endParaRPr lang="en-US" sz="1600" dirty="0"/>
            </a:p>
          </p:txBody>
        </p:sp>
        <p:sp>
          <p:nvSpPr>
            <p:cNvPr id="50" name="TextBox 49"/>
            <p:cNvSpPr txBox="1"/>
            <p:nvPr/>
          </p:nvSpPr>
          <p:spPr>
            <a:xfrm>
              <a:off x="6553200" y="5181600"/>
              <a:ext cx="381000" cy="584775"/>
            </a:xfrm>
            <a:prstGeom prst="rect">
              <a:avLst/>
            </a:prstGeom>
            <a:noFill/>
          </p:spPr>
          <p:txBody>
            <a:bodyPr wrap="square" rtlCol="0">
              <a:spAutoFit/>
            </a:bodyPr>
            <a:lstStyle/>
            <a:p>
              <a:r>
                <a:rPr lang="en-US" sz="3200" dirty="0" smtClean="0"/>
                <a:t>7</a:t>
              </a:r>
              <a:endParaRPr lang="en-US" sz="3200" dirty="0"/>
            </a:p>
          </p:txBody>
        </p:sp>
        <p:cxnSp>
          <p:nvCxnSpPr>
            <p:cNvPr id="51" name="Straight Connector 50"/>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6762749" y="5010151"/>
              <a:ext cx="1219204" cy="381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162800" y="3657600"/>
              <a:ext cx="609600" cy="830997"/>
            </a:xfrm>
            <a:prstGeom prst="rect">
              <a:avLst/>
            </a:prstGeom>
            <a:noFill/>
          </p:spPr>
          <p:txBody>
            <a:bodyPr wrap="square" rtlCol="0">
              <a:spAutoFit/>
            </a:bodyPr>
            <a:lstStyle/>
            <a:p>
              <a:r>
                <a:rPr lang="el-GR" sz="4800" i="1" dirty="0" smtClean="0"/>
                <a:t>τ</a:t>
              </a:r>
              <a:r>
                <a:rPr lang="el-GR" sz="2000" i="1" dirty="0" smtClean="0"/>
                <a:t>μ</a:t>
              </a:r>
              <a:endParaRPr lang="el-GR" sz="4800" i="1" dirty="0"/>
            </a:p>
          </p:txBody>
        </p:sp>
      </p:grpSp>
      <p:cxnSp>
        <p:nvCxnSpPr>
          <p:cNvPr id="56" name="Straight Connector 55"/>
          <p:cNvCxnSpPr/>
          <p:nvPr/>
        </p:nvCxnSpPr>
        <p:spPr>
          <a:xfrm rot="5400000">
            <a:off x="2324100" y="3924300"/>
            <a:ext cx="4648200"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37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Memory Addresses</a:t>
            </a:r>
            <a:endParaRPr lang="en-US" dirty="0"/>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12</a:t>
            </a:fld>
            <a:endParaRPr lang="en-US"/>
          </a:p>
        </p:txBody>
      </p:sp>
      <p:sp>
        <p:nvSpPr>
          <p:cNvPr id="17" name="Oval 16"/>
          <p:cNvSpPr/>
          <p:nvPr/>
        </p:nvSpPr>
        <p:spPr>
          <a:xfrm>
            <a:off x="533400" y="20574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Oval 19"/>
          <p:cNvSpPr/>
          <p:nvPr/>
        </p:nvSpPr>
        <p:spPr>
          <a:xfrm>
            <a:off x="2209800" y="25146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57200" y="1981200"/>
            <a:ext cx="4648200" cy="2062103"/>
          </a:xfrm>
          <a:prstGeom prst="rect">
            <a:avLst/>
          </a:prstGeom>
        </p:spPr>
        <p:txBody>
          <a:bodyPr wrap="square">
            <a:spAutoFit/>
          </a:bodyPr>
          <a:lstStyle/>
          <a:p>
            <a:pPr marL="438912" lvl="0" indent="-320040">
              <a:buClr>
                <a:schemeClr val="accent1"/>
              </a:buClr>
              <a:buSzPct val="80000"/>
              <a:defRPr/>
            </a:pPr>
            <a:r>
              <a:rPr lang="en-US" sz="3200" dirty="0" smtClean="0"/>
              <a:t>x   = </a:t>
            </a:r>
            <a:r>
              <a:rPr lang="en-US" sz="3200" dirty="0" err="1" smtClean="0"/>
              <a:t>get_input</a:t>
            </a:r>
            <a:r>
              <a:rPr lang="en-US" sz="3200" dirty="0" smtClean="0"/>
              <a:t>(</a:t>
            </a:r>
            <a:r>
              <a:rPr lang="en-US" sz="3200" dirty="0" smtClean="0">
                <a:solidFill>
                  <a:srgbClr val="FF0000"/>
                </a:solidFill>
              </a:rPr>
              <a:t>           </a:t>
            </a:r>
            <a:r>
              <a:rPr lang="en-US" sz="3200" dirty="0" smtClean="0"/>
              <a:t>)</a:t>
            </a:r>
          </a:p>
          <a:p>
            <a:pPr marL="438912" lvl="0" indent="-320040">
              <a:buClr>
                <a:schemeClr val="accent1"/>
              </a:buClr>
              <a:buSzPct val="80000"/>
              <a:defRPr/>
            </a:pPr>
            <a:r>
              <a:rPr lang="en-US" sz="3200" dirty="0" smtClean="0"/>
              <a:t>y   = load( </a:t>
            </a:r>
            <a:r>
              <a:rPr lang="en-US" sz="800" dirty="0" smtClean="0"/>
              <a:t> </a:t>
            </a:r>
            <a:r>
              <a:rPr lang="en-US" sz="3200" dirty="0" smtClean="0"/>
              <a:t>x )</a:t>
            </a:r>
          </a:p>
          <a:p>
            <a:pPr marL="438912" lvl="0" indent="-320040">
              <a:buClr>
                <a:schemeClr val="accent1"/>
              </a:buClr>
              <a:buSzPct val="80000"/>
              <a:defRPr/>
            </a:pPr>
            <a:r>
              <a:rPr lang="en-US" sz="3200" dirty="0" smtClean="0"/>
              <a:t>…       </a:t>
            </a:r>
          </a:p>
          <a:p>
            <a:pPr marL="438912" lvl="0" indent="-320040">
              <a:buClr>
                <a:schemeClr val="accent1"/>
              </a:buClr>
              <a:buSzPct val="80000"/>
              <a:defRPr/>
            </a:pPr>
            <a:r>
              <a:rPr lang="en-US" sz="3200" dirty="0" err="1" smtClean="0"/>
              <a:t>goto</a:t>
            </a:r>
            <a:r>
              <a:rPr lang="en-US" sz="3200" dirty="0" smtClean="0"/>
              <a:t>  </a:t>
            </a:r>
            <a:r>
              <a:rPr lang="en-US" dirty="0" smtClean="0"/>
              <a:t> </a:t>
            </a:r>
            <a:r>
              <a:rPr lang="en-US" sz="3200" dirty="0" smtClean="0"/>
              <a:t>y</a:t>
            </a:r>
            <a:endParaRPr lang="en-US" sz="3200" i="1" dirty="0"/>
          </a:p>
        </p:txBody>
      </p:sp>
      <p:pic>
        <p:nvPicPr>
          <p:cNvPr id="21" name="Picture 2"/>
          <p:cNvPicPr>
            <a:picLocks noChangeAspect="1" noChangeArrowheads="1"/>
          </p:cNvPicPr>
          <p:nvPr/>
        </p:nvPicPr>
        <p:blipFill>
          <a:blip r:embed="rId4" cstate="print"/>
          <a:srcRect/>
          <a:stretch>
            <a:fillRect/>
          </a:stretch>
        </p:blipFill>
        <p:spPr bwMode="auto">
          <a:xfrm>
            <a:off x="3200400" y="1600200"/>
            <a:ext cx="950188" cy="876707"/>
          </a:xfrm>
          <a:prstGeom prst="rect">
            <a:avLst/>
          </a:prstGeom>
          <a:noFill/>
          <a:ln w="9525">
            <a:noFill/>
            <a:miter lim="800000"/>
            <a:headEnd/>
            <a:tailEnd/>
          </a:ln>
          <a:effectLst/>
        </p:spPr>
      </p:pic>
      <p:sp>
        <p:nvSpPr>
          <p:cNvPr id="54" name="Oval Callout 53"/>
          <p:cNvSpPr/>
          <p:nvPr/>
        </p:nvSpPr>
        <p:spPr>
          <a:xfrm>
            <a:off x="1295400" y="3962400"/>
            <a:ext cx="3581400" cy="1447800"/>
          </a:xfrm>
          <a:prstGeom prst="wedgeEllipseCallout">
            <a:avLst>
              <a:gd name="adj1" fmla="val -32440"/>
              <a:gd name="adj2" fmla="val -10626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All values derived from user input are tainted??</a:t>
            </a:r>
            <a:endParaRPr lang="en-US" sz="2400" dirty="0"/>
          </a:p>
        </p:txBody>
      </p:sp>
      <p:sp>
        <p:nvSpPr>
          <p:cNvPr id="44" name="Right Arrow 43"/>
          <p:cNvSpPr/>
          <p:nvPr/>
        </p:nvSpPr>
        <p:spPr>
          <a:xfrm>
            <a:off x="0" y="25908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TextBox 48"/>
          <p:cNvSpPr txBox="1"/>
          <p:nvPr/>
        </p:nvSpPr>
        <p:spPr>
          <a:xfrm>
            <a:off x="6781800" y="3809997"/>
            <a:ext cx="381000" cy="584775"/>
          </a:xfrm>
          <a:prstGeom prst="rect">
            <a:avLst/>
          </a:prstGeom>
          <a:noFill/>
        </p:spPr>
        <p:txBody>
          <a:bodyPr wrap="square" rtlCol="0">
            <a:spAutoFit/>
          </a:bodyPr>
          <a:lstStyle/>
          <a:p>
            <a:r>
              <a:rPr lang="en-US" sz="3200" dirty="0" smtClean="0"/>
              <a:t>7</a:t>
            </a:r>
            <a:endParaRPr lang="en-US" sz="3200" dirty="0"/>
          </a:p>
        </p:txBody>
      </p:sp>
      <p:sp>
        <p:nvSpPr>
          <p:cNvPr id="55" name="TextBox 54"/>
          <p:cNvSpPr txBox="1"/>
          <p:nvPr/>
        </p:nvSpPr>
        <p:spPr>
          <a:xfrm>
            <a:off x="7848600" y="3809997"/>
            <a:ext cx="381000" cy="584775"/>
          </a:xfrm>
          <a:prstGeom prst="rect">
            <a:avLst/>
          </a:prstGeom>
          <a:noFill/>
        </p:spPr>
        <p:txBody>
          <a:bodyPr wrap="square" rtlCol="0">
            <a:spAutoFit/>
          </a:bodyPr>
          <a:lstStyle/>
          <a:p>
            <a:endParaRPr lang="en-US" sz="3200" dirty="0"/>
          </a:p>
        </p:txBody>
      </p:sp>
      <p:sp>
        <p:nvSpPr>
          <p:cNvPr id="57" name="TextBox 56"/>
          <p:cNvSpPr txBox="1"/>
          <p:nvPr/>
        </p:nvSpPr>
        <p:spPr>
          <a:xfrm>
            <a:off x="7772400" y="3809997"/>
            <a:ext cx="609600" cy="584775"/>
          </a:xfrm>
          <a:prstGeom prst="rect">
            <a:avLst/>
          </a:prstGeom>
          <a:noFill/>
        </p:spPr>
        <p:txBody>
          <a:bodyPr wrap="square" rtlCol="0">
            <a:spAutoFit/>
          </a:bodyPr>
          <a:lstStyle/>
          <a:p>
            <a:r>
              <a:rPr lang="en-US" sz="3200" dirty="0" smtClean="0"/>
              <a:t>4</a:t>
            </a:r>
            <a:r>
              <a:rPr lang="el-GR" sz="3200" dirty="0" smtClean="0"/>
              <a:t>2</a:t>
            </a:r>
            <a:endParaRPr lang="en-US" sz="3200" dirty="0"/>
          </a:p>
        </p:txBody>
      </p:sp>
      <p:grpSp>
        <p:nvGrpSpPr>
          <p:cNvPr id="6" name="Group 96"/>
          <p:cNvGrpSpPr/>
          <p:nvPr/>
        </p:nvGrpSpPr>
        <p:grpSpPr>
          <a:xfrm>
            <a:off x="5715000" y="3047997"/>
            <a:ext cx="2895600" cy="1447803"/>
            <a:chOff x="5715000" y="3047997"/>
            <a:chExt cx="2895600" cy="1447803"/>
          </a:xfrm>
        </p:grpSpPr>
        <p:sp>
          <p:nvSpPr>
            <p:cNvPr id="46" name="TextBox 45"/>
            <p:cNvSpPr txBox="1"/>
            <p:nvPr/>
          </p:nvSpPr>
          <p:spPr>
            <a:xfrm>
              <a:off x="5715000" y="3207601"/>
              <a:ext cx="533400" cy="830997"/>
            </a:xfrm>
            <a:prstGeom prst="rect">
              <a:avLst/>
            </a:prstGeom>
            <a:noFill/>
          </p:spPr>
          <p:txBody>
            <a:bodyPr wrap="square" rtlCol="0">
              <a:spAutoFit/>
            </a:bodyPr>
            <a:lstStyle/>
            <a:p>
              <a:r>
                <a:rPr lang="el-GR" sz="4800" dirty="0" smtClean="0"/>
                <a:t>μ</a:t>
              </a:r>
              <a:endParaRPr lang="el-GR" sz="4800" dirty="0"/>
            </a:p>
          </p:txBody>
        </p:sp>
        <p:sp>
          <p:nvSpPr>
            <p:cNvPr id="47" name="TextBox 46"/>
            <p:cNvSpPr txBox="1"/>
            <p:nvPr/>
          </p:nvSpPr>
          <p:spPr>
            <a:xfrm>
              <a:off x="6477000" y="3047997"/>
              <a:ext cx="990600" cy="584775"/>
            </a:xfrm>
            <a:prstGeom prst="rect">
              <a:avLst/>
            </a:prstGeom>
            <a:noFill/>
          </p:spPr>
          <p:txBody>
            <a:bodyPr wrap="square" rtlCol="0">
              <a:spAutoFit/>
            </a:bodyPr>
            <a:lstStyle/>
            <a:p>
              <a:r>
                <a:rPr lang="en-US" sz="3200" dirty="0" err="1" smtClean="0"/>
                <a:t>Addr</a:t>
              </a:r>
              <a:endParaRPr lang="en-US" sz="1600" dirty="0"/>
            </a:p>
          </p:txBody>
        </p:sp>
        <p:sp>
          <p:nvSpPr>
            <p:cNvPr id="48" name="TextBox 47"/>
            <p:cNvSpPr txBox="1"/>
            <p:nvPr/>
          </p:nvSpPr>
          <p:spPr>
            <a:xfrm>
              <a:off x="7543800" y="3047997"/>
              <a:ext cx="1066800" cy="584775"/>
            </a:xfrm>
            <a:prstGeom prst="rect">
              <a:avLst/>
            </a:prstGeom>
            <a:noFill/>
          </p:spPr>
          <p:txBody>
            <a:bodyPr wrap="square" rtlCol="0">
              <a:spAutoFit/>
            </a:bodyPr>
            <a:lstStyle/>
            <a:p>
              <a:pPr algn="ctr"/>
              <a:r>
                <a:rPr lang="en-US" sz="3200" dirty="0" smtClean="0"/>
                <a:t>Val</a:t>
              </a:r>
              <a:endParaRPr lang="en-US" sz="1600" dirty="0"/>
            </a:p>
          </p:txBody>
        </p:sp>
        <p:cxnSp>
          <p:nvCxnSpPr>
            <p:cNvPr id="58" name="Straight Connector 57"/>
            <p:cNvCxnSpPr/>
            <p:nvPr/>
          </p:nvCxnSpPr>
          <p:spPr>
            <a:xfrm>
              <a:off x="6248400" y="3047997"/>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48400" y="3657597"/>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6819901" y="3771899"/>
              <a:ext cx="1447800" cy="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Group 60"/>
          <p:cNvGrpSpPr/>
          <p:nvPr/>
        </p:nvGrpSpPr>
        <p:grpSpPr>
          <a:xfrm>
            <a:off x="5791200" y="4876798"/>
            <a:ext cx="3429000" cy="1371602"/>
            <a:chOff x="5562600" y="4419600"/>
            <a:chExt cx="3429000" cy="1371602"/>
          </a:xfrm>
        </p:grpSpPr>
        <p:sp>
          <p:nvSpPr>
            <p:cNvPr id="62" name="TextBox 61"/>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63" name="TextBox 62"/>
            <p:cNvSpPr txBox="1"/>
            <p:nvPr/>
          </p:nvSpPr>
          <p:spPr>
            <a:xfrm>
              <a:off x="7924800" y="5181600"/>
              <a:ext cx="381000" cy="584775"/>
            </a:xfrm>
            <a:prstGeom prst="rect">
              <a:avLst/>
            </a:prstGeom>
            <a:noFill/>
          </p:spPr>
          <p:txBody>
            <a:bodyPr wrap="square" rtlCol="0">
              <a:spAutoFit/>
            </a:bodyPr>
            <a:lstStyle/>
            <a:p>
              <a:r>
                <a:rPr lang="en-US" sz="3200" dirty="0" smtClean="0"/>
                <a:t>F</a:t>
              </a:r>
              <a:endParaRPr lang="en-US" sz="3200" dirty="0"/>
            </a:p>
          </p:txBody>
        </p:sp>
        <p:sp>
          <p:nvSpPr>
            <p:cNvPr id="65" name="TextBox 64"/>
            <p:cNvSpPr txBox="1"/>
            <p:nvPr/>
          </p:nvSpPr>
          <p:spPr>
            <a:xfrm>
              <a:off x="6324600" y="4426804"/>
              <a:ext cx="990600" cy="584775"/>
            </a:xfrm>
            <a:prstGeom prst="rect">
              <a:avLst/>
            </a:prstGeom>
            <a:noFill/>
          </p:spPr>
          <p:txBody>
            <a:bodyPr wrap="square" rtlCol="0">
              <a:spAutoFit/>
            </a:bodyPr>
            <a:lstStyle/>
            <a:p>
              <a:r>
                <a:rPr lang="en-US" sz="3200" dirty="0" err="1" smtClean="0"/>
                <a:t>Addr</a:t>
              </a:r>
              <a:endParaRPr lang="en-US" sz="1600" dirty="0"/>
            </a:p>
          </p:txBody>
        </p:sp>
        <p:sp>
          <p:nvSpPr>
            <p:cNvPr id="66" name="TextBox 65"/>
            <p:cNvSpPr txBox="1"/>
            <p:nvPr/>
          </p:nvSpPr>
          <p:spPr>
            <a:xfrm>
              <a:off x="6553200" y="5181600"/>
              <a:ext cx="381000" cy="584775"/>
            </a:xfrm>
            <a:prstGeom prst="rect">
              <a:avLst/>
            </a:prstGeom>
            <a:noFill/>
          </p:spPr>
          <p:txBody>
            <a:bodyPr wrap="square" rtlCol="0">
              <a:spAutoFit/>
            </a:bodyPr>
            <a:lstStyle/>
            <a:p>
              <a:r>
                <a:rPr lang="en-US" sz="3200" dirty="0" smtClean="0"/>
                <a:t>7</a:t>
              </a:r>
              <a:endParaRPr lang="en-US" sz="3200" dirty="0"/>
            </a:p>
          </p:txBody>
        </p:sp>
        <p:cxnSp>
          <p:nvCxnSpPr>
            <p:cNvPr id="68" name="Straight Connector 67"/>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6686550" y="5086350"/>
              <a:ext cx="1371602" cy="381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562600" y="4579205"/>
              <a:ext cx="609600" cy="830997"/>
            </a:xfrm>
            <a:prstGeom prst="rect">
              <a:avLst/>
            </a:prstGeom>
            <a:noFill/>
          </p:spPr>
          <p:txBody>
            <a:bodyPr wrap="square" rtlCol="0">
              <a:spAutoFit/>
            </a:bodyPr>
            <a:lstStyle/>
            <a:p>
              <a:r>
                <a:rPr lang="el-GR" sz="4800" i="1" dirty="0" smtClean="0"/>
                <a:t>τ</a:t>
              </a:r>
              <a:r>
                <a:rPr lang="el-GR" sz="2000" i="1" dirty="0" smtClean="0"/>
                <a:t>μ</a:t>
              </a:r>
              <a:endParaRPr lang="el-GR" sz="4800" i="1" dirty="0"/>
            </a:p>
          </p:txBody>
        </p:sp>
      </p:grpSp>
      <p:sp>
        <p:nvSpPr>
          <p:cNvPr id="86" name="Right Arrow 85"/>
          <p:cNvSpPr/>
          <p:nvPr/>
        </p:nvSpPr>
        <p:spPr>
          <a:xfrm>
            <a:off x="0" y="21336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1" name="TextBox 90"/>
          <p:cNvSpPr txBox="1"/>
          <p:nvPr/>
        </p:nvSpPr>
        <p:spPr>
          <a:xfrm>
            <a:off x="6629400" y="2133600"/>
            <a:ext cx="381000" cy="584775"/>
          </a:xfrm>
          <a:prstGeom prst="rect">
            <a:avLst/>
          </a:prstGeom>
          <a:noFill/>
        </p:spPr>
        <p:txBody>
          <a:bodyPr wrap="square" rtlCol="0">
            <a:spAutoFit/>
          </a:bodyPr>
          <a:lstStyle/>
          <a:p>
            <a:r>
              <a:rPr lang="en-US" sz="3200" dirty="0" smtClean="0"/>
              <a:t>x</a:t>
            </a:r>
            <a:endParaRPr lang="en-US" sz="3200" dirty="0"/>
          </a:p>
        </p:txBody>
      </p:sp>
      <p:sp>
        <p:nvSpPr>
          <p:cNvPr id="92" name="TextBox 91"/>
          <p:cNvSpPr txBox="1"/>
          <p:nvPr/>
        </p:nvSpPr>
        <p:spPr>
          <a:xfrm>
            <a:off x="7848600" y="2133600"/>
            <a:ext cx="381000" cy="584775"/>
          </a:xfrm>
          <a:prstGeom prst="rect">
            <a:avLst/>
          </a:prstGeom>
          <a:noFill/>
        </p:spPr>
        <p:txBody>
          <a:bodyPr wrap="square" rtlCol="0">
            <a:spAutoFit/>
          </a:bodyPr>
          <a:lstStyle/>
          <a:p>
            <a:r>
              <a:rPr lang="en-US" sz="3200" dirty="0" smtClean="0"/>
              <a:t>7</a:t>
            </a:r>
            <a:endParaRPr lang="en-US" sz="3200" dirty="0"/>
          </a:p>
        </p:txBody>
      </p:sp>
      <p:grpSp>
        <p:nvGrpSpPr>
          <p:cNvPr id="8" name="Group 95"/>
          <p:cNvGrpSpPr/>
          <p:nvPr/>
        </p:nvGrpSpPr>
        <p:grpSpPr>
          <a:xfrm>
            <a:off x="5715000" y="1371600"/>
            <a:ext cx="2895600" cy="1295401"/>
            <a:chOff x="5562600" y="1853625"/>
            <a:chExt cx="2895600" cy="1295401"/>
          </a:xfrm>
        </p:grpSpPr>
        <p:sp>
          <p:nvSpPr>
            <p:cNvPr id="88" name="TextBox 87"/>
            <p:cNvSpPr txBox="1"/>
            <p:nvPr/>
          </p:nvSpPr>
          <p:spPr>
            <a:xfrm>
              <a:off x="5562600" y="2057400"/>
              <a:ext cx="533400" cy="830997"/>
            </a:xfrm>
            <a:prstGeom prst="rect">
              <a:avLst/>
            </a:prstGeom>
            <a:noFill/>
          </p:spPr>
          <p:txBody>
            <a:bodyPr wrap="square" rtlCol="0">
              <a:spAutoFit/>
            </a:bodyPr>
            <a:lstStyle/>
            <a:p>
              <a:r>
                <a:rPr lang="el-GR" sz="4800" dirty="0" smtClean="0"/>
                <a:t>Δ</a:t>
              </a:r>
              <a:endParaRPr lang="el-GR" sz="4800" dirty="0"/>
            </a:p>
          </p:txBody>
        </p:sp>
        <p:sp>
          <p:nvSpPr>
            <p:cNvPr id="89" name="TextBox 88"/>
            <p:cNvSpPr txBox="1"/>
            <p:nvPr/>
          </p:nvSpPr>
          <p:spPr>
            <a:xfrm>
              <a:off x="6324600" y="1853625"/>
              <a:ext cx="990600" cy="584775"/>
            </a:xfrm>
            <a:prstGeom prst="rect">
              <a:avLst/>
            </a:prstGeom>
            <a:noFill/>
          </p:spPr>
          <p:txBody>
            <a:bodyPr wrap="square" rtlCol="0">
              <a:spAutoFit/>
            </a:bodyPr>
            <a:lstStyle/>
            <a:p>
              <a:r>
                <a:rPr lang="en-US" sz="3200" dirty="0" err="1" smtClean="0"/>
                <a:t>Var</a:t>
              </a:r>
              <a:endParaRPr lang="en-US" sz="1600" dirty="0"/>
            </a:p>
          </p:txBody>
        </p:sp>
        <p:sp>
          <p:nvSpPr>
            <p:cNvPr id="90" name="TextBox 89"/>
            <p:cNvSpPr txBox="1"/>
            <p:nvPr/>
          </p:nvSpPr>
          <p:spPr>
            <a:xfrm>
              <a:off x="7391400" y="1853625"/>
              <a:ext cx="1066800" cy="584775"/>
            </a:xfrm>
            <a:prstGeom prst="rect">
              <a:avLst/>
            </a:prstGeom>
            <a:noFill/>
          </p:spPr>
          <p:txBody>
            <a:bodyPr wrap="square" rtlCol="0">
              <a:spAutoFit/>
            </a:bodyPr>
            <a:lstStyle/>
            <a:p>
              <a:pPr algn="ctr"/>
              <a:r>
                <a:rPr lang="en-US" sz="3200" dirty="0" smtClean="0"/>
                <a:t>Val</a:t>
              </a:r>
              <a:endParaRPr lang="en-US" sz="1600" dirty="0"/>
            </a:p>
          </p:txBody>
        </p:sp>
        <p:cxnSp>
          <p:nvCxnSpPr>
            <p:cNvPr id="93" name="Straight Connector 92"/>
            <p:cNvCxnSpPr/>
            <p:nvPr/>
          </p:nvCxnSpPr>
          <p:spPr>
            <a:xfrm>
              <a:off x="6096000" y="1853625"/>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096000" y="2463225"/>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6743703" y="2501325"/>
              <a:ext cx="1295399" cy="3"/>
            </a:xfrm>
            <a:prstGeom prst="line">
              <a:avLst/>
            </a:prstGeom>
            <a:ln w="38100"/>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1055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3" presetClass="exit" presetSubtype="10" fill="hold" grpId="1" nodeType="withEffect">
                                  <p:stCondLst>
                                    <p:cond delay="0"/>
                                  </p:stCondLst>
                                  <p:childTnLst>
                                    <p:animEffect transition="out" filter="blinds(horizontal)">
                                      <p:cBhvr>
                                        <p:cTn id="20" dur="500"/>
                                        <p:tgtEl>
                                          <p:spTgt spid="86"/>
                                        </p:tgtEl>
                                      </p:cBhvr>
                                    </p:animEffect>
                                    <p:set>
                                      <p:cBhvr>
                                        <p:cTn id="21" dur="1" fill="hold">
                                          <p:stCondLst>
                                            <p:cond delay="499"/>
                                          </p:stCondLst>
                                        </p:cTn>
                                        <p:tgtEl>
                                          <p:spTgt spid="8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54" grpId="0" animBg="1"/>
      <p:bldP spid="44" grpId="0" animBg="1"/>
      <p:bldP spid="86" grpId="0" animBg="1"/>
      <p:bldP spid="86" grpId="1" animBg="1"/>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96"/>
          <p:cNvGrpSpPr/>
          <p:nvPr/>
        </p:nvGrpSpPr>
        <p:grpSpPr>
          <a:xfrm>
            <a:off x="5715000" y="3047997"/>
            <a:ext cx="2895600" cy="1447803"/>
            <a:chOff x="5715000" y="3047997"/>
            <a:chExt cx="2895600" cy="1447803"/>
          </a:xfrm>
        </p:grpSpPr>
        <p:sp>
          <p:nvSpPr>
            <p:cNvPr id="85" name="TextBox 84"/>
            <p:cNvSpPr txBox="1"/>
            <p:nvPr/>
          </p:nvSpPr>
          <p:spPr>
            <a:xfrm>
              <a:off x="5715000" y="3207601"/>
              <a:ext cx="533400" cy="830997"/>
            </a:xfrm>
            <a:prstGeom prst="rect">
              <a:avLst/>
            </a:prstGeom>
            <a:noFill/>
          </p:spPr>
          <p:txBody>
            <a:bodyPr wrap="square" rtlCol="0">
              <a:spAutoFit/>
            </a:bodyPr>
            <a:lstStyle/>
            <a:p>
              <a:r>
                <a:rPr lang="el-GR" sz="4800" dirty="0" smtClean="0"/>
                <a:t>μ</a:t>
              </a:r>
              <a:endParaRPr lang="el-GR" sz="4800" dirty="0"/>
            </a:p>
          </p:txBody>
        </p:sp>
        <p:sp>
          <p:nvSpPr>
            <p:cNvPr id="86" name="TextBox 85"/>
            <p:cNvSpPr txBox="1"/>
            <p:nvPr/>
          </p:nvSpPr>
          <p:spPr>
            <a:xfrm>
              <a:off x="6477000" y="3047997"/>
              <a:ext cx="990600" cy="584775"/>
            </a:xfrm>
            <a:prstGeom prst="rect">
              <a:avLst/>
            </a:prstGeom>
            <a:noFill/>
          </p:spPr>
          <p:txBody>
            <a:bodyPr wrap="square" rtlCol="0">
              <a:spAutoFit/>
            </a:bodyPr>
            <a:lstStyle/>
            <a:p>
              <a:r>
                <a:rPr lang="en-US" sz="3200" dirty="0" err="1" smtClean="0"/>
                <a:t>Addr</a:t>
              </a:r>
              <a:endParaRPr lang="en-US" sz="1600" dirty="0"/>
            </a:p>
          </p:txBody>
        </p:sp>
        <p:sp>
          <p:nvSpPr>
            <p:cNvPr id="87" name="TextBox 86"/>
            <p:cNvSpPr txBox="1"/>
            <p:nvPr/>
          </p:nvSpPr>
          <p:spPr>
            <a:xfrm>
              <a:off x="7543800" y="3047997"/>
              <a:ext cx="1066800" cy="584775"/>
            </a:xfrm>
            <a:prstGeom prst="rect">
              <a:avLst/>
            </a:prstGeom>
            <a:noFill/>
          </p:spPr>
          <p:txBody>
            <a:bodyPr wrap="square" rtlCol="0">
              <a:spAutoFit/>
            </a:bodyPr>
            <a:lstStyle/>
            <a:p>
              <a:pPr algn="ctr"/>
              <a:r>
                <a:rPr lang="en-US" sz="3200" dirty="0" smtClean="0"/>
                <a:t>Val</a:t>
              </a:r>
              <a:endParaRPr lang="en-US" sz="1600" dirty="0"/>
            </a:p>
          </p:txBody>
        </p:sp>
        <p:cxnSp>
          <p:nvCxnSpPr>
            <p:cNvPr id="88" name="Straight Connector 87"/>
            <p:cNvCxnSpPr/>
            <p:nvPr/>
          </p:nvCxnSpPr>
          <p:spPr>
            <a:xfrm>
              <a:off x="6248400" y="3047997"/>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48400" y="3657597"/>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6819901" y="3771899"/>
              <a:ext cx="1447800" cy="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5" name="Oval 44"/>
          <p:cNvSpPr/>
          <p:nvPr/>
        </p:nvSpPr>
        <p:spPr>
          <a:xfrm>
            <a:off x="1524000" y="35052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533400" y="2514600"/>
            <a:ext cx="457200" cy="457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33400" y="20574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Oval 19"/>
          <p:cNvSpPr/>
          <p:nvPr/>
        </p:nvSpPr>
        <p:spPr>
          <a:xfrm>
            <a:off x="2209800" y="25146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57200" y="1981200"/>
            <a:ext cx="4648200" cy="2062103"/>
          </a:xfrm>
          <a:prstGeom prst="rect">
            <a:avLst/>
          </a:prstGeom>
        </p:spPr>
        <p:txBody>
          <a:bodyPr wrap="square">
            <a:spAutoFit/>
          </a:bodyPr>
          <a:lstStyle/>
          <a:p>
            <a:pPr marL="438912" lvl="0" indent="-320040">
              <a:buClr>
                <a:schemeClr val="accent1"/>
              </a:buClr>
              <a:buSzPct val="80000"/>
              <a:defRPr/>
            </a:pPr>
            <a:r>
              <a:rPr lang="en-US" sz="3200" dirty="0" smtClean="0"/>
              <a:t>x   = </a:t>
            </a:r>
            <a:r>
              <a:rPr lang="en-US" sz="3200" dirty="0" err="1" smtClean="0"/>
              <a:t>get_input</a:t>
            </a:r>
            <a:r>
              <a:rPr lang="en-US" sz="3200" dirty="0" smtClean="0"/>
              <a:t>(</a:t>
            </a:r>
            <a:r>
              <a:rPr lang="en-US" sz="3200" dirty="0" smtClean="0">
                <a:solidFill>
                  <a:srgbClr val="FF0000"/>
                </a:solidFill>
              </a:rPr>
              <a:t>           </a:t>
            </a:r>
            <a:r>
              <a:rPr lang="en-US" sz="3200" dirty="0" smtClean="0"/>
              <a:t>)</a:t>
            </a:r>
          </a:p>
          <a:p>
            <a:pPr marL="438912" lvl="0" indent="-320040">
              <a:buClr>
                <a:schemeClr val="accent1"/>
              </a:buClr>
              <a:buSzPct val="80000"/>
              <a:defRPr/>
            </a:pPr>
            <a:r>
              <a:rPr lang="en-US" sz="3200" dirty="0" smtClean="0"/>
              <a:t>y   = load(</a:t>
            </a:r>
            <a:r>
              <a:rPr lang="en-US" sz="800" dirty="0" smtClean="0"/>
              <a:t>    </a:t>
            </a:r>
            <a:r>
              <a:rPr lang="en-US" sz="3200" dirty="0" smtClean="0"/>
              <a:t>x </a:t>
            </a:r>
            <a:r>
              <a:rPr lang="en-US" sz="800" dirty="0" smtClean="0"/>
              <a:t>  </a:t>
            </a:r>
            <a:r>
              <a:rPr lang="en-US" sz="3200" dirty="0" smtClean="0"/>
              <a:t>)</a:t>
            </a:r>
          </a:p>
          <a:p>
            <a:pPr marL="438912" lvl="0" indent="-320040">
              <a:buClr>
                <a:schemeClr val="accent1"/>
              </a:buClr>
              <a:buSzPct val="80000"/>
              <a:defRPr/>
            </a:pPr>
            <a:r>
              <a:rPr lang="en-US" sz="3200" dirty="0" smtClean="0"/>
              <a:t>…       </a:t>
            </a:r>
          </a:p>
          <a:p>
            <a:pPr marL="438912" lvl="0" indent="-320040">
              <a:buClr>
                <a:schemeClr val="accent1"/>
              </a:buClr>
              <a:buSzPct val="80000"/>
              <a:defRPr/>
            </a:pPr>
            <a:r>
              <a:rPr lang="en-US" sz="3200" dirty="0" err="1" smtClean="0"/>
              <a:t>goto</a:t>
            </a:r>
            <a:r>
              <a:rPr lang="en-US" sz="3200" dirty="0" smtClean="0"/>
              <a:t>  </a:t>
            </a:r>
            <a:r>
              <a:rPr lang="en-US" sz="800" dirty="0" smtClean="0"/>
              <a:t>  </a:t>
            </a:r>
            <a:r>
              <a:rPr lang="en-US" sz="3200" dirty="0" smtClean="0"/>
              <a:t>y</a:t>
            </a:r>
            <a:endParaRPr lang="en-US" sz="3200" i="1" dirty="0"/>
          </a:p>
        </p:txBody>
      </p:sp>
      <p:pic>
        <p:nvPicPr>
          <p:cNvPr id="21" name="Picture 2"/>
          <p:cNvPicPr>
            <a:picLocks noChangeAspect="1" noChangeArrowheads="1"/>
          </p:cNvPicPr>
          <p:nvPr/>
        </p:nvPicPr>
        <p:blipFill>
          <a:blip r:embed="rId4" cstate="print"/>
          <a:srcRect/>
          <a:stretch>
            <a:fillRect/>
          </a:stretch>
        </p:blipFill>
        <p:spPr bwMode="auto">
          <a:xfrm>
            <a:off x="3200400" y="1600200"/>
            <a:ext cx="950188" cy="876707"/>
          </a:xfrm>
          <a:prstGeom prst="rect">
            <a:avLst/>
          </a:prstGeom>
          <a:noFill/>
          <a:ln w="9525">
            <a:noFill/>
            <a:miter lim="800000"/>
            <a:headEnd/>
            <a:tailEnd/>
          </a:ln>
          <a:effectLst/>
        </p:spPr>
      </p:pic>
      <p:sp>
        <p:nvSpPr>
          <p:cNvPr id="54" name="Oval Callout 53"/>
          <p:cNvSpPr/>
          <p:nvPr/>
        </p:nvSpPr>
        <p:spPr>
          <a:xfrm>
            <a:off x="2895600" y="2209800"/>
            <a:ext cx="3505200" cy="1447800"/>
          </a:xfrm>
          <a:prstGeom prst="wedgeEllipseCallout">
            <a:avLst>
              <a:gd name="adj1" fmla="val -75633"/>
              <a:gd name="adj2" fmla="val 6045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Jump target could be any untainted memory cell value</a:t>
            </a:r>
            <a:endParaRPr lang="en-US" sz="2400" dirty="0"/>
          </a:p>
        </p:txBody>
      </p:sp>
      <p:sp>
        <p:nvSpPr>
          <p:cNvPr id="2" name="Title 1"/>
          <p:cNvSpPr>
            <a:spLocks noGrp="1"/>
          </p:cNvSpPr>
          <p:nvPr>
            <p:ph type="title"/>
          </p:nvPr>
        </p:nvSpPr>
        <p:spPr>
          <a:xfrm>
            <a:off x="457200" y="228600"/>
            <a:ext cx="8229600" cy="1143000"/>
          </a:xfrm>
        </p:spPr>
        <p:txBody>
          <a:bodyPr/>
          <a:lstStyle/>
          <a:p>
            <a:pPr algn="l"/>
            <a:r>
              <a:rPr lang="en-US" dirty="0" smtClean="0"/>
              <a:t>Policy 1:</a:t>
            </a:r>
            <a:endParaRPr lang="en-US" dirty="0"/>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13</a:t>
            </a:fld>
            <a:endParaRPr lang="en-US"/>
          </a:p>
        </p:txBody>
      </p:sp>
      <p:sp>
        <p:nvSpPr>
          <p:cNvPr id="48" name="Right Arrow 47"/>
          <p:cNvSpPr/>
          <p:nvPr/>
        </p:nvSpPr>
        <p:spPr>
          <a:xfrm>
            <a:off x="0" y="25908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ight Arrow 48"/>
          <p:cNvSpPr/>
          <p:nvPr/>
        </p:nvSpPr>
        <p:spPr>
          <a:xfrm>
            <a:off x="0" y="35814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57" name="Group 56"/>
          <p:cNvGrpSpPr/>
          <p:nvPr/>
        </p:nvGrpSpPr>
        <p:grpSpPr>
          <a:xfrm>
            <a:off x="990600" y="5105400"/>
            <a:ext cx="4343400" cy="1179731"/>
            <a:chOff x="4495800" y="1524000"/>
            <a:chExt cx="4343400" cy="1179731"/>
          </a:xfrm>
        </p:grpSpPr>
        <p:sp>
          <p:nvSpPr>
            <p:cNvPr id="31" name="TextBox 30"/>
            <p:cNvSpPr txBox="1"/>
            <p:nvPr/>
          </p:nvSpPr>
          <p:spPr>
            <a:xfrm>
              <a:off x="4495800" y="1752600"/>
              <a:ext cx="1143000" cy="646331"/>
            </a:xfrm>
            <a:prstGeom prst="rect">
              <a:avLst/>
            </a:prstGeom>
            <a:noFill/>
          </p:spPr>
          <p:txBody>
            <a:bodyPr wrap="square" rtlCol="0">
              <a:spAutoFit/>
            </a:bodyPr>
            <a:lstStyle/>
            <a:p>
              <a:r>
                <a:rPr lang="en-US" sz="3600" dirty="0" smtClean="0"/>
                <a:t>Load</a:t>
              </a:r>
              <a:endParaRPr lang="el-GR" sz="3600" dirty="0"/>
            </a:p>
          </p:txBody>
        </p:sp>
        <p:sp>
          <p:nvSpPr>
            <p:cNvPr id="35" name="TextBox 34"/>
            <p:cNvSpPr txBox="1"/>
            <p:nvPr/>
          </p:nvSpPr>
          <p:spPr>
            <a:xfrm>
              <a:off x="5486400" y="1524000"/>
              <a:ext cx="3352800" cy="646331"/>
            </a:xfrm>
            <a:prstGeom prst="rect">
              <a:avLst/>
            </a:prstGeom>
            <a:noFill/>
          </p:spPr>
          <p:txBody>
            <a:bodyPr wrap="square" rtlCol="0">
              <a:spAutoFit/>
            </a:bodyPr>
            <a:lstStyle/>
            <a:p>
              <a:r>
                <a:rPr lang="en-US" sz="3600" dirty="0" smtClean="0"/>
                <a:t>v = </a:t>
              </a:r>
              <a:r>
                <a:rPr lang="el-GR" sz="3600" dirty="0" smtClean="0"/>
                <a:t>Δ[</a:t>
              </a:r>
              <a:r>
                <a:rPr lang="en-US" sz="3600" dirty="0" smtClean="0"/>
                <a:t>x] , t = </a:t>
              </a:r>
              <a:r>
                <a:rPr lang="el-GR" sz="3600" i="1" dirty="0" smtClean="0"/>
                <a:t>τ</a:t>
              </a:r>
              <a:r>
                <a:rPr lang="el-GR" sz="2400" dirty="0" smtClean="0"/>
                <a:t>μ</a:t>
              </a:r>
              <a:r>
                <a:rPr lang="el-GR" sz="3600" dirty="0" smtClean="0"/>
                <a:t>[</a:t>
              </a:r>
              <a:r>
                <a:rPr lang="en-US" sz="3600" dirty="0" smtClean="0"/>
                <a:t>v]</a:t>
              </a:r>
              <a:endParaRPr lang="el-GR" sz="3600" dirty="0"/>
            </a:p>
          </p:txBody>
        </p:sp>
        <p:cxnSp>
          <p:nvCxnSpPr>
            <p:cNvPr id="33" name="Straight Connector 32"/>
            <p:cNvCxnSpPr/>
            <p:nvPr/>
          </p:nvCxnSpPr>
          <p:spPr>
            <a:xfrm>
              <a:off x="5562600" y="2133600"/>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486400" y="2057400"/>
              <a:ext cx="3352800" cy="646331"/>
            </a:xfrm>
            <a:prstGeom prst="rect">
              <a:avLst/>
            </a:prstGeom>
            <a:noFill/>
          </p:spPr>
          <p:txBody>
            <a:bodyPr wrap="square" rtlCol="0">
              <a:spAutoFit/>
            </a:bodyPr>
            <a:lstStyle/>
            <a:p>
              <a:pPr algn="ctr"/>
              <a:r>
                <a:rPr lang="en-US" sz="3600" dirty="0" smtClean="0"/>
                <a:t>load(x) ↓ t</a:t>
              </a:r>
              <a:endParaRPr lang="el-GR" sz="3600" dirty="0"/>
            </a:p>
          </p:txBody>
        </p:sp>
      </p:grpSp>
      <p:sp>
        <p:nvSpPr>
          <p:cNvPr id="79" name="TextBox 78"/>
          <p:cNvSpPr txBox="1"/>
          <p:nvPr/>
        </p:nvSpPr>
        <p:spPr>
          <a:xfrm>
            <a:off x="2667000" y="609600"/>
            <a:ext cx="5943600" cy="523220"/>
          </a:xfrm>
          <a:prstGeom prst="rect">
            <a:avLst/>
          </a:prstGeom>
          <a:noFill/>
        </p:spPr>
        <p:txBody>
          <a:bodyPr wrap="square" rtlCol="0">
            <a:spAutoFit/>
          </a:bodyPr>
          <a:lstStyle/>
          <a:p>
            <a:r>
              <a:rPr lang="en-US" sz="2800" dirty="0" smtClean="0"/>
              <a:t>Taint depends only on the memory cell</a:t>
            </a:r>
            <a:endParaRPr lang="el-GR" sz="2800" dirty="0"/>
          </a:p>
        </p:txBody>
      </p:sp>
      <p:sp>
        <p:nvSpPr>
          <p:cNvPr id="80" name="Rounded Rectangle 79"/>
          <p:cNvSpPr/>
          <p:nvPr/>
        </p:nvSpPr>
        <p:spPr>
          <a:xfrm>
            <a:off x="609600" y="4495800"/>
            <a:ext cx="4800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Taint Propagation</a:t>
            </a:r>
            <a:endParaRPr lang="el-GR" sz="3200" dirty="0"/>
          </a:p>
        </p:txBody>
      </p:sp>
      <p:sp>
        <p:nvSpPr>
          <p:cNvPr id="81" name="TextBox 80"/>
          <p:cNvSpPr txBox="1"/>
          <p:nvPr/>
        </p:nvSpPr>
        <p:spPr>
          <a:xfrm>
            <a:off x="6781800" y="3809997"/>
            <a:ext cx="381000" cy="584775"/>
          </a:xfrm>
          <a:prstGeom prst="rect">
            <a:avLst/>
          </a:prstGeom>
          <a:noFill/>
        </p:spPr>
        <p:txBody>
          <a:bodyPr wrap="square" rtlCol="0">
            <a:spAutoFit/>
          </a:bodyPr>
          <a:lstStyle/>
          <a:p>
            <a:r>
              <a:rPr lang="en-US" sz="3200" dirty="0" smtClean="0"/>
              <a:t>7</a:t>
            </a:r>
            <a:endParaRPr lang="en-US" sz="3200" dirty="0"/>
          </a:p>
        </p:txBody>
      </p:sp>
      <p:sp>
        <p:nvSpPr>
          <p:cNvPr id="82" name="TextBox 81"/>
          <p:cNvSpPr txBox="1"/>
          <p:nvPr/>
        </p:nvSpPr>
        <p:spPr>
          <a:xfrm>
            <a:off x="7848600" y="3809997"/>
            <a:ext cx="381000" cy="584775"/>
          </a:xfrm>
          <a:prstGeom prst="rect">
            <a:avLst/>
          </a:prstGeom>
          <a:noFill/>
        </p:spPr>
        <p:txBody>
          <a:bodyPr wrap="square" rtlCol="0">
            <a:spAutoFit/>
          </a:bodyPr>
          <a:lstStyle/>
          <a:p>
            <a:endParaRPr lang="en-US" sz="3200" dirty="0"/>
          </a:p>
        </p:txBody>
      </p:sp>
      <p:sp>
        <p:nvSpPr>
          <p:cNvPr id="83" name="TextBox 82"/>
          <p:cNvSpPr txBox="1"/>
          <p:nvPr/>
        </p:nvSpPr>
        <p:spPr>
          <a:xfrm>
            <a:off x="7772400" y="3809997"/>
            <a:ext cx="609600" cy="584775"/>
          </a:xfrm>
          <a:prstGeom prst="rect">
            <a:avLst/>
          </a:prstGeom>
          <a:noFill/>
        </p:spPr>
        <p:txBody>
          <a:bodyPr wrap="square" rtlCol="0">
            <a:spAutoFit/>
          </a:bodyPr>
          <a:lstStyle/>
          <a:p>
            <a:r>
              <a:rPr lang="en-US" sz="3200" dirty="0" smtClean="0"/>
              <a:t>4</a:t>
            </a:r>
            <a:r>
              <a:rPr lang="el-GR" sz="3200" dirty="0" smtClean="0"/>
              <a:t>2</a:t>
            </a:r>
            <a:endParaRPr lang="en-US" sz="3200" dirty="0"/>
          </a:p>
        </p:txBody>
      </p:sp>
      <p:grpSp>
        <p:nvGrpSpPr>
          <p:cNvPr id="91" name="Group 60"/>
          <p:cNvGrpSpPr/>
          <p:nvPr/>
        </p:nvGrpSpPr>
        <p:grpSpPr>
          <a:xfrm>
            <a:off x="5791200" y="4876798"/>
            <a:ext cx="3429000" cy="1371602"/>
            <a:chOff x="5562600" y="4419600"/>
            <a:chExt cx="3429000" cy="1371602"/>
          </a:xfrm>
        </p:grpSpPr>
        <p:sp>
          <p:nvSpPr>
            <p:cNvPr id="92" name="TextBox 91"/>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93" name="TextBox 92"/>
            <p:cNvSpPr txBox="1"/>
            <p:nvPr/>
          </p:nvSpPr>
          <p:spPr>
            <a:xfrm>
              <a:off x="7924800" y="5181600"/>
              <a:ext cx="381000" cy="584775"/>
            </a:xfrm>
            <a:prstGeom prst="rect">
              <a:avLst/>
            </a:prstGeom>
            <a:noFill/>
          </p:spPr>
          <p:txBody>
            <a:bodyPr wrap="square" rtlCol="0">
              <a:spAutoFit/>
            </a:bodyPr>
            <a:lstStyle/>
            <a:p>
              <a:r>
                <a:rPr lang="en-US" sz="3200" dirty="0" smtClean="0"/>
                <a:t>F</a:t>
              </a:r>
              <a:endParaRPr lang="en-US" sz="3200" dirty="0"/>
            </a:p>
          </p:txBody>
        </p:sp>
        <p:sp>
          <p:nvSpPr>
            <p:cNvPr id="94" name="TextBox 93"/>
            <p:cNvSpPr txBox="1"/>
            <p:nvPr/>
          </p:nvSpPr>
          <p:spPr>
            <a:xfrm>
              <a:off x="6324600" y="4426804"/>
              <a:ext cx="990600" cy="584775"/>
            </a:xfrm>
            <a:prstGeom prst="rect">
              <a:avLst/>
            </a:prstGeom>
            <a:noFill/>
          </p:spPr>
          <p:txBody>
            <a:bodyPr wrap="square" rtlCol="0">
              <a:spAutoFit/>
            </a:bodyPr>
            <a:lstStyle/>
            <a:p>
              <a:r>
                <a:rPr lang="en-US" sz="3200" dirty="0" err="1" smtClean="0"/>
                <a:t>Addr</a:t>
              </a:r>
              <a:endParaRPr lang="en-US" sz="1600" dirty="0"/>
            </a:p>
          </p:txBody>
        </p:sp>
        <p:sp>
          <p:nvSpPr>
            <p:cNvPr id="95" name="TextBox 94"/>
            <p:cNvSpPr txBox="1"/>
            <p:nvPr/>
          </p:nvSpPr>
          <p:spPr>
            <a:xfrm>
              <a:off x="6553200" y="5181600"/>
              <a:ext cx="381000" cy="584775"/>
            </a:xfrm>
            <a:prstGeom prst="rect">
              <a:avLst/>
            </a:prstGeom>
            <a:noFill/>
          </p:spPr>
          <p:txBody>
            <a:bodyPr wrap="square" rtlCol="0">
              <a:spAutoFit/>
            </a:bodyPr>
            <a:lstStyle/>
            <a:p>
              <a:r>
                <a:rPr lang="en-US" sz="3200" dirty="0" smtClean="0"/>
                <a:t>7</a:t>
              </a:r>
              <a:endParaRPr lang="en-US" sz="3200" dirty="0"/>
            </a:p>
          </p:txBody>
        </p:sp>
        <p:cxnSp>
          <p:nvCxnSpPr>
            <p:cNvPr id="96" name="Straight Connector 95"/>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6686550" y="5086350"/>
              <a:ext cx="1371602" cy="381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562600" y="4579205"/>
              <a:ext cx="609600" cy="830997"/>
            </a:xfrm>
            <a:prstGeom prst="rect">
              <a:avLst/>
            </a:prstGeom>
            <a:noFill/>
          </p:spPr>
          <p:txBody>
            <a:bodyPr wrap="square" rtlCol="0">
              <a:spAutoFit/>
            </a:bodyPr>
            <a:lstStyle/>
            <a:p>
              <a:r>
                <a:rPr lang="el-GR" sz="4800" i="1" dirty="0" smtClean="0"/>
                <a:t>τ</a:t>
              </a:r>
              <a:r>
                <a:rPr lang="el-GR" sz="2000" i="1" dirty="0" smtClean="0"/>
                <a:t>μ</a:t>
              </a:r>
              <a:endParaRPr lang="el-GR" sz="4800" i="1" dirty="0"/>
            </a:p>
          </p:txBody>
        </p:sp>
      </p:grpSp>
      <p:sp>
        <p:nvSpPr>
          <p:cNvPr id="100" name="TextBox 99"/>
          <p:cNvSpPr txBox="1"/>
          <p:nvPr/>
        </p:nvSpPr>
        <p:spPr>
          <a:xfrm>
            <a:off x="6629400" y="2133600"/>
            <a:ext cx="381000" cy="584775"/>
          </a:xfrm>
          <a:prstGeom prst="rect">
            <a:avLst/>
          </a:prstGeom>
          <a:noFill/>
        </p:spPr>
        <p:txBody>
          <a:bodyPr wrap="square" rtlCol="0">
            <a:spAutoFit/>
          </a:bodyPr>
          <a:lstStyle/>
          <a:p>
            <a:r>
              <a:rPr lang="en-US" sz="3200" dirty="0" smtClean="0"/>
              <a:t>x</a:t>
            </a:r>
            <a:endParaRPr lang="en-US" sz="3200" dirty="0"/>
          </a:p>
        </p:txBody>
      </p:sp>
      <p:sp>
        <p:nvSpPr>
          <p:cNvPr id="101" name="TextBox 100"/>
          <p:cNvSpPr txBox="1"/>
          <p:nvPr/>
        </p:nvSpPr>
        <p:spPr>
          <a:xfrm>
            <a:off x="7848600" y="2133600"/>
            <a:ext cx="381000" cy="584775"/>
          </a:xfrm>
          <a:prstGeom prst="rect">
            <a:avLst/>
          </a:prstGeom>
          <a:noFill/>
        </p:spPr>
        <p:txBody>
          <a:bodyPr wrap="square" rtlCol="0">
            <a:spAutoFit/>
          </a:bodyPr>
          <a:lstStyle/>
          <a:p>
            <a:r>
              <a:rPr lang="en-US" sz="3200" dirty="0" smtClean="0"/>
              <a:t>7</a:t>
            </a:r>
            <a:endParaRPr lang="en-US" sz="3200" dirty="0"/>
          </a:p>
        </p:txBody>
      </p:sp>
      <p:grpSp>
        <p:nvGrpSpPr>
          <p:cNvPr id="102" name="Group 95"/>
          <p:cNvGrpSpPr/>
          <p:nvPr/>
        </p:nvGrpSpPr>
        <p:grpSpPr>
          <a:xfrm>
            <a:off x="5715000" y="1371600"/>
            <a:ext cx="2895600" cy="1295401"/>
            <a:chOff x="5562600" y="1853625"/>
            <a:chExt cx="2895600" cy="1295401"/>
          </a:xfrm>
        </p:grpSpPr>
        <p:sp>
          <p:nvSpPr>
            <p:cNvPr id="103" name="TextBox 102"/>
            <p:cNvSpPr txBox="1"/>
            <p:nvPr/>
          </p:nvSpPr>
          <p:spPr>
            <a:xfrm>
              <a:off x="5562600" y="2057400"/>
              <a:ext cx="533400" cy="830997"/>
            </a:xfrm>
            <a:prstGeom prst="rect">
              <a:avLst/>
            </a:prstGeom>
            <a:noFill/>
          </p:spPr>
          <p:txBody>
            <a:bodyPr wrap="square" rtlCol="0">
              <a:spAutoFit/>
            </a:bodyPr>
            <a:lstStyle/>
            <a:p>
              <a:r>
                <a:rPr lang="el-GR" sz="4800" dirty="0" smtClean="0"/>
                <a:t>Δ</a:t>
              </a:r>
              <a:endParaRPr lang="el-GR" sz="4800" dirty="0"/>
            </a:p>
          </p:txBody>
        </p:sp>
        <p:sp>
          <p:nvSpPr>
            <p:cNvPr id="104" name="TextBox 103"/>
            <p:cNvSpPr txBox="1"/>
            <p:nvPr/>
          </p:nvSpPr>
          <p:spPr>
            <a:xfrm>
              <a:off x="6324600" y="1853625"/>
              <a:ext cx="990600" cy="584775"/>
            </a:xfrm>
            <a:prstGeom prst="rect">
              <a:avLst/>
            </a:prstGeom>
            <a:noFill/>
          </p:spPr>
          <p:txBody>
            <a:bodyPr wrap="square" rtlCol="0">
              <a:spAutoFit/>
            </a:bodyPr>
            <a:lstStyle/>
            <a:p>
              <a:r>
                <a:rPr lang="en-US" sz="3200" dirty="0" err="1" smtClean="0"/>
                <a:t>Var</a:t>
              </a:r>
              <a:endParaRPr lang="en-US" sz="1600" dirty="0"/>
            </a:p>
          </p:txBody>
        </p:sp>
        <p:sp>
          <p:nvSpPr>
            <p:cNvPr id="105" name="TextBox 104"/>
            <p:cNvSpPr txBox="1"/>
            <p:nvPr/>
          </p:nvSpPr>
          <p:spPr>
            <a:xfrm>
              <a:off x="7391400" y="1853625"/>
              <a:ext cx="1066800" cy="584775"/>
            </a:xfrm>
            <a:prstGeom prst="rect">
              <a:avLst/>
            </a:prstGeom>
            <a:noFill/>
          </p:spPr>
          <p:txBody>
            <a:bodyPr wrap="square" rtlCol="0">
              <a:spAutoFit/>
            </a:bodyPr>
            <a:lstStyle/>
            <a:p>
              <a:pPr algn="ctr"/>
              <a:r>
                <a:rPr lang="en-US" sz="3200" dirty="0" smtClean="0"/>
                <a:t>Val</a:t>
              </a:r>
              <a:endParaRPr lang="en-US" sz="1600" dirty="0"/>
            </a:p>
          </p:txBody>
        </p:sp>
        <p:cxnSp>
          <p:nvCxnSpPr>
            <p:cNvPr id="106" name="Straight Connector 105"/>
            <p:cNvCxnSpPr/>
            <p:nvPr/>
          </p:nvCxnSpPr>
          <p:spPr>
            <a:xfrm>
              <a:off x="6096000" y="1853625"/>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096000" y="2463225"/>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743703" y="2501325"/>
              <a:ext cx="1295399" cy="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2362200" y="2057400"/>
            <a:ext cx="4267200" cy="243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t>Undertainting</a:t>
            </a:r>
            <a:endParaRPr lang="en-US" sz="4000" dirty="0" smtClean="0"/>
          </a:p>
          <a:p>
            <a:r>
              <a:rPr lang="en-US" sz="4000" dirty="0" smtClean="0"/>
              <a:t> </a:t>
            </a:r>
            <a:r>
              <a:rPr lang="en-US" sz="2400" dirty="0" smtClean="0"/>
              <a:t>Failing to identify tainted values</a:t>
            </a:r>
            <a:endParaRPr lang="en-US" sz="4000" dirty="0"/>
          </a:p>
          <a:p>
            <a:r>
              <a:rPr lang="en-US" sz="2400" dirty="0" smtClean="0"/>
              <a:t>     - e.g., missing exploits</a:t>
            </a:r>
          </a:p>
        </p:txBody>
      </p:sp>
    </p:spTree>
    <p:custDataLst>
      <p:tags r:id="rId1"/>
    </p:custDataLst>
  </p:cSld>
  <p:clrMapOvr>
    <a:masterClrMapping/>
  </p:clrMapOvr>
  <p:transition advTm="1176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3" presetClass="exit" presetSubtype="10" fill="hold" grpId="1" nodeType="withEffect">
                                  <p:stCondLst>
                                    <p:cond delay="0"/>
                                  </p:stCondLst>
                                  <p:childTnLst>
                                    <p:animEffect transition="out" filter="blinds(horizontal)">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54" grpId="0" animBg="1"/>
      <p:bldP spid="48" grpId="1" animBg="1"/>
      <p:bldP spid="49" grpId="0" animBg="1"/>
      <p:bldP spid="80"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495800" y="3352800"/>
            <a:ext cx="1905000" cy="461665"/>
          </a:xfrm>
          <a:prstGeom prst="rect">
            <a:avLst/>
          </a:prstGeom>
          <a:noFill/>
        </p:spPr>
        <p:txBody>
          <a:bodyPr wrap="square" rtlCol="0">
            <a:spAutoFit/>
          </a:bodyPr>
          <a:lstStyle/>
          <a:p>
            <a:pPr algn="ctr"/>
            <a:r>
              <a:rPr lang="en-US" sz="2400" dirty="0" err="1" smtClean="0"/>
              <a:t>jmp_table</a:t>
            </a:r>
            <a:endParaRPr lang="el-GR" sz="2400" dirty="0"/>
          </a:p>
        </p:txBody>
      </p:sp>
      <p:sp>
        <p:nvSpPr>
          <p:cNvPr id="39" name="Rounded Rectangular Callout 38"/>
          <p:cNvSpPr/>
          <p:nvPr/>
        </p:nvSpPr>
        <p:spPr>
          <a:xfrm>
            <a:off x="2743200" y="3733800"/>
            <a:ext cx="2819400" cy="685800"/>
          </a:xfrm>
          <a:prstGeom prst="wedgeRoundRectCallout">
            <a:avLst>
              <a:gd name="adj1" fmla="val -76469"/>
              <a:gd name="adj2" fmla="val -35525"/>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Policy Violation?</a:t>
            </a:r>
          </a:p>
        </p:txBody>
      </p:sp>
      <p:sp>
        <p:nvSpPr>
          <p:cNvPr id="101" name="Oval 100"/>
          <p:cNvSpPr/>
          <p:nvPr/>
        </p:nvSpPr>
        <p:spPr>
          <a:xfrm>
            <a:off x="2133600" y="2209800"/>
            <a:ext cx="3505200" cy="106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63" name="Oval 62"/>
          <p:cNvSpPr/>
          <p:nvPr/>
        </p:nvSpPr>
        <p:spPr>
          <a:xfrm>
            <a:off x="2133600" y="2362200"/>
            <a:ext cx="3429000" cy="83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37" name="Oval 36"/>
          <p:cNvSpPr/>
          <p:nvPr/>
        </p:nvSpPr>
        <p:spPr>
          <a:xfrm>
            <a:off x="2209800" y="2514600"/>
            <a:ext cx="1832264"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029200" y="2514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524000" y="35052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Oval 43"/>
          <p:cNvSpPr/>
          <p:nvPr/>
        </p:nvSpPr>
        <p:spPr>
          <a:xfrm>
            <a:off x="533400" y="25146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14</a:t>
            </a:fld>
            <a:endParaRPr lang="en-US"/>
          </a:p>
        </p:txBody>
      </p:sp>
      <p:sp>
        <p:nvSpPr>
          <p:cNvPr id="17" name="Oval 16"/>
          <p:cNvSpPr/>
          <p:nvPr/>
        </p:nvSpPr>
        <p:spPr>
          <a:xfrm>
            <a:off x="533400" y="20574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Oval 19"/>
          <p:cNvSpPr/>
          <p:nvPr/>
        </p:nvSpPr>
        <p:spPr>
          <a:xfrm>
            <a:off x="4191000" y="25146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57200" y="1981200"/>
            <a:ext cx="6096000" cy="2062103"/>
          </a:xfrm>
          <a:prstGeom prst="rect">
            <a:avLst/>
          </a:prstGeom>
        </p:spPr>
        <p:txBody>
          <a:bodyPr wrap="square">
            <a:spAutoFit/>
          </a:bodyPr>
          <a:lstStyle/>
          <a:p>
            <a:pPr marL="438912" lvl="0" indent="-320040">
              <a:buClr>
                <a:schemeClr val="accent1"/>
              </a:buClr>
              <a:buSzPct val="80000"/>
              <a:defRPr/>
            </a:pPr>
            <a:r>
              <a:rPr lang="en-US" sz="3200" dirty="0" smtClean="0"/>
              <a:t>x   = </a:t>
            </a:r>
            <a:r>
              <a:rPr lang="en-US" sz="3200" dirty="0" err="1" smtClean="0"/>
              <a:t>get_input</a:t>
            </a:r>
            <a:r>
              <a:rPr lang="en-US" sz="3200" dirty="0" smtClean="0"/>
              <a:t>(</a:t>
            </a:r>
            <a:r>
              <a:rPr lang="en-US" sz="3200" dirty="0" smtClean="0">
                <a:solidFill>
                  <a:srgbClr val="FF0000"/>
                </a:solidFill>
              </a:rPr>
              <a:t>           </a:t>
            </a:r>
            <a:r>
              <a:rPr lang="en-US" sz="3200" dirty="0" smtClean="0"/>
              <a:t>)</a:t>
            </a:r>
          </a:p>
          <a:p>
            <a:pPr marL="438912" lvl="0" indent="-320040">
              <a:buClr>
                <a:schemeClr val="accent1"/>
              </a:buClr>
              <a:buSzPct val="80000"/>
              <a:defRPr/>
            </a:pPr>
            <a:r>
              <a:rPr lang="en-US" sz="3200" dirty="0" smtClean="0"/>
              <a:t>y   = load(</a:t>
            </a:r>
            <a:r>
              <a:rPr lang="en-US" sz="3200" dirty="0" err="1" smtClean="0"/>
              <a:t>jmp_table</a:t>
            </a:r>
            <a:r>
              <a:rPr lang="en-US" sz="3200" dirty="0" smtClean="0"/>
              <a:t> +</a:t>
            </a:r>
            <a:r>
              <a:rPr lang="en-US" sz="800" dirty="0" smtClean="0"/>
              <a:t>    </a:t>
            </a:r>
            <a:r>
              <a:rPr lang="en-US" sz="3200" dirty="0" smtClean="0"/>
              <a:t>x </a:t>
            </a:r>
            <a:r>
              <a:rPr lang="en-US" sz="800" dirty="0" smtClean="0"/>
              <a:t>   </a:t>
            </a:r>
            <a:r>
              <a:rPr lang="en-US" sz="3200" dirty="0" smtClean="0"/>
              <a:t> % </a:t>
            </a:r>
            <a:r>
              <a:rPr lang="en-US" sz="1600" dirty="0" smtClean="0"/>
              <a:t> </a:t>
            </a:r>
            <a:r>
              <a:rPr lang="en-US" sz="3200" dirty="0" smtClean="0"/>
              <a:t>2 )</a:t>
            </a:r>
          </a:p>
          <a:p>
            <a:pPr marL="438912" lvl="0" indent="-320040">
              <a:buClr>
                <a:schemeClr val="accent1"/>
              </a:buClr>
              <a:buSzPct val="80000"/>
              <a:defRPr/>
            </a:pPr>
            <a:r>
              <a:rPr lang="en-US" sz="3200" dirty="0" smtClean="0"/>
              <a:t>…</a:t>
            </a:r>
          </a:p>
          <a:p>
            <a:pPr marL="438912" indent="-320040">
              <a:buClr>
                <a:schemeClr val="accent1"/>
              </a:buClr>
              <a:buSzPct val="80000"/>
              <a:defRPr/>
            </a:pPr>
            <a:r>
              <a:rPr lang="en-US" sz="3200" dirty="0" err="1" smtClean="0"/>
              <a:t>goto</a:t>
            </a:r>
            <a:r>
              <a:rPr lang="en-US" sz="3200" dirty="0" smtClean="0"/>
              <a:t>   y</a:t>
            </a:r>
          </a:p>
        </p:txBody>
      </p:sp>
      <p:pic>
        <p:nvPicPr>
          <p:cNvPr id="21" name="Picture 2"/>
          <p:cNvPicPr>
            <a:picLocks noChangeAspect="1" noChangeArrowheads="1"/>
          </p:cNvPicPr>
          <p:nvPr/>
        </p:nvPicPr>
        <p:blipFill>
          <a:blip r:embed="rId4" cstate="print"/>
          <a:srcRect/>
          <a:stretch>
            <a:fillRect/>
          </a:stretch>
        </p:blipFill>
        <p:spPr bwMode="auto">
          <a:xfrm>
            <a:off x="3200400" y="1600200"/>
            <a:ext cx="950188" cy="876707"/>
          </a:xfrm>
          <a:prstGeom prst="rect">
            <a:avLst/>
          </a:prstGeom>
          <a:noFill/>
          <a:ln w="9525">
            <a:noFill/>
            <a:miter lim="800000"/>
            <a:headEnd/>
            <a:tailEnd/>
          </a:ln>
          <a:effectLst/>
        </p:spPr>
      </p:pic>
      <p:sp>
        <p:nvSpPr>
          <p:cNvPr id="56" name="Right Arrow 55"/>
          <p:cNvSpPr/>
          <p:nvPr/>
        </p:nvSpPr>
        <p:spPr>
          <a:xfrm>
            <a:off x="0" y="25908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Title 1"/>
          <p:cNvSpPr>
            <a:spLocks noGrp="1"/>
          </p:cNvSpPr>
          <p:nvPr>
            <p:ph type="title"/>
          </p:nvPr>
        </p:nvSpPr>
        <p:spPr>
          <a:xfrm>
            <a:off x="457200" y="228600"/>
            <a:ext cx="8229600" cy="1143000"/>
          </a:xfrm>
        </p:spPr>
        <p:txBody>
          <a:bodyPr/>
          <a:lstStyle/>
          <a:p>
            <a:pPr algn="l"/>
            <a:r>
              <a:rPr lang="en-US" dirty="0" smtClean="0"/>
              <a:t>Policy 2:</a:t>
            </a:r>
            <a:endParaRPr lang="en-US" dirty="0"/>
          </a:p>
        </p:txBody>
      </p:sp>
      <p:sp>
        <p:nvSpPr>
          <p:cNvPr id="57" name="Right Arrow 56"/>
          <p:cNvSpPr/>
          <p:nvPr/>
        </p:nvSpPr>
        <p:spPr>
          <a:xfrm>
            <a:off x="0" y="35814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aphicFrame>
        <p:nvGraphicFramePr>
          <p:cNvPr id="98" name="Table 97"/>
          <p:cNvGraphicFramePr>
            <a:graphicFrameLocks noGrp="1"/>
          </p:cNvGraphicFramePr>
          <p:nvPr/>
        </p:nvGraphicFramePr>
        <p:xfrm>
          <a:off x="6858000" y="1676400"/>
          <a:ext cx="1828800" cy="2895600"/>
        </p:xfrm>
        <a:graphic>
          <a:graphicData uri="http://schemas.openxmlformats.org/drawingml/2006/table">
            <a:tbl>
              <a:tblPr firstRow="1" bandRow="1">
                <a:tableStyleId>{5C22544A-7EE6-4342-B048-85BDC9FD1C3A}</a:tableStyleId>
              </a:tblPr>
              <a:tblGrid>
                <a:gridCol w="1828800"/>
              </a:tblGrid>
              <a:tr h="370840">
                <a:tc>
                  <a:txBody>
                    <a:bodyPr/>
                    <a:lstStyle/>
                    <a:p>
                      <a:pPr algn="ctr"/>
                      <a:r>
                        <a:rPr lang="en-US" sz="2400" dirty="0" smtClean="0"/>
                        <a:t>Memory</a:t>
                      </a:r>
                      <a:endParaRPr lang="el-GR" sz="2400" dirty="0"/>
                    </a:p>
                  </a:txBody>
                  <a:tcPr/>
                </a:tc>
              </a:tr>
              <a:tr h="370840">
                <a:tc>
                  <a:txBody>
                    <a:bodyPr/>
                    <a:lstStyle/>
                    <a:p>
                      <a:pPr algn="ctr"/>
                      <a:endParaRPr lang="el-GR" sz="2000" dirty="0"/>
                    </a:p>
                  </a:txBody>
                  <a:tcPr/>
                </a:tc>
              </a:tr>
              <a:tr h="370840">
                <a:tc>
                  <a:txBody>
                    <a:bodyPr/>
                    <a:lstStyle/>
                    <a:p>
                      <a:pPr algn="ctr"/>
                      <a:endParaRPr lang="el-GR" sz="2000" dirty="0"/>
                    </a:p>
                  </a:txBody>
                  <a:tcPr/>
                </a:tc>
              </a:tr>
              <a:tr h="370840">
                <a:tc>
                  <a:txBody>
                    <a:bodyPr/>
                    <a:lstStyle/>
                    <a:p>
                      <a:pPr algn="ctr"/>
                      <a:endParaRPr lang="el-GR" sz="2400" dirty="0"/>
                    </a:p>
                  </a:txBody>
                  <a:tcPr/>
                </a:tc>
              </a:tr>
              <a:tr h="370840">
                <a:tc>
                  <a:txBody>
                    <a:bodyPr/>
                    <a:lstStyle/>
                    <a:p>
                      <a:pPr algn="ctr"/>
                      <a:r>
                        <a:rPr lang="en-US" sz="2000" dirty="0" err="1" smtClean="0"/>
                        <a:t>printa</a:t>
                      </a:r>
                      <a:endParaRPr lang="el-GR" sz="2000" dirty="0"/>
                    </a:p>
                  </a:txBody>
                  <a:tcPr/>
                </a:tc>
              </a:tr>
              <a:tr h="370840">
                <a:tc>
                  <a:txBody>
                    <a:bodyPr/>
                    <a:lstStyle/>
                    <a:p>
                      <a:pPr algn="ctr"/>
                      <a:r>
                        <a:rPr lang="en-US" sz="2000" dirty="0" err="1" smtClean="0"/>
                        <a:t>printb</a:t>
                      </a:r>
                      <a:endParaRPr lang="el-GR" sz="2000" dirty="0"/>
                    </a:p>
                  </a:txBody>
                  <a:tcPr/>
                </a:tc>
              </a:tr>
              <a:tr h="370840">
                <a:tc>
                  <a:txBody>
                    <a:bodyPr/>
                    <a:lstStyle/>
                    <a:p>
                      <a:pPr algn="ctr"/>
                      <a:endParaRPr lang="el-GR" sz="2000" dirty="0"/>
                    </a:p>
                  </a:txBody>
                  <a:tcPr/>
                </a:tc>
              </a:tr>
            </a:tbl>
          </a:graphicData>
        </a:graphic>
      </p:graphicFrame>
      <p:sp>
        <p:nvSpPr>
          <p:cNvPr id="102" name="Oval Callout 101"/>
          <p:cNvSpPr/>
          <p:nvPr/>
        </p:nvSpPr>
        <p:spPr>
          <a:xfrm>
            <a:off x="6400800" y="2133600"/>
            <a:ext cx="2438400" cy="1143000"/>
          </a:xfrm>
          <a:prstGeom prst="wedgeEllipseCallout">
            <a:avLst>
              <a:gd name="adj1" fmla="val -92442"/>
              <a:gd name="adj2" fmla="val -1379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Address expression is tainted</a:t>
            </a:r>
            <a:endParaRPr lang="el-GR" sz="2400" dirty="0"/>
          </a:p>
        </p:txBody>
      </p:sp>
      <p:sp>
        <p:nvSpPr>
          <p:cNvPr id="28" name="Right Arrow 27"/>
          <p:cNvSpPr/>
          <p:nvPr/>
        </p:nvSpPr>
        <p:spPr>
          <a:xfrm>
            <a:off x="6172200" y="3505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0" name="Straight Arrow Connector 29"/>
          <p:cNvCxnSpPr/>
          <p:nvPr/>
        </p:nvCxnSpPr>
        <p:spPr>
          <a:xfrm>
            <a:off x="5257800" y="2971800"/>
            <a:ext cx="16002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57800" y="2971800"/>
            <a:ext cx="16002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1"/>
          <p:cNvGrpSpPr/>
          <p:nvPr/>
        </p:nvGrpSpPr>
        <p:grpSpPr>
          <a:xfrm>
            <a:off x="838200" y="5144869"/>
            <a:ext cx="6019800" cy="1179731"/>
            <a:chOff x="2819400" y="304800"/>
            <a:chExt cx="6019800" cy="1179731"/>
          </a:xfrm>
        </p:grpSpPr>
        <p:sp>
          <p:nvSpPr>
            <p:cNvPr id="32" name="TextBox 31"/>
            <p:cNvSpPr txBox="1"/>
            <p:nvPr/>
          </p:nvSpPr>
          <p:spPr>
            <a:xfrm>
              <a:off x="2819400" y="533400"/>
              <a:ext cx="1139638" cy="646331"/>
            </a:xfrm>
            <a:prstGeom prst="rect">
              <a:avLst/>
            </a:prstGeom>
            <a:noFill/>
          </p:spPr>
          <p:txBody>
            <a:bodyPr wrap="square" rtlCol="0">
              <a:spAutoFit/>
            </a:bodyPr>
            <a:lstStyle/>
            <a:p>
              <a:r>
                <a:rPr lang="en-US" sz="3600" dirty="0" smtClean="0"/>
                <a:t>Load</a:t>
              </a:r>
              <a:endParaRPr lang="el-GR" sz="3600" dirty="0"/>
            </a:p>
          </p:txBody>
        </p:sp>
        <p:sp>
          <p:nvSpPr>
            <p:cNvPr id="33" name="TextBox 32"/>
            <p:cNvSpPr txBox="1"/>
            <p:nvPr/>
          </p:nvSpPr>
          <p:spPr>
            <a:xfrm>
              <a:off x="3810000" y="304800"/>
              <a:ext cx="5029200" cy="646331"/>
            </a:xfrm>
            <a:prstGeom prst="rect">
              <a:avLst/>
            </a:prstGeom>
            <a:noFill/>
          </p:spPr>
          <p:txBody>
            <a:bodyPr wrap="square" rtlCol="0">
              <a:spAutoFit/>
            </a:bodyPr>
            <a:lstStyle/>
            <a:p>
              <a:r>
                <a:rPr lang="en-US" sz="3600" dirty="0" smtClean="0"/>
                <a:t>v = </a:t>
              </a:r>
              <a:r>
                <a:rPr lang="el-GR" sz="3600" dirty="0" smtClean="0"/>
                <a:t>Δ[</a:t>
              </a:r>
              <a:r>
                <a:rPr lang="en-US" sz="3600" dirty="0" smtClean="0"/>
                <a:t>x] , t = </a:t>
              </a:r>
              <a:r>
                <a:rPr lang="el-GR" sz="3600" i="1" dirty="0" smtClean="0"/>
                <a:t>τ</a:t>
              </a:r>
              <a:r>
                <a:rPr lang="el-GR" sz="2400" dirty="0" smtClean="0"/>
                <a:t>μ</a:t>
              </a:r>
              <a:r>
                <a:rPr lang="el-GR" sz="3600" dirty="0" smtClean="0"/>
                <a:t>[</a:t>
              </a:r>
              <a:r>
                <a:rPr lang="en-US" sz="3600" dirty="0" smtClean="0"/>
                <a:t>v], </a:t>
              </a:r>
              <a:r>
                <a:rPr lang="en-US" sz="3600" dirty="0" err="1" smtClean="0">
                  <a:solidFill>
                    <a:srgbClr val="FF0000"/>
                  </a:solidFill>
                </a:rPr>
                <a:t>t</a:t>
              </a:r>
              <a:r>
                <a:rPr lang="en-US" sz="2400" dirty="0" err="1" smtClean="0">
                  <a:solidFill>
                    <a:srgbClr val="FF0000"/>
                  </a:solidFill>
                </a:rPr>
                <a:t>a</a:t>
              </a:r>
              <a:r>
                <a:rPr lang="en-US" sz="3600" dirty="0" smtClean="0">
                  <a:solidFill>
                    <a:srgbClr val="FF0000"/>
                  </a:solidFill>
                </a:rPr>
                <a:t> = </a:t>
              </a:r>
              <a:r>
                <a:rPr lang="el-GR" sz="3600" i="1" dirty="0" smtClean="0">
                  <a:solidFill>
                    <a:srgbClr val="FF0000"/>
                  </a:solidFill>
                </a:rPr>
                <a:t>τ</a:t>
              </a:r>
              <a:r>
                <a:rPr lang="en-US" sz="3600" dirty="0" smtClean="0">
                  <a:solidFill>
                    <a:srgbClr val="FF0000"/>
                  </a:solidFill>
                </a:rPr>
                <a:t>[x]</a:t>
              </a:r>
              <a:endParaRPr lang="el-GR" sz="3600" dirty="0">
                <a:solidFill>
                  <a:srgbClr val="FF0000"/>
                </a:solidFill>
              </a:endParaRPr>
            </a:p>
          </p:txBody>
        </p:sp>
        <p:cxnSp>
          <p:nvCxnSpPr>
            <p:cNvPr id="34" name="Straight Connector 33"/>
            <p:cNvCxnSpPr/>
            <p:nvPr/>
          </p:nvCxnSpPr>
          <p:spPr>
            <a:xfrm>
              <a:off x="3886200" y="9144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62400" y="838200"/>
              <a:ext cx="4648200" cy="646331"/>
            </a:xfrm>
            <a:prstGeom prst="rect">
              <a:avLst/>
            </a:prstGeom>
            <a:noFill/>
          </p:spPr>
          <p:txBody>
            <a:bodyPr wrap="square" rtlCol="0">
              <a:spAutoFit/>
            </a:bodyPr>
            <a:lstStyle/>
            <a:p>
              <a:pPr algn="ctr"/>
              <a:r>
                <a:rPr lang="en-US" sz="3600" dirty="0" smtClean="0"/>
                <a:t>load(x) ↓ t </a:t>
              </a:r>
              <a:r>
                <a:rPr lang="en-US" sz="3600" dirty="0" smtClean="0">
                  <a:solidFill>
                    <a:srgbClr val="FF0000"/>
                  </a:solidFill>
                </a:rPr>
                <a:t>v </a:t>
              </a:r>
              <a:r>
                <a:rPr lang="en-US" sz="3600" dirty="0" err="1" smtClean="0">
                  <a:solidFill>
                    <a:srgbClr val="FF0000"/>
                  </a:solidFill>
                </a:rPr>
                <a:t>t</a:t>
              </a:r>
              <a:r>
                <a:rPr lang="en-US" sz="2400" dirty="0" err="1" smtClean="0">
                  <a:solidFill>
                    <a:srgbClr val="FF0000"/>
                  </a:solidFill>
                </a:rPr>
                <a:t>a</a:t>
              </a:r>
              <a:endParaRPr lang="el-GR" sz="3600" dirty="0">
                <a:solidFill>
                  <a:srgbClr val="FF0000"/>
                </a:solidFill>
              </a:endParaRPr>
            </a:p>
          </p:txBody>
        </p:sp>
      </p:grpSp>
      <p:sp>
        <p:nvSpPr>
          <p:cNvPr id="36" name="TextBox 35"/>
          <p:cNvSpPr txBox="1"/>
          <p:nvPr/>
        </p:nvSpPr>
        <p:spPr>
          <a:xfrm>
            <a:off x="2743200" y="381000"/>
            <a:ext cx="5791200" cy="954107"/>
          </a:xfrm>
          <a:prstGeom prst="rect">
            <a:avLst/>
          </a:prstGeom>
          <a:noFill/>
        </p:spPr>
        <p:txBody>
          <a:bodyPr wrap="square" rtlCol="0">
            <a:spAutoFit/>
          </a:bodyPr>
          <a:lstStyle/>
          <a:p>
            <a:r>
              <a:rPr lang="en-US" sz="2800" dirty="0" smtClean="0"/>
              <a:t>If either the address or the memory cell is tainted, then the value is tainted</a:t>
            </a:r>
            <a:endParaRPr lang="el-GR" sz="2800" dirty="0"/>
          </a:p>
        </p:txBody>
      </p:sp>
      <p:sp>
        <p:nvSpPr>
          <p:cNvPr id="38" name="Rounded Rectangle 37"/>
          <p:cNvSpPr/>
          <p:nvPr/>
        </p:nvSpPr>
        <p:spPr>
          <a:xfrm>
            <a:off x="609600" y="4495800"/>
            <a:ext cx="4800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Taint Propagation</a:t>
            </a:r>
            <a:endParaRPr lang="el-GR" sz="3200" dirty="0"/>
          </a:p>
        </p:txBody>
      </p:sp>
      <p:sp>
        <p:nvSpPr>
          <p:cNvPr id="40" name="Rectangle 39"/>
          <p:cNvSpPr/>
          <p:nvPr/>
        </p:nvSpPr>
        <p:spPr>
          <a:xfrm>
            <a:off x="2362200" y="2057400"/>
            <a:ext cx="4267200" cy="243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t>Overtainting</a:t>
            </a:r>
            <a:endParaRPr lang="en-US" sz="4000" dirty="0" smtClean="0"/>
          </a:p>
          <a:p>
            <a:r>
              <a:rPr lang="en-US" sz="4000" dirty="0" smtClean="0"/>
              <a:t> </a:t>
            </a:r>
            <a:r>
              <a:rPr lang="en-US" sz="2400" dirty="0" smtClean="0"/>
              <a:t>Unaffected values are tainted</a:t>
            </a:r>
            <a:endParaRPr lang="en-US" sz="4000" dirty="0"/>
          </a:p>
          <a:p>
            <a:r>
              <a:rPr lang="en-US" sz="2400" dirty="0" smtClean="0"/>
              <a:t>     - e.g., exploits on safe inputs</a:t>
            </a:r>
          </a:p>
        </p:txBody>
      </p:sp>
    </p:spTree>
    <p:custDataLst>
      <p:tags r:id="rId1"/>
    </p:custDataLst>
  </p:cSld>
  <p:clrMapOvr>
    <a:masterClrMapping/>
  </p:clrMapOvr>
  <p:transition advTm="14002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3" presetClass="exit" presetSubtype="10" fill="hold" nodeType="withEffect">
                                  <p:stCondLst>
                                    <p:cond delay="0"/>
                                  </p:stCondLst>
                                  <p:childTnLst>
                                    <p:animEffect transition="out" filter="blinds(horizontal)">
                                      <p:cBhvr>
                                        <p:cTn id="34" dur="500"/>
                                        <p:tgtEl>
                                          <p:spTgt spid="101"/>
                                        </p:tgtEl>
                                      </p:cBhvr>
                                    </p:animEffect>
                                    <p:set>
                                      <p:cBhvr>
                                        <p:cTn id="35" dur="1" fill="hold">
                                          <p:stCondLst>
                                            <p:cond delay="499"/>
                                          </p:stCondLst>
                                        </p:cTn>
                                        <p:tgtEl>
                                          <p:spTgt spid="101"/>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102"/>
                                        </p:tgtEl>
                                      </p:cBhvr>
                                    </p:animEffect>
                                    <p:set>
                                      <p:cBhvr>
                                        <p:cTn id="38" dur="1" fill="hold">
                                          <p:stCondLst>
                                            <p:cond delay="499"/>
                                          </p:stCondLst>
                                        </p:cTn>
                                        <p:tgtEl>
                                          <p:spTgt spid="10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3" presetClass="exit" presetSubtype="10" fill="hold" grpId="1" nodeType="withEffect">
                                  <p:stCondLst>
                                    <p:cond delay="0"/>
                                  </p:stCondLst>
                                  <p:childTnLst>
                                    <p:animEffect transition="out" filter="blinds(horizontal)">
                                      <p:cBhvr>
                                        <p:cTn id="42" dur="500"/>
                                        <p:tgtEl>
                                          <p:spTgt spid="56"/>
                                        </p:tgtEl>
                                      </p:cBhvr>
                                    </p:animEffect>
                                    <p:set>
                                      <p:cBhvr>
                                        <p:cTn id="43" dur="1" fill="hold">
                                          <p:stCondLst>
                                            <p:cond delay="499"/>
                                          </p:stCondLst>
                                        </p:cTn>
                                        <p:tgtEl>
                                          <p:spTgt spid="5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3" grpId="0" animBg="1"/>
      <p:bldP spid="37" grpId="0" animBg="1"/>
      <p:bldP spid="62" grpId="0" animBg="1"/>
      <p:bldP spid="46" grpId="0" animBg="1"/>
      <p:bldP spid="20" grpId="0" animBg="1"/>
      <p:bldP spid="56" grpId="0" animBg="1"/>
      <p:bldP spid="56" grpId="1" animBg="1"/>
      <p:bldP spid="57" grpId="0" animBg="1"/>
      <p:bldP spid="102" grpId="0" animBg="1"/>
      <p:bldP spid="102" grpId="1"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Research Challenge</a:t>
            </a:r>
            <a:br>
              <a:rPr lang="en-US" dirty="0" smtClean="0"/>
            </a:br>
            <a:r>
              <a:rPr lang="en-US" dirty="0" smtClean="0"/>
              <a:t>State-of-the-Art is not perfect for all programs</a:t>
            </a:r>
            <a:endParaRPr lang="en-US"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15</a:t>
            </a:fld>
            <a:endParaRPr lang="en-US"/>
          </a:p>
        </p:txBody>
      </p:sp>
      <p:sp>
        <p:nvSpPr>
          <p:cNvPr id="9" name="Isosceles Triangle 8"/>
          <p:cNvSpPr/>
          <p:nvPr/>
        </p:nvSpPr>
        <p:spPr>
          <a:xfrm>
            <a:off x="4114800" y="4876800"/>
            <a:ext cx="838200"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4724400"/>
            <a:ext cx="7543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5800" y="3429000"/>
            <a:ext cx="2971800" cy="1143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err="1" smtClean="0"/>
              <a:t>Undertainting</a:t>
            </a:r>
            <a:r>
              <a:rPr lang="en-US" sz="2400" dirty="0" smtClean="0"/>
              <a:t>:</a:t>
            </a:r>
            <a:br>
              <a:rPr lang="en-US" sz="2400" dirty="0" smtClean="0"/>
            </a:br>
            <a:r>
              <a:rPr lang="en-US" sz="2400" dirty="0" smtClean="0"/>
              <a:t>Policy may miss taint</a:t>
            </a:r>
            <a:endParaRPr lang="en-US" sz="2400" dirty="0"/>
          </a:p>
        </p:txBody>
      </p:sp>
      <p:sp>
        <p:nvSpPr>
          <p:cNvPr id="16" name="Rounded Rectangle 15"/>
          <p:cNvSpPr/>
          <p:nvPr/>
        </p:nvSpPr>
        <p:spPr>
          <a:xfrm>
            <a:off x="5334000" y="3429000"/>
            <a:ext cx="2971800" cy="1143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err="1" smtClean="0"/>
              <a:t>Overtainting</a:t>
            </a:r>
            <a:r>
              <a:rPr lang="en-US" sz="2400" dirty="0" smtClean="0"/>
              <a:t>:</a:t>
            </a:r>
            <a:br>
              <a:rPr lang="en-US" sz="2400" dirty="0" smtClean="0"/>
            </a:br>
            <a:r>
              <a:rPr lang="en-US" sz="2400" dirty="0" smtClean="0"/>
              <a:t>Policy may wrongly detect taint</a:t>
            </a:r>
            <a:endParaRPr lang="en-US" sz="2400" dirty="0"/>
          </a:p>
        </p:txBody>
      </p:sp>
    </p:spTree>
  </p:cSld>
  <p:clrMapOvr>
    <a:masterClrMapping/>
  </p:clrMapOvr>
  <p:transition advTm="10092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 it works – example</a:t>
            </a:r>
          </a:p>
          <a:p>
            <a:endParaRPr lang="en-US" dirty="0" smtClean="0"/>
          </a:p>
          <a:p>
            <a:r>
              <a:rPr lang="en-US" dirty="0" smtClean="0"/>
              <a:t>Inherent problems of symbolic execution</a:t>
            </a:r>
          </a:p>
          <a:p>
            <a:endParaRPr lang="en-US" dirty="0" smtClean="0"/>
          </a:p>
          <a:p>
            <a:r>
              <a:rPr lang="en-US" dirty="0" smtClean="0"/>
              <a:t>Proposed solutions</a:t>
            </a:r>
          </a:p>
          <a:p>
            <a:endParaRPr lang="en-US"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16</a:t>
            </a:fld>
            <a:endParaRPr lang="en-US"/>
          </a:p>
        </p:txBody>
      </p:sp>
      <p:sp>
        <p:nvSpPr>
          <p:cNvPr id="7" name="Title 6"/>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Forward Symbolic Execution:</a:t>
            </a:r>
            <a:br>
              <a:rPr lang="en-US" sz="2400" dirty="0" smtClean="0"/>
            </a:br>
            <a:r>
              <a:rPr lang="en-US" sz="2400" dirty="0" smtClean="0"/>
              <a:t>What input will make execution reach </a:t>
            </a:r>
            <a:r>
              <a:rPr lang="en-US" sz="2400" b="1" i="1" dirty="0" smtClean="0"/>
              <a:t>this </a:t>
            </a:r>
            <a:r>
              <a:rPr lang="en-US" sz="2400" dirty="0" smtClean="0"/>
              <a:t>line of code?</a:t>
            </a:r>
          </a:p>
        </p:txBody>
      </p:sp>
    </p:spTree>
  </p:cSld>
  <p:clrMapOvr>
    <a:masterClrMapping/>
  </p:clrMapOvr>
  <p:transition advTm="2112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17</a:t>
            </a:fld>
            <a:endParaRPr lang="en-US"/>
          </a:p>
        </p:txBody>
      </p:sp>
      <p:sp>
        <p:nvSpPr>
          <p:cNvPr id="6" name="Oval 5"/>
          <p:cNvSpPr/>
          <p:nvPr/>
        </p:nvSpPr>
        <p:spPr>
          <a:xfrm>
            <a:off x="228600" y="1447800"/>
            <a:ext cx="41910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52600" y="3657600"/>
            <a:ext cx="2057400" cy="76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smtClean="0"/>
              <a:t>0x12345678</a:t>
            </a:r>
            <a:endParaRPr lang="en-US" sz="2400" dirty="0"/>
          </a:p>
        </p:txBody>
      </p:sp>
      <p:sp>
        <p:nvSpPr>
          <p:cNvPr id="9" name="TextBox 8"/>
          <p:cNvSpPr txBox="1"/>
          <p:nvPr/>
        </p:nvSpPr>
        <p:spPr>
          <a:xfrm>
            <a:off x="990600" y="2209800"/>
            <a:ext cx="1905000" cy="830997"/>
          </a:xfrm>
          <a:prstGeom prst="rect">
            <a:avLst/>
          </a:prstGeom>
          <a:noFill/>
        </p:spPr>
        <p:txBody>
          <a:bodyPr wrap="square" rtlCol="0">
            <a:spAutoFit/>
          </a:bodyPr>
          <a:lstStyle/>
          <a:p>
            <a:pPr algn="ctr"/>
            <a:r>
              <a:rPr lang="en-US" sz="2400" dirty="0" smtClean="0">
                <a:solidFill>
                  <a:schemeClr val="bg1"/>
                </a:solidFill>
              </a:rPr>
              <a:t>2</a:t>
            </a:r>
            <a:r>
              <a:rPr lang="en-US" sz="2400" baseline="30000" dirty="0" smtClean="0">
                <a:solidFill>
                  <a:schemeClr val="bg1"/>
                </a:solidFill>
              </a:rPr>
              <a:t>32</a:t>
            </a:r>
            <a:r>
              <a:rPr lang="en-US" sz="2400" dirty="0" smtClean="0">
                <a:solidFill>
                  <a:schemeClr val="bg1"/>
                </a:solidFill>
              </a:rPr>
              <a:t> possible inputs </a:t>
            </a:r>
            <a:endParaRPr lang="en-US" sz="2400" dirty="0">
              <a:solidFill>
                <a:schemeClr val="bg1"/>
              </a:solidFill>
            </a:endParaRPr>
          </a:p>
        </p:txBody>
      </p:sp>
      <p:sp>
        <p:nvSpPr>
          <p:cNvPr id="12" name="TextBox 11"/>
          <p:cNvSpPr txBox="1"/>
          <p:nvPr/>
        </p:nvSpPr>
        <p:spPr>
          <a:xfrm>
            <a:off x="4876800" y="1521766"/>
            <a:ext cx="3886200" cy="230832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err="1" smtClean="0"/>
              <a:t>bad_abs</a:t>
            </a:r>
            <a:r>
              <a:rPr lang="en-US" sz="2400" dirty="0" smtClean="0"/>
              <a:t>(x is input)</a:t>
            </a:r>
          </a:p>
          <a:p>
            <a:r>
              <a:rPr lang="en-US" sz="2400" dirty="0" smtClean="0"/>
              <a:t>    if (x &lt; 0) then</a:t>
            </a:r>
          </a:p>
          <a:p>
            <a:r>
              <a:rPr lang="en-US" sz="2400" dirty="0" smtClean="0"/>
              <a:t>               return -x</a:t>
            </a:r>
          </a:p>
          <a:p>
            <a:r>
              <a:rPr lang="en-US" sz="2400" dirty="0" smtClean="0"/>
              <a:t>    if (x = 0x12345678) then </a:t>
            </a:r>
            <a:endParaRPr lang="en-US" sz="2400" i="1" dirty="0" smtClean="0"/>
          </a:p>
          <a:p>
            <a:r>
              <a:rPr lang="en-US" sz="2400" i="1" dirty="0" smtClean="0"/>
              <a:t>               </a:t>
            </a:r>
            <a:r>
              <a:rPr lang="en-US" sz="2400" dirty="0" smtClean="0"/>
              <a:t>return  -x</a:t>
            </a:r>
            <a:endParaRPr lang="en-US" sz="2400" i="1" dirty="0" smtClean="0"/>
          </a:p>
          <a:p>
            <a:r>
              <a:rPr lang="en-US" sz="2400" dirty="0" smtClean="0"/>
              <a:t>     return x</a:t>
            </a:r>
            <a:endParaRPr lang="en-US" sz="2400" dirty="0"/>
          </a:p>
        </p:txBody>
      </p:sp>
      <p:sp>
        <p:nvSpPr>
          <p:cNvPr id="17" name="Rectangle 16"/>
          <p:cNvSpPr/>
          <p:nvPr/>
        </p:nvSpPr>
        <p:spPr>
          <a:xfrm>
            <a:off x="4343400" y="4724400"/>
            <a:ext cx="4419600" cy="1219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Forward Symbolic Execution:</a:t>
            </a:r>
            <a:br>
              <a:rPr lang="en-US" sz="2400" dirty="0" smtClean="0"/>
            </a:br>
            <a:r>
              <a:rPr lang="en-US" sz="2400" dirty="0" smtClean="0"/>
              <a:t> What input will make execution reach </a:t>
            </a:r>
            <a:r>
              <a:rPr lang="en-US" sz="2400" b="1" i="1" dirty="0" smtClean="0"/>
              <a:t>this </a:t>
            </a:r>
            <a:r>
              <a:rPr lang="en-US" sz="2400" dirty="0" smtClean="0"/>
              <a:t>line of code?</a:t>
            </a:r>
          </a:p>
        </p:txBody>
      </p:sp>
      <p:cxnSp>
        <p:nvCxnSpPr>
          <p:cNvPr id="19" name="Straight Connector 18"/>
          <p:cNvCxnSpPr/>
          <p:nvPr/>
        </p:nvCxnSpPr>
        <p:spPr>
          <a:xfrm>
            <a:off x="5943600" y="3429000"/>
            <a:ext cx="12954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792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514600" y="4267200"/>
            <a:ext cx="304800" cy="461665"/>
          </a:xfrm>
          <a:prstGeom prst="rect">
            <a:avLst/>
          </a:prstGeom>
          <a:noFill/>
        </p:spPr>
        <p:txBody>
          <a:bodyPr wrap="square" rtlCol="0">
            <a:spAutoFit/>
          </a:bodyPr>
          <a:lstStyle/>
          <a:p>
            <a:r>
              <a:rPr lang="en-US" sz="2400" dirty="0" smtClean="0"/>
              <a:t>f</a:t>
            </a:r>
            <a:endParaRPr lang="el-GR" sz="2400" dirty="0"/>
          </a:p>
        </p:txBody>
      </p:sp>
      <p:sp>
        <p:nvSpPr>
          <p:cNvPr id="43" name="TextBox 42"/>
          <p:cNvSpPr txBox="1"/>
          <p:nvPr/>
        </p:nvSpPr>
        <p:spPr>
          <a:xfrm>
            <a:off x="5562600" y="4191000"/>
            <a:ext cx="304800" cy="461665"/>
          </a:xfrm>
          <a:prstGeom prst="rect">
            <a:avLst/>
          </a:prstGeom>
          <a:noFill/>
        </p:spPr>
        <p:txBody>
          <a:bodyPr wrap="square" rtlCol="0">
            <a:spAutoFit/>
          </a:bodyPr>
          <a:lstStyle/>
          <a:p>
            <a:r>
              <a:rPr lang="en-US" sz="2400" dirty="0" smtClean="0"/>
              <a:t>t</a:t>
            </a:r>
            <a:endParaRPr lang="el-GR" sz="2400" dirty="0"/>
          </a:p>
        </p:txBody>
      </p:sp>
      <p:sp>
        <p:nvSpPr>
          <p:cNvPr id="44" name="TextBox 43"/>
          <p:cNvSpPr txBox="1"/>
          <p:nvPr/>
        </p:nvSpPr>
        <p:spPr>
          <a:xfrm>
            <a:off x="5486400" y="3048000"/>
            <a:ext cx="304800" cy="461665"/>
          </a:xfrm>
          <a:prstGeom prst="rect">
            <a:avLst/>
          </a:prstGeom>
          <a:noFill/>
        </p:spPr>
        <p:txBody>
          <a:bodyPr wrap="square" rtlCol="0">
            <a:spAutoFit/>
          </a:bodyPr>
          <a:lstStyle/>
          <a:p>
            <a:r>
              <a:rPr lang="en-US" sz="2400" dirty="0" smtClean="0"/>
              <a:t>f</a:t>
            </a:r>
            <a:endParaRPr lang="el-GR" sz="2400" dirty="0"/>
          </a:p>
        </p:txBody>
      </p:sp>
      <p:sp>
        <p:nvSpPr>
          <p:cNvPr id="45" name="TextBox 44"/>
          <p:cNvSpPr txBox="1"/>
          <p:nvPr/>
        </p:nvSpPr>
        <p:spPr>
          <a:xfrm>
            <a:off x="7391400" y="2971800"/>
            <a:ext cx="304800" cy="461665"/>
          </a:xfrm>
          <a:prstGeom prst="rect">
            <a:avLst/>
          </a:prstGeom>
          <a:noFill/>
        </p:spPr>
        <p:txBody>
          <a:bodyPr wrap="square" rtlCol="0">
            <a:spAutoFit/>
          </a:bodyPr>
          <a:lstStyle/>
          <a:p>
            <a:r>
              <a:rPr lang="en-US" sz="2400" dirty="0" smtClean="0"/>
              <a:t>t</a:t>
            </a:r>
            <a:endParaRPr lang="el-GR" sz="2400" dirty="0"/>
          </a:p>
        </p:txBody>
      </p:sp>
      <p:sp>
        <p:nvSpPr>
          <p:cNvPr id="2" name="Title 1"/>
          <p:cNvSpPr>
            <a:spLocks noGrp="1"/>
          </p:cNvSpPr>
          <p:nvPr>
            <p:ph type="title"/>
          </p:nvPr>
        </p:nvSpPr>
        <p:spPr/>
        <p:txBody>
          <a:bodyPr/>
          <a:lstStyle/>
          <a:p>
            <a:r>
              <a:rPr lang="en-US" dirty="0" smtClean="0"/>
              <a:t>A Simple Example</a:t>
            </a:r>
            <a:endParaRPr lang="el-GR"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18</a:t>
            </a:fld>
            <a:endParaRPr lang="en-US"/>
          </a:p>
        </p:txBody>
      </p:sp>
      <p:sp>
        <p:nvSpPr>
          <p:cNvPr id="14" name="Oval 13"/>
          <p:cNvSpPr/>
          <p:nvPr/>
        </p:nvSpPr>
        <p:spPr>
          <a:xfrm>
            <a:off x="6705600" y="4267200"/>
            <a:ext cx="19050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smtClean="0"/>
              <a:t>x</a:t>
            </a:r>
            <a:r>
              <a:rPr lang="en-US" sz="2400" dirty="0" smtClean="0"/>
              <a:t> &lt; 0</a:t>
            </a:r>
            <a:endParaRPr lang="en-US" sz="2400" dirty="0"/>
          </a:p>
        </p:txBody>
      </p:sp>
      <p:sp>
        <p:nvSpPr>
          <p:cNvPr id="63" name="Oval 62"/>
          <p:cNvSpPr/>
          <p:nvPr/>
        </p:nvSpPr>
        <p:spPr>
          <a:xfrm>
            <a:off x="2743200" y="1219200"/>
            <a:ext cx="2286000" cy="1143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smtClean="0"/>
              <a:t>x</a:t>
            </a:r>
            <a:r>
              <a:rPr lang="en-US" sz="2400" dirty="0" smtClean="0"/>
              <a:t> symbolic</a:t>
            </a:r>
          </a:p>
          <a:p>
            <a:pPr algn="ctr"/>
            <a:r>
              <a:rPr lang="en-US" sz="2400" dirty="0" smtClean="0"/>
              <a:t>can have </a:t>
            </a:r>
            <a:r>
              <a:rPr lang="en-US" sz="2400" i="1" dirty="0" smtClean="0"/>
              <a:t>any</a:t>
            </a:r>
            <a:r>
              <a:rPr lang="en-US" sz="2400" dirty="0" smtClean="0"/>
              <a:t> value</a:t>
            </a:r>
            <a:endParaRPr lang="en-US" sz="2400" dirty="0"/>
          </a:p>
        </p:txBody>
      </p:sp>
      <p:grpSp>
        <p:nvGrpSpPr>
          <p:cNvPr id="47" name="Group 46"/>
          <p:cNvGrpSpPr/>
          <p:nvPr/>
        </p:nvGrpSpPr>
        <p:grpSpPr>
          <a:xfrm>
            <a:off x="1600200" y="1524000"/>
            <a:ext cx="6934200" cy="3814465"/>
            <a:chOff x="1600200" y="1295400"/>
            <a:chExt cx="6934200" cy="3814465"/>
          </a:xfrm>
        </p:grpSpPr>
        <p:sp>
          <p:nvSpPr>
            <p:cNvPr id="7" name="TextBox 6"/>
            <p:cNvSpPr txBox="1"/>
            <p:nvPr/>
          </p:nvSpPr>
          <p:spPr>
            <a:xfrm>
              <a:off x="5257800" y="1295400"/>
              <a:ext cx="29718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err="1" smtClean="0"/>
                <a:t>bad_abs</a:t>
              </a:r>
              <a:r>
                <a:rPr lang="en-US" sz="2400" dirty="0" smtClean="0"/>
                <a:t>(x is input)</a:t>
              </a:r>
              <a:endParaRPr lang="en-US" sz="2400" dirty="0"/>
            </a:p>
          </p:txBody>
        </p:sp>
        <p:sp>
          <p:nvSpPr>
            <p:cNvPr id="8" name="TextBox 7"/>
            <p:cNvSpPr txBox="1"/>
            <p:nvPr/>
          </p:nvSpPr>
          <p:spPr>
            <a:xfrm>
              <a:off x="5943600" y="2209800"/>
              <a:ext cx="16764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If  (x &lt; 0) </a:t>
              </a:r>
            </a:p>
          </p:txBody>
        </p:sp>
        <p:sp>
          <p:nvSpPr>
            <p:cNvPr id="22" name="TextBox 21"/>
            <p:cNvSpPr txBox="1"/>
            <p:nvPr/>
          </p:nvSpPr>
          <p:spPr>
            <a:xfrm>
              <a:off x="2286000" y="3505200"/>
              <a:ext cx="32766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If x == 0x12345678</a:t>
              </a:r>
            </a:p>
          </p:txBody>
        </p:sp>
        <p:sp>
          <p:nvSpPr>
            <p:cNvPr id="32" name="TextBox 31"/>
            <p:cNvSpPr txBox="1"/>
            <p:nvPr/>
          </p:nvSpPr>
          <p:spPr>
            <a:xfrm>
              <a:off x="6705600" y="3424535"/>
              <a:ext cx="18288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return -x</a:t>
              </a:r>
              <a:endParaRPr lang="en-US" sz="2400" dirty="0"/>
            </a:p>
          </p:txBody>
        </p:sp>
        <p:cxnSp>
          <p:nvCxnSpPr>
            <p:cNvPr id="11" name="Straight Arrow Connector 10"/>
            <p:cNvCxnSpPr>
              <a:stCxn id="7" idx="2"/>
              <a:endCxn id="8" idx="0"/>
            </p:cNvCxnSpPr>
            <p:nvPr/>
          </p:nvCxnSpPr>
          <p:spPr>
            <a:xfrm rot="16200000" flipH="1">
              <a:off x="6536383" y="1964382"/>
              <a:ext cx="452735" cy="381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endCxn id="22" idx="0"/>
            </p:cNvCxnSpPr>
            <p:nvPr/>
          </p:nvCxnSpPr>
          <p:spPr>
            <a:xfrm rot="10800000" flipV="1">
              <a:off x="3924300" y="2590800"/>
              <a:ext cx="2324100" cy="914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endCxn id="32" idx="0"/>
            </p:cNvCxnSpPr>
            <p:nvPr/>
          </p:nvCxnSpPr>
          <p:spPr>
            <a:xfrm rot="16200000" flipH="1">
              <a:off x="7050735" y="2855269"/>
              <a:ext cx="833733" cy="3047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9" name="TextBox 38"/>
            <p:cNvSpPr txBox="1"/>
            <p:nvPr/>
          </p:nvSpPr>
          <p:spPr>
            <a:xfrm>
              <a:off x="4953000" y="4648200"/>
              <a:ext cx="18288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return -x</a:t>
              </a:r>
              <a:endParaRPr lang="en-US" sz="2400" dirty="0"/>
            </a:p>
          </p:txBody>
        </p:sp>
        <p:sp>
          <p:nvSpPr>
            <p:cNvPr id="40" name="TextBox 39"/>
            <p:cNvSpPr txBox="1"/>
            <p:nvPr/>
          </p:nvSpPr>
          <p:spPr>
            <a:xfrm>
              <a:off x="1600200" y="4648200"/>
              <a:ext cx="1828800" cy="461665"/>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smtClean="0"/>
                <a:t>return x</a:t>
              </a:r>
              <a:endParaRPr lang="en-US" sz="2400" dirty="0"/>
            </a:p>
          </p:txBody>
        </p:sp>
        <p:cxnSp>
          <p:nvCxnSpPr>
            <p:cNvPr id="41" name="Straight Arrow Connector 40"/>
            <p:cNvCxnSpPr>
              <a:endCxn id="39" idx="0"/>
            </p:cNvCxnSpPr>
            <p:nvPr/>
          </p:nvCxnSpPr>
          <p:spPr>
            <a:xfrm rot="16200000" flipH="1">
              <a:off x="5105400" y="3886200"/>
              <a:ext cx="838200" cy="68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2" name="Straight Arrow Connector 41"/>
            <p:cNvCxnSpPr>
              <a:endCxn id="40" idx="0"/>
            </p:cNvCxnSpPr>
            <p:nvPr/>
          </p:nvCxnSpPr>
          <p:spPr>
            <a:xfrm rot="5400000">
              <a:off x="2400300" y="4000500"/>
              <a:ext cx="7620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60" name="Oval 59"/>
          <p:cNvSpPr/>
          <p:nvPr/>
        </p:nvSpPr>
        <p:spPr>
          <a:xfrm>
            <a:off x="5486400" y="1447800"/>
            <a:ext cx="2362200" cy="609600"/>
          </a:xfrm>
          <a:prstGeom prst="ellipse">
            <a:avLst/>
          </a:prstGeom>
          <a:gradFill>
            <a:gsLst>
              <a:gs pos="71000">
                <a:schemeClr val="accent3">
                  <a:shade val="51000"/>
                  <a:satMod val="130000"/>
                  <a:alpha val="59000"/>
                </a:schemeClr>
              </a:gs>
              <a:gs pos="80000">
                <a:schemeClr val="accent3">
                  <a:shade val="93000"/>
                  <a:satMod val="130000"/>
                </a:schemeClr>
              </a:gs>
              <a:gs pos="100000">
                <a:schemeClr val="accent3">
                  <a:shade val="94000"/>
                  <a:satMod val="135000"/>
                </a:schemeClr>
              </a:gs>
            </a:gsLst>
          </a:gradFill>
          <a:ln>
            <a:solidFill>
              <a:schemeClr val="accent3">
                <a:shade val="95000"/>
                <a:satMod val="10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Interpreter</a:t>
            </a:r>
            <a:endParaRPr lang="en-US" dirty="0"/>
          </a:p>
        </p:txBody>
      </p:sp>
      <p:sp>
        <p:nvSpPr>
          <p:cNvPr id="61" name="Oval 60"/>
          <p:cNvSpPr/>
          <p:nvPr/>
        </p:nvSpPr>
        <p:spPr>
          <a:xfrm>
            <a:off x="5562600" y="2362200"/>
            <a:ext cx="2362200" cy="609600"/>
          </a:xfrm>
          <a:prstGeom prst="ellipse">
            <a:avLst/>
          </a:prstGeom>
          <a:gradFill>
            <a:gsLst>
              <a:gs pos="71000">
                <a:schemeClr val="accent3">
                  <a:shade val="51000"/>
                  <a:satMod val="130000"/>
                  <a:alpha val="59000"/>
                </a:schemeClr>
              </a:gs>
              <a:gs pos="80000">
                <a:schemeClr val="accent3">
                  <a:shade val="93000"/>
                  <a:satMod val="130000"/>
                </a:schemeClr>
              </a:gs>
              <a:gs pos="100000">
                <a:schemeClr val="accent3">
                  <a:shade val="94000"/>
                  <a:satMod val="135000"/>
                </a:schemeClr>
              </a:gs>
            </a:gsLst>
          </a:gradFill>
          <a:ln>
            <a:solidFill>
              <a:schemeClr val="accent3">
                <a:shade val="95000"/>
                <a:satMod val="10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Interpreter</a:t>
            </a:r>
            <a:endParaRPr lang="en-US" dirty="0"/>
          </a:p>
        </p:txBody>
      </p:sp>
      <p:sp>
        <p:nvSpPr>
          <p:cNvPr id="62" name="Oval 61"/>
          <p:cNvSpPr/>
          <p:nvPr/>
        </p:nvSpPr>
        <p:spPr>
          <a:xfrm>
            <a:off x="5562600" y="2362200"/>
            <a:ext cx="2362200" cy="609600"/>
          </a:xfrm>
          <a:prstGeom prst="ellipse">
            <a:avLst/>
          </a:prstGeom>
          <a:gradFill>
            <a:gsLst>
              <a:gs pos="71000">
                <a:schemeClr val="accent3">
                  <a:shade val="51000"/>
                  <a:satMod val="130000"/>
                  <a:alpha val="59000"/>
                </a:schemeClr>
              </a:gs>
              <a:gs pos="80000">
                <a:schemeClr val="accent3">
                  <a:shade val="93000"/>
                  <a:satMod val="130000"/>
                </a:schemeClr>
              </a:gs>
              <a:gs pos="100000">
                <a:schemeClr val="accent3">
                  <a:shade val="94000"/>
                  <a:satMod val="135000"/>
                </a:schemeClr>
              </a:gs>
            </a:gsLst>
          </a:gradFill>
          <a:ln>
            <a:solidFill>
              <a:schemeClr val="accent3">
                <a:shade val="95000"/>
                <a:satMod val="10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Interpreter</a:t>
            </a:r>
            <a:endParaRPr lang="en-US" dirty="0"/>
          </a:p>
        </p:txBody>
      </p:sp>
      <p:sp>
        <p:nvSpPr>
          <p:cNvPr id="48" name="Oval 47"/>
          <p:cNvSpPr/>
          <p:nvPr/>
        </p:nvSpPr>
        <p:spPr>
          <a:xfrm>
            <a:off x="2743200" y="3657600"/>
            <a:ext cx="2362200" cy="609600"/>
          </a:xfrm>
          <a:prstGeom prst="ellipse">
            <a:avLst/>
          </a:prstGeom>
          <a:gradFill>
            <a:gsLst>
              <a:gs pos="71000">
                <a:schemeClr val="accent3">
                  <a:shade val="51000"/>
                  <a:satMod val="130000"/>
                  <a:alpha val="59000"/>
                </a:schemeClr>
              </a:gs>
              <a:gs pos="80000">
                <a:schemeClr val="accent3">
                  <a:shade val="93000"/>
                  <a:satMod val="130000"/>
                </a:schemeClr>
              </a:gs>
              <a:gs pos="100000">
                <a:schemeClr val="accent3">
                  <a:shade val="94000"/>
                  <a:satMod val="135000"/>
                </a:schemeClr>
              </a:gs>
            </a:gsLst>
          </a:gradFill>
          <a:ln>
            <a:solidFill>
              <a:schemeClr val="accent3">
                <a:shade val="95000"/>
                <a:satMod val="10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Interpreter</a:t>
            </a:r>
            <a:endParaRPr lang="en-US" dirty="0"/>
          </a:p>
        </p:txBody>
      </p:sp>
      <p:sp>
        <p:nvSpPr>
          <p:cNvPr id="49" name="Oval 48"/>
          <p:cNvSpPr/>
          <p:nvPr/>
        </p:nvSpPr>
        <p:spPr>
          <a:xfrm>
            <a:off x="2743200" y="3657600"/>
            <a:ext cx="2362200" cy="609600"/>
          </a:xfrm>
          <a:prstGeom prst="ellipse">
            <a:avLst/>
          </a:prstGeom>
          <a:gradFill>
            <a:gsLst>
              <a:gs pos="71000">
                <a:schemeClr val="accent3">
                  <a:shade val="51000"/>
                  <a:satMod val="130000"/>
                  <a:alpha val="59000"/>
                </a:schemeClr>
              </a:gs>
              <a:gs pos="80000">
                <a:schemeClr val="accent3">
                  <a:shade val="93000"/>
                  <a:satMod val="130000"/>
                </a:schemeClr>
              </a:gs>
              <a:gs pos="100000">
                <a:schemeClr val="accent3">
                  <a:shade val="94000"/>
                  <a:satMod val="135000"/>
                </a:schemeClr>
              </a:gs>
            </a:gsLst>
          </a:gradFill>
          <a:ln>
            <a:solidFill>
              <a:schemeClr val="accent3">
                <a:shade val="95000"/>
                <a:satMod val="10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Interpreter</a:t>
            </a:r>
            <a:endParaRPr lang="en-US" dirty="0"/>
          </a:p>
        </p:txBody>
      </p:sp>
      <p:sp>
        <p:nvSpPr>
          <p:cNvPr id="50" name="Oval 49"/>
          <p:cNvSpPr/>
          <p:nvPr/>
        </p:nvSpPr>
        <p:spPr>
          <a:xfrm>
            <a:off x="762000" y="5486400"/>
            <a:ext cx="3276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smtClean="0"/>
              <a:t>x</a:t>
            </a:r>
            <a:r>
              <a:rPr lang="en-US" sz="2400" dirty="0" smtClean="0"/>
              <a:t> ≥ 0 </a:t>
            </a:r>
            <a:r>
              <a:rPr lang="el-GR" sz="2400" dirty="0" smtClean="0"/>
              <a:t>Λ</a:t>
            </a:r>
            <a:r>
              <a:rPr lang="en-US" sz="2400" dirty="0" smtClean="0"/>
              <a:t> </a:t>
            </a:r>
          </a:p>
          <a:p>
            <a:pPr algn="ctr"/>
            <a:r>
              <a:rPr lang="en-US" sz="2400" dirty="0" smtClean="0"/>
              <a:t>x != 0x12345678</a:t>
            </a:r>
            <a:endParaRPr lang="en-US" sz="2400" dirty="0"/>
          </a:p>
        </p:txBody>
      </p:sp>
      <p:sp>
        <p:nvSpPr>
          <p:cNvPr id="53" name="Oval 52"/>
          <p:cNvSpPr/>
          <p:nvPr/>
        </p:nvSpPr>
        <p:spPr>
          <a:xfrm>
            <a:off x="4343400" y="5486400"/>
            <a:ext cx="32766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smtClean="0"/>
              <a:t>x</a:t>
            </a:r>
            <a:r>
              <a:rPr lang="en-US" sz="2400" dirty="0" smtClean="0"/>
              <a:t> ≥ 0 </a:t>
            </a:r>
            <a:r>
              <a:rPr lang="el-GR" sz="2400" dirty="0" smtClean="0"/>
              <a:t>Λ</a:t>
            </a:r>
            <a:r>
              <a:rPr lang="en-US" sz="2400" dirty="0" smtClean="0"/>
              <a:t> </a:t>
            </a:r>
          </a:p>
          <a:p>
            <a:pPr algn="ctr"/>
            <a:r>
              <a:rPr lang="en-US" sz="2400" dirty="0" smtClean="0"/>
              <a:t>x == 0x12345678</a:t>
            </a:r>
            <a:endParaRPr lang="en-US" sz="2400" dirty="0"/>
          </a:p>
        </p:txBody>
      </p:sp>
      <p:cxnSp>
        <p:nvCxnSpPr>
          <p:cNvPr id="57" name="Straight Connector 56"/>
          <p:cNvCxnSpPr/>
          <p:nvPr/>
        </p:nvCxnSpPr>
        <p:spPr>
          <a:xfrm>
            <a:off x="5257800" y="5257800"/>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200400" y="2895600"/>
            <a:ext cx="1905000" cy="609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i="1" dirty="0" smtClean="0"/>
              <a:t>x</a:t>
            </a:r>
            <a:r>
              <a:rPr lang="en-US" sz="2400" dirty="0" smtClean="0"/>
              <a:t> ≥ 0</a:t>
            </a:r>
            <a:endParaRPr lang="en-US" sz="2400" dirty="0"/>
          </a:p>
        </p:txBody>
      </p:sp>
      <p:sp>
        <p:nvSpPr>
          <p:cNvPr id="64" name="Oval Callout 63"/>
          <p:cNvSpPr/>
          <p:nvPr/>
        </p:nvSpPr>
        <p:spPr>
          <a:xfrm>
            <a:off x="304800" y="1905000"/>
            <a:ext cx="3733800" cy="1752600"/>
          </a:xfrm>
          <a:prstGeom prst="wedgeEllipseCallout">
            <a:avLst>
              <a:gd name="adj1" fmla="val 72326"/>
              <a:gd name="adj2" fmla="val 1352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What input will make execution reach </a:t>
            </a:r>
            <a:r>
              <a:rPr lang="en-US" sz="2400" b="1" i="1" dirty="0" smtClean="0"/>
              <a:t>this</a:t>
            </a:r>
            <a:r>
              <a:rPr lang="en-US" sz="2400" dirty="0" smtClean="0"/>
              <a:t> line of code?</a:t>
            </a:r>
            <a:endParaRPr lang="el-GR" sz="2400" dirty="0"/>
          </a:p>
        </p:txBody>
      </p:sp>
    </p:spTree>
    <p:custDataLst>
      <p:tags r:id="rId1"/>
    </p:custDataLst>
  </p:cSld>
  <p:clrMapOvr>
    <a:masterClrMapping/>
  </p:clrMapOvr>
  <p:transition advTm="2242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grpId="1" nodeType="clickEffect">
                                  <p:stCondLst>
                                    <p:cond delay="0"/>
                                  </p:stCondLst>
                                  <p:childTnLst>
                                    <p:animMotion origin="layout" path="M -0.00416 0.00024 L -3.33333E-6 0.13357 " pathEditMode="relative" rAng="0" ptsTypes="AA">
                                      <p:cBhvr>
                                        <p:cTn id="12" dur="2000" fill="hold"/>
                                        <p:tgtEl>
                                          <p:spTgt spid="60"/>
                                        </p:tgtEl>
                                        <p:attrNameLst>
                                          <p:attrName>ppt_x</p:attrName>
                                          <p:attrName>ppt_y</p:attrName>
                                        </p:attrNameLst>
                                      </p:cBhvr>
                                      <p:rCtr x="2" y="67"/>
                                    </p:animMotion>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2" nodeType="clickEffect">
                                  <p:stCondLst>
                                    <p:cond delay="0"/>
                                  </p:stCondLst>
                                  <p:childTnLst>
                                    <p:animEffect transition="out" filter="blinds(horizontal)">
                                      <p:cBhvr>
                                        <p:cTn id="16" dur="500"/>
                                        <p:tgtEl>
                                          <p:spTgt spid="60"/>
                                        </p:tgtEl>
                                      </p:cBhvr>
                                    </p:animEffect>
                                    <p:set>
                                      <p:cBhvr>
                                        <p:cTn id="17" dur="1" fill="hold">
                                          <p:stCondLst>
                                            <p:cond delay="499"/>
                                          </p:stCondLst>
                                        </p:cTn>
                                        <p:tgtEl>
                                          <p:spTgt spid="6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childTnLst>
                                </p:cTn>
                              </p:par>
                              <p:par>
                                <p:cTn id="20" presetID="35" presetClass="path" presetSubtype="0" accel="50000" decel="50000" fill="hold" grpId="1" nodeType="withEffect">
                                  <p:stCondLst>
                                    <p:cond delay="0"/>
                                  </p:stCondLst>
                                  <p:childTnLst>
                                    <p:animMotion origin="layout" path="M -0.00833 0.00023 L -0.32083 0.18894 " pathEditMode="relative" rAng="0" ptsTypes="AA">
                                      <p:cBhvr>
                                        <p:cTn id="21" dur="2000" fill="hold"/>
                                        <p:tgtEl>
                                          <p:spTgt spid="61"/>
                                        </p:tgtEl>
                                        <p:attrNameLst>
                                          <p:attrName>ppt_x</p:attrName>
                                          <p:attrName>ppt_y</p:attrName>
                                        </p:attrNameLst>
                                      </p:cBhvr>
                                      <p:rCtr x="-156" y="94"/>
                                    </p:animMotion>
                                  </p:childTnLst>
                                </p:cTn>
                              </p:par>
                              <p:par>
                                <p:cTn id="22" presetID="1"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par>
                                <p:cTn id="24" presetID="35" presetClass="path" presetSubtype="0" accel="50000" decel="50000" fill="hold" grpId="1" nodeType="withEffect">
                                  <p:stCondLst>
                                    <p:cond delay="0"/>
                                  </p:stCondLst>
                                  <p:childTnLst>
                                    <p:animMotion origin="layout" path="M -0.00833 0.00023 L 0.0875 0.16674 " pathEditMode="relative" rAng="0" ptsTypes="AA">
                                      <p:cBhvr>
                                        <p:cTn id="25" dur="2000" fill="hold"/>
                                        <p:tgtEl>
                                          <p:spTgt spid="62"/>
                                        </p:tgtEl>
                                        <p:attrNameLst>
                                          <p:attrName>ppt_x</p:attrName>
                                          <p:attrName>ppt_y</p:attrName>
                                        </p:attrNameLst>
                                      </p:cBhvr>
                                      <p:rCtr x="48" y="83"/>
                                    </p:animMotion>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3" presetClass="exit" presetSubtype="10" fill="hold" grpId="2" nodeType="withEffect">
                                  <p:stCondLst>
                                    <p:cond delay="0"/>
                                  </p:stCondLst>
                                  <p:childTnLst>
                                    <p:animEffect transition="out" filter="blinds(horizontal)">
                                      <p:cBhvr>
                                        <p:cTn id="31" dur="500"/>
                                        <p:tgtEl>
                                          <p:spTgt spid="62"/>
                                        </p:tgtEl>
                                      </p:cBhvr>
                                    </p:animEffect>
                                    <p:set>
                                      <p:cBhvr>
                                        <p:cTn id="32" dur="1" fill="hold">
                                          <p:stCondLst>
                                            <p:cond delay="499"/>
                                          </p:stCondLst>
                                        </p:cTn>
                                        <p:tgtEl>
                                          <p:spTgt spid="6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2" nodeType="clickEffect">
                                  <p:stCondLst>
                                    <p:cond delay="0"/>
                                  </p:stCondLst>
                                  <p:childTnLst>
                                    <p:animEffect transition="out" filter="blinds(horizontal)">
                                      <p:cBhvr>
                                        <p:cTn id="38" dur="500"/>
                                        <p:tgtEl>
                                          <p:spTgt spid="61"/>
                                        </p:tgtEl>
                                      </p:cBhvr>
                                    </p:animEffect>
                                    <p:set>
                                      <p:cBhvr>
                                        <p:cTn id="39" dur="1" fill="hold">
                                          <p:stCondLst>
                                            <p:cond delay="499"/>
                                          </p:stCondLst>
                                        </p:cTn>
                                        <p:tgtEl>
                                          <p:spTgt spid="61"/>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0.0125 2.22222E-6 L -0.16667 0.16666 " pathEditMode="relative" rAng="0" ptsTypes="AA">
                                      <p:cBhvr>
                                        <p:cTn id="43" dur="2000" fill="hold"/>
                                        <p:tgtEl>
                                          <p:spTgt spid="48"/>
                                        </p:tgtEl>
                                        <p:attrNameLst>
                                          <p:attrName>ppt_x</p:attrName>
                                          <p:attrName>ppt_y</p:attrName>
                                        </p:attrNameLst>
                                      </p:cBhvr>
                                      <p:rCtr x="-77" y="83"/>
                                    </p:animMotion>
                                  </p:childTnLst>
                                </p:cTn>
                              </p:par>
                              <p:par>
                                <p:cTn id="44" presetID="1"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0.0125 2.22222E-6 L 0.20833 0.16666 " pathEditMode="relative" rAng="0" ptsTypes="AA">
                                      <p:cBhvr>
                                        <p:cTn id="47" dur="2000" fill="hold"/>
                                        <p:tgtEl>
                                          <p:spTgt spid="49"/>
                                        </p:tgtEl>
                                        <p:attrNameLst>
                                          <p:attrName>ppt_x</p:attrName>
                                          <p:attrName>ppt_y</p:attrName>
                                        </p:attrNameLst>
                                      </p:cBhvr>
                                      <p:rCtr x="110" y="83"/>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childTnLst>
                                </p:cTn>
                              </p:par>
                              <p:par>
                                <p:cTn id="54" presetID="3" presetClass="exit" presetSubtype="10" fill="hold" grpId="2" nodeType="withEffect">
                                  <p:stCondLst>
                                    <p:cond delay="0"/>
                                  </p:stCondLst>
                                  <p:childTnLst>
                                    <p:animEffect transition="out" filter="blinds(horizontal)">
                                      <p:cBhvr>
                                        <p:cTn id="55" dur="500"/>
                                        <p:tgtEl>
                                          <p:spTgt spid="48"/>
                                        </p:tgtEl>
                                      </p:cBhvr>
                                    </p:animEffect>
                                    <p:set>
                                      <p:cBhvr>
                                        <p:cTn id="56" dur="1" fill="hold">
                                          <p:stCondLst>
                                            <p:cond delay="499"/>
                                          </p:stCondLst>
                                        </p:cTn>
                                        <p:tgtEl>
                                          <p:spTgt spid="48"/>
                                        </p:tgtEl>
                                        <p:attrNameLst>
                                          <p:attrName>style.visibility</p:attrName>
                                        </p:attrNameLst>
                                      </p:cBhvr>
                                      <p:to>
                                        <p:strVal val="hidden"/>
                                      </p:to>
                                    </p:set>
                                  </p:childTnLst>
                                </p:cTn>
                              </p:par>
                              <p:par>
                                <p:cTn id="57" presetID="3" presetClass="exit" presetSubtype="10" fill="hold" grpId="2" nodeType="withEffect">
                                  <p:stCondLst>
                                    <p:cond delay="0"/>
                                  </p:stCondLst>
                                  <p:childTnLst>
                                    <p:animEffect transition="out" filter="blinds(horizontal)">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3" grpId="0" animBg="1"/>
      <p:bldP spid="60" grpId="0" animBg="1"/>
      <p:bldP spid="60" grpId="1" animBg="1"/>
      <p:bldP spid="60" grpId="2" animBg="1"/>
      <p:bldP spid="61" grpId="0" animBg="1"/>
      <p:bldP spid="61" grpId="1" animBg="1"/>
      <p:bldP spid="61" grpId="2" animBg="1"/>
      <p:bldP spid="62" grpId="0" animBg="1"/>
      <p:bldP spid="62" grpId="1" animBg="1"/>
      <p:bldP spid="62" grpId="2" animBg="1"/>
      <p:bldP spid="48" grpId="0" animBg="1"/>
      <p:bldP spid="48" grpId="1" animBg="1"/>
      <p:bldP spid="48" grpId="2" animBg="1"/>
      <p:bldP spid="49" grpId="0" animBg="1"/>
      <p:bldP spid="49" grpId="1" animBg="1"/>
      <p:bldP spid="49" grpId="2" animBg="1"/>
      <p:bldP spid="50" grpId="0" animBg="1"/>
      <p:bldP spid="53" grpId="0" animBg="1"/>
      <p:bldP spid="58"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19</a:t>
            </a:fld>
            <a:endParaRPr lang="en-US"/>
          </a:p>
        </p:txBody>
      </p:sp>
      <p:sp>
        <p:nvSpPr>
          <p:cNvPr id="29" name="Oval 28"/>
          <p:cNvSpPr/>
          <p:nvPr/>
        </p:nvSpPr>
        <p:spPr>
          <a:xfrm>
            <a:off x="4114800" y="1524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Oval 30"/>
          <p:cNvSpPr/>
          <p:nvPr/>
        </p:nvSpPr>
        <p:spPr>
          <a:xfrm>
            <a:off x="5334000" y="2286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 name="Oval 31"/>
          <p:cNvSpPr/>
          <p:nvPr/>
        </p:nvSpPr>
        <p:spPr>
          <a:xfrm>
            <a:off x="2971800" y="2286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Oval 33"/>
          <p:cNvSpPr/>
          <p:nvPr/>
        </p:nvSpPr>
        <p:spPr>
          <a:xfrm>
            <a:off x="19050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Oval 34"/>
          <p:cNvSpPr/>
          <p:nvPr/>
        </p:nvSpPr>
        <p:spPr>
          <a:xfrm>
            <a:off x="33528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Oval 36"/>
          <p:cNvSpPr/>
          <p:nvPr/>
        </p:nvSpPr>
        <p:spPr>
          <a:xfrm>
            <a:off x="50292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Oval 37"/>
          <p:cNvSpPr/>
          <p:nvPr/>
        </p:nvSpPr>
        <p:spPr>
          <a:xfrm>
            <a:off x="64770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Oval 39"/>
          <p:cNvSpPr/>
          <p:nvPr/>
        </p:nvSpPr>
        <p:spPr>
          <a:xfrm>
            <a:off x="12192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Oval 40"/>
          <p:cNvSpPr/>
          <p:nvPr/>
        </p:nvSpPr>
        <p:spPr>
          <a:xfrm>
            <a:off x="29718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Oval 42"/>
          <p:cNvSpPr/>
          <p:nvPr/>
        </p:nvSpPr>
        <p:spPr>
          <a:xfrm>
            <a:off x="47244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Oval 43"/>
          <p:cNvSpPr/>
          <p:nvPr/>
        </p:nvSpPr>
        <p:spPr>
          <a:xfrm>
            <a:off x="63246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7" name="Oval 46"/>
          <p:cNvSpPr/>
          <p:nvPr/>
        </p:nvSpPr>
        <p:spPr>
          <a:xfrm>
            <a:off x="21336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Oval 48"/>
          <p:cNvSpPr/>
          <p:nvPr/>
        </p:nvSpPr>
        <p:spPr>
          <a:xfrm>
            <a:off x="71628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0" name="Oval 49"/>
          <p:cNvSpPr/>
          <p:nvPr/>
        </p:nvSpPr>
        <p:spPr>
          <a:xfrm>
            <a:off x="54864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2" name="Oval 51"/>
          <p:cNvSpPr/>
          <p:nvPr/>
        </p:nvSpPr>
        <p:spPr>
          <a:xfrm>
            <a:off x="38100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54" name="Straight Arrow Connector 53"/>
          <p:cNvCxnSpPr>
            <a:stCxn id="29" idx="3"/>
            <a:endCxn id="32" idx="7"/>
          </p:cNvCxnSpPr>
          <p:nvPr/>
        </p:nvCxnSpPr>
        <p:spPr>
          <a:xfrm rot="5400000">
            <a:off x="3574863" y="1701426"/>
            <a:ext cx="546474" cy="71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9" idx="5"/>
            <a:endCxn id="31" idx="1"/>
          </p:cNvCxnSpPr>
          <p:nvPr/>
        </p:nvCxnSpPr>
        <p:spPr>
          <a:xfrm rot="16200000" flipH="1">
            <a:off x="4755963" y="1663326"/>
            <a:ext cx="546474" cy="7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2" idx="3"/>
            <a:endCxn id="34" idx="0"/>
          </p:cNvCxnSpPr>
          <p:nvPr/>
        </p:nvCxnSpPr>
        <p:spPr>
          <a:xfrm rot="5400000">
            <a:off x="2194019" y="2561944"/>
            <a:ext cx="882837" cy="851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2" idx="5"/>
            <a:endCxn id="35" idx="0"/>
          </p:cNvCxnSpPr>
          <p:nvPr/>
        </p:nvCxnSpPr>
        <p:spPr>
          <a:xfrm rot="16200000" flipH="1">
            <a:off x="3133445" y="2904844"/>
            <a:ext cx="882837" cy="16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4" idx="3"/>
            <a:endCxn id="40" idx="0"/>
          </p:cNvCxnSpPr>
          <p:nvPr/>
        </p:nvCxnSpPr>
        <p:spPr>
          <a:xfrm rot="5400000">
            <a:off x="1393919" y="3819244"/>
            <a:ext cx="730437"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4" idx="5"/>
            <a:endCxn id="47" idx="0"/>
          </p:cNvCxnSpPr>
          <p:nvPr/>
        </p:nvCxnSpPr>
        <p:spPr>
          <a:xfrm rot="16200000" flipH="1">
            <a:off x="2066645" y="4047844"/>
            <a:ext cx="730437" cy="1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1" idx="3"/>
            <a:endCxn id="37" idx="0"/>
          </p:cNvCxnSpPr>
          <p:nvPr/>
        </p:nvCxnSpPr>
        <p:spPr>
          <a:xfrm rot="5400000">
            <a:off x="4937219" y="2942944"/>
            <a:ext cx="882837"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1" idx="5"/>
            <a:endCxn id="38" idx="0"/>
          </p:cNvCxnSpPr>
          <p:nvPr/>
        </p:nvCxnSpPr>
        <p:spPr>
          <a:xfrm rot="16200000" flipH="1">
            <a:off x="5876645" y="2523844"/>
            <a:ext cx="882837" cy="927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7" idx="3"/>
            <a:endCxn id="43" idx="0"/>
          </p:cNvCxnSpPr>
          <p:nvPr/>
        </p:nvCxnSpPr>
        <p:spPr>
          <a:xfrm rot="5400000">
            <a:off x="4708619" y="4009744"/>
            <a:ext cx="730437"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7" idx="5"/>
            <a:endCxn id="50" idx="0"/>
          </p:cNvCxnSpPr>
          <p:nvPr/>
        </p:nvCxnSpPr>
        <p:spPr>
          <a:xfrm rot="16200000" flipH="1">
            <a:off x="5305145" y="3933544"/>
            <a:ext cx="730437" cy="241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5" idx="3"/>
            <a:endCxn id="41" idx="0"/>
          </p:cNvCxnSpPr>
          <p:nvPr/>
        </p:nvCxnSpPr>
        <p:spPr>
          <a:xfrm rot="5400000">
            <a:off x="2994119" y="3971644"/>
            <a:ext cx="730437" cy="16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5" idx="5"/>
            <a:endCxn id="52" idx="0"/>
          </p:cNvCxnSpPr>
          <p:nvPr/>
        </p:nvCxnSpPr>
        <p:spPr>
          <a:xfrm rot="16200000" flipH="1">
            <a:off x="3628745" y="3933544"/>
            <a:ext cx="730437" cy="241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8" idx="5"/>
            <a:endCxn id="49" idx="0"/>
          </p:cNvCxnSpPr>
          <p:nvPr/>
        </p:nvCxnSpPr>
        <p:spPr>
          <a:xfrm rot="16200000" flipH="1">
            <a:off x="6867245" y="3819244"/>
            <a:ext cx="730437"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38" idx="3"/>
            <a:endCxn id="44" idx="0"/>
          </p:cNvCxnSpPr>
          <p:nvPr/>
        </p:nvCxnSpPr>
        <p:spPr>
          <a:xfrm rot="16200000" flipH="1">
            <a:off x="6232619" y="4022818"/>
            <a:ext cx="730437" cy="63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itle 1"/>
          <p:cNvSpPr>
            <a:spLocks noGrp="1"/>
          </p:cNvSpPr>
          <p:nvPr>
            <p:ph type="title"/>
          </p:nvPr>
        </p:nvSpPr>
        <p:spPr>
          <a:xfrm>
            <a:off x="457200" y="152400"/>
            <a:ext cx="8229600" cy="1143000"/>
          </a:xfrm>
        </p:spPr>
        <p:txBody>
          <a:bodyPr>
            <a:normAutofit fontScale="90000"/>
          </a:bodyPr>
          <a:lstStyle/>
          <a:p>
            <a:r>
              <a:rPr lang="en-US" dirty="0" smtClean="0"/>
              <a:t>One Problem: </a:t>
            </a:r>
            <a:br>
              <a:rPr lang="en-US" dirty="0" smtClean="0"/>
            </a:br>
            <a:r>
              <a:rPr lang="en-US" dirty="0" smtClean="0"/>
              <a:t>Exponential Blowup Due to Branches</a:t>
            </a:r>
            <a:endParaRPr lang="en-US" dirty="0"/>
          </a:p>
        </p:txBody>
      </p:sp>
      <p:sp>
        <p:nvSpPr>
          <p:cNvPr id="82" name="TextBox 81"/>
          <p:cNvSpPr txBox="1"/>
          <p:nvPr/>
        </p:nvSpPr>
        <p:spPr>
          <a:xfrm>
            <a:off x="7391400" y="2590800"/>
            <a:ext cx="1371600" cy="461665"/>
          </a:xfrm>
          <a:prstGeom prst="rect">
            <a:avLst/>
          </a:prstGeom>
          <a:noFill/>
        </p:spPr>
        <p:txBody>
          <a:bodyPr wrap="square" rtlCol="0">
            <a:spAutoFit/>
          </a:bodyPr>
          <a:lstStyle/>
          <a:p>
            <a:r>
              <a:rPr lang="en-US" sz="2400" dirty="0" smtClean="0"/>
              <a:t>Branch 2</a:t>
            </a:r>
            <a:endParaRPr lang="en-US" sz="2400" dirty="0"/>
          </a:p>
        </p:txBody>
      </p:sp>
      <p:sp>
        <p:nvSpPr>
          <p:cNvPr id="84" name="TextBox 83"/>
          <p:cNvSpPr txBox="1"/>
          <p:nvPr/>
        </p:nvSpPr>
        <p:spPr>
          <a:xfrm>
            <a:off x="7391400" y="3581400"/>
            <a:ext cx="1371600" cy="461665"/>
          </a:xfrm>
          <a:prstGeom prst="rect">
            <a:avLst/>
          </a:prstGeom>
          <a:noFill/>
        </p:spPr>
        <p:txBody>
          <a:bodyPr wrap="square" rtlCol="0">
            <a:spAutoFit/>
          </a:bodyPr>
          <a:lstStyle/>
          <a:p>
            <a:r>
              <a:rPr lang="en-US" sz="2400" dirty="0" smtClean="0"/>
              <a:t>Branch 3</a:t>
            </a:r>
            <a:endParaRPr lang="en-US" sz="2400" dirty="0"/>
          </a:p>
        </p:txBody>
      </p:sp>
      <p:sp>
        <p:nvSpPr>
          <p:cNvPr id="85" name="TextBox 84"/>
          <p:cNvSpPr txBox="1"/>
          <p:nvPr/>
        </p:nvSpPr>
        <p:spPr>
          <a:xfrm>
            <a:off x="7391400" y="1524000"/>
            <a:ext cx="1371600" cy="461665"/>
          </a:xfrm>
          <a:prstGeom prst="rect">
            <a:avLst/>
          </a:prstGeom>
          <a:noFill/>
        </p:spPr>
        <p:txBody>
          <a:bodyPr wrap="square" rtlCol="0">
            <a:spAutoFit/>
          </a:bodyPr>
          <a:lstStyle/>
          <a:p>
            <a:r>
              <a:rPr lang="en-US" sz="2400" dirty="0" smtClean="0"/>
              <a:t>Branch 1</a:t>
            </a:r>
            <a:endParaRPr lang="en-US" sz="2400" dirty="0"/>
          </a:p>
        </p:txBody>
      </p:sp>
      <p:cxnSp>
        <p:nvCxnSpPr>
          <p:cNvPr id="103" name="Straight Connector 102"/>
          <p:cNvCxnSpPr/>
          <p:nvPr/>
        </p:nvCxnSpPr>
        <p:spPr>
          <a:xfrm>
            <a:off x="990600" y="1981200"/>
            <a:ext cx="754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990600" y="3048000"/>
            <a:ext cx="7543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990600" y="4038600"/>
            <a:ext cx="75438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ight Brace 41"/>
          <p:cNvSpPr/>
          <p:nvPr/>
        </p:nvSpPr>
        <p:spPr>
          <a:xfrm rot="5400000">
            <a:off x="4210050" y="1581150"/>
            <a:ext cx="723900" cy="7162800"/>
          </a:xfrm>
          <a:prstGeom prst="rightBrace">
            <a:avLst>
              <a:gd name="adj1" fmla="val 4547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p:cNvSpPr txBox="1"/>
          <p:nvPr/>
        </p:nvSpPr>
        <p:spPr>
          <a:xfrm>
            <a:off x="228600" y="5715000"/>
            <a:ext cx="8610600" cy="461665"/>
          </a:xfrm>
          <a:prstGeom prst="rect">
            <a:avLst/>
          </a:prstGeom>
          <a:noFill/>
        </p:spPr>
        <p:txBody>
          <a:bodyPr wrap="square" rtlCol="0">
            <a:spAutoFit/>
          </a:bodyPr>
          <a:lstStyle/>
          <a:p>
            <a:pPr algn="ctr"/>
            <a:r>
              <a:rPr lang="en-US" sz="2400" dirty="0" smtClean="0">
                <a:solidFill>
                  <a:srgbClr val="FF0000"/>
                </a:solidFill>
              </a:rPr>
              <a:t>Exponential Number of Interpreters/formulas in # of branches</a:t>
            </a:r>
            <a:endParaRPr lang="en-US" sz="2400" dirty="0">
              <a:solidFill>
                <a:srgbClr val="FF0000"/>
              </a:solidFill>
            </a:endParaRPr>
          </a:p>
        </p:txBody>
      </p:sp>
      <p:sp>
        <p:nvSpPr>
          <p:cNvPr id="45" name="Oval 44"/>
          <p:cNvSpPr/>
          <p:nvPr/>
        </p:nvSpPr>
        <p:spPr>
          <a:xfrm>
            <a:off x="609600" y="1524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TextBox 45"/>
          <p:cNvSpPr txBox="1"/>
          <p:nvPr/>
        </p:nvSpPr>
        <p:spPr>
          <a:xfrm>
            <a:off x="1219200" y="1447800"/>
            <a:ext cx="1828800" cy="400110"/>
          </a:xfrm>
          <a:prstGeom prst="rect">
            <a:avLst/>
          </a:prstGeom>
          <a:noFill/>
        </p:spPr>
        <p:txBody>
          <a:bodyPr wrap="square" rtlCol="0">
            <a:spAutoFit/>
          </a:bodyPr>
          <a:lstStyle/>
          <a:p>
            <a:r>
              <a:rPr lang="en-US" sz="2000" dirty="0" smtClean="0"/>
              <a:t>Interpreter</a:t>
            </a:r>
            <a:endParaRPr lang="el-GR" sz="2000" dirty="0"/>
          </a:p>
        </p:txBody>
      </p:sp>
    </p:spTree>
  </p:cSld>
  <p:clrMapOvr>
    <a:masterClrMapping/>
  </p:clrMapOvr>
  <p:transition advTm="198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a:t>
            </a:r>
            <a:endParaRPr lang="en-US" dirty="0"/>
          </a:p>
        </p:txBody>
      </p:sp>
      <p:sp>
        <p:nvSpPr>
          <p:cNvPr id="3" name="Content Placeholder 2"/>
          <p:cNvSpPr>
            <a:spLocks noGrp="1"/>
          </p:cNvSpPr>
          <p:nvPr>
            <p:ph idx="1"/>
          </p:nvPr>
        </p:nvSpPr>
        <p:spPr/>
        <p:txBody>
          <a:bodyPr/>
          <a:lstStyle/>
          <a:p>
            <a:r>
              <a:rPr lang="en-US" dirty="0" smtClean="0"/>
              <a:t>Edward J. Schwartz, </a:t>
            </a:r>
            <a:r>
              <a:rPr lang="en-US" dirty="0" err="1" smtClean="0"/>
              <a:t>Thanassis</a:t>
            </a:r>
            <a:r>
              <a:rPr lang="en-US" dirty="0" smtClean="0"/>
              <a:t> Avgerinos, and David </a:t>
            </a:r>
            <a:r>
              <a:rPr lang="en-US" dirty="0" err="1" smtClean="0"/>
              <a:t>Brumley</a:t>
            </a:r>
            <a:endParaRPr lang="en-US" dirty="0" smtClean="0"/>
          </a:p>
          <a:p>
            <a:pPr lvl="1"/>
            <a:r>
              <a:rPr lang="en-US" dirty="0" smtClean="0"/>
              <a:t>All You Ever Wanted to Know about Dynamic Taint Analysis and Forward Symbolic Execution (but Might Have Been Afraid to Ask). </a:t>
            </a:r>
          </a:p>
          <a:p>
            <a:pPr lvl="1"/>
            <a:r>
              <a:rPr lang="en-US" dirty="0" smtClean="0"/>
              <a:t>IEEE Symposium on Security and Privacy 2010</a:t>
            </a:r>
            <a:endParaRPr lang="en-US"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20</a:t>
            </a:fld>
            <a:endParaRPr lang="en-US"/>
          </a:p>
        </p:txBody>
      </p:sp>
      <p:sp>
        <p:nvSpPr>
          <p:cNvPr id="29" name="Oval 28"/>
          <p:cNvSpPr/>
          <p:nvPr/>
        </p:nvSpPr>
        <p:spPr>
          <a:xfrm>
            <a:off x="4114800" y="1524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Oval 30"/>
          <p:cNvSpPr/>
          <p:nvPr/>
        </p:nvSpPr>
        <p:spPr>
          <a:xfrm>
            <a:off x="5334000" y="2286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2" name="Oval 31"/>
          <p:cNvSpPr/>
          <p:nvPr/>
        </p:nvSpPr>
        <p:spPr>
          <a:xfrm>
            <a:off x="2971800" y="2286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Oval 33"/>
          <p:cNvSpPr/>
          <p:nvPr/>
        </p:nvSpPr>
        <p:spPr>
          <a:xfrm>
            <a:off x="19050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Oval 34"/>
          <p:cNvSpPr/>
          <p:nvPr/>
        </p:nvSpPr>
        <p:spPr>
          <a:xfrm>
            <a:off x="33528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Oval 36"/>
          <p:cNvSpPr/>
          <p:nvPr/>
        </p:nvSpPr>
        <p:spPr>
          <a:xfrm>
            <a:off x="50292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Oval 37"/>
          <p:cNvSpPr/>
          <p:nvPr/>
        </p:nvSpPr>
        <p:spPr>
          <a:xfrm>
            <a:off x="64770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Oval 39"/>
          <p:cNvSpPr/>
          <p:nvPr/>
        </p:nvSpPr>
        <p:spPr>
          <a:xfrm>
            <a:off x="12192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Oval 40"/>
          <p:cNvSpPr/>
          <p:nvPr/>
        </p:nvSpPr>
        <p:spPr>
          <a:xfrm>
            <a:off x="29718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Oval 42"/>
          <p:cNvSpPr/>
          <p:nvPr/>
        </p:nvSpPr>
        <p:spPr>
          <a:xfrm>
            <a:off x="47244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Oval 43"/>
          <p:cNvSpPr/>
          <p:nvPr/>
        </p:nvSpPr>
        <p:spPr>
          <a:xfrm>
            <a:off x="63246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7" name="Oval 46"/>
          <p:cNvSpPr/>
          <p:nvPr/>
        </p:nvSpPr>
        <p:spPr>
          <a:xfrm>
            <a:off x="21336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Oval 48"/>
          <p:cNvSpPr/>
          <p:nvPr/>
        </p:nvSpPr>
        <p:spPr>
          <a:xfrm>
            <a:off x="71628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0" name="Oval 49"/>
          <p:cNvSpPr/>
          <p:nvPr/>
        </p:nvSpPr>
        <p:spPr>
          <a:xfrm>
            <a:off x="54864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2" name="Oval 51"/>
          <p:cNvSpPr/>
          <p:nvPr/>
        </p:nvSpPr>
        <p:spPr>
          <a:xfrm>
            <a:off x="38100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54" name="Straight Arrow Connector 53"/>
          <p:cNvCxnSpPr>
            <a:stCxn id="29" idx="3"/>
            <a:endCxn id="32" idx="7"/>
          </p:cNvCxnSpPr>
          <p:nvPr/>
        </p:nvCxnSpPr>
        <p:spPr>
          <a:xfrm rot="5400000">
            <a:off x="3574863" y="1701426"/>
            <a:ext cx="546474" cy="71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9" idx="5"/>
            <a:endCxn id="31" idx="1"/>
          </p:cNvCxnSpPr>
          <p:nvPr/>
        </p:nvCxnSpPr>
        <p:spPr>
          <a:xfrm rot="16200000" flipH="1">
            <a:off x="4755963" y="1663326"/>
            <a:ext cx="546474" cy="7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2" idx="3"/>
            <a:endCxn id="34" idx="0"/>
          </p:cNvCxnSpPr>
          <p:nvPr/>
        </p:nvCxnSpPr>
        <p:spPr>
          <a:xfrm rot="5400000">
            <a:off x="2194019" y="2561944"/>
            <a:ext cx="882837" cy="851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2" idx="5"/>
            <a:endCxn id="35" idx="0"/>
          </p:cNvCxnSpPr>
          <p:nvPr/>
        </p:nvCxnSpPr>
        <p:spPr>
          <a:xfrm rot="16200000" flipH="1">
            <a:off x="3133445" y="2904844"/>
            <a:ext cx="882837" cy="16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4" idx="3"/>
            <a:endCxn id="40" idx="0"/>
          </p:cNvCxnSpPr>
          <p:nvPr/>
        </p:nvCxnSpPr>
        <p:spPr>
          <a:xfrm rot="5400000">
            <a:off x="1393919" y="3819244"/>
            <a:ext cx="730437"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4" idx="5"/>
            <a:endCxn id="47" idx="0"/>
          </p:cNvCxnSpPr>
          <p:nvPr/>
        </p:nvCxnSpPr>
        <p:spPr>
          <a:xfrm rot="16200000" flipH="1">
            <a:off x="2066645" y="4047844"/>
            <a:ext cx="730437" cy="1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1" idx="3"/>
            <a:endCxn id="37" idx="0"/>
          </p:cNvCxnSpPr>
          <p:nvPr/>
        </p:nvCxnSpPr>
        <p:spPr>
          <a:xfrm rot="5400000">
            <a:off x="4937219" y="2942944"/>
            <a:ext cx="882837"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1" idx="5"/>
            <a:endCxn id="38" idx="0"/>
          </p:cNvCxnSpPr>
          <p:nvPr/>
        </p:nvCxnSpPr>
        <p:spPr>
          <a:xfrm rot="16200000" flipH="1">
            <a:off x="5876645" y="2523844"/>
            <a:ext cx="882837" cy="927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7" idx="3"/>
            <a:endCxn id="43" idx="0"/>
          </p:cNvCxnSpPr>
          <p:nvPr/>
        </p:nvCxnSpPr>
        <p:spPr>
          <a:xfrm rot="5400000">
            <a:off x="4708619" y="4009744"/>
            <a:ext cx="730437"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7" idx="5"/>
            <a:endCxn id="50" idx="0"/>
          </p:cNvCxnSpPr>
          <p:nvPr/>
        </p:nvCxnSpPr>
        <p:spPr>
          <a:xfrm rot="16200000" flipH="1">
            <a:off x="5305145" y="3933544"/>
            <a:ext cx="730437" cy="241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5" idx="3"/>
            <a:endCxn id="41" idx="0"/>
          </p:cNvCxnSpPr>
          <p:nvPr/>
        </p:nvCxnSpPr>
        <p:spPr>
          <a:xfrm rot="5400000">
            <a:off x="2994119" y="3971644"/>
            <a:ext cx="730437" cy="16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5" idx="5"/>
            <a:endCxn id="52" idx="0"/>
          </p:cNvCxnSpPr>
          <p:nvPr/>
        </p:nvCxnSpPr>
        <p:spPr>
          <a:xfrm rot="16200000" flipH="1">
            <a:off x="3628745" y="3933544"/>
            <a:ext cx="730437" cy="241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8" idx="5"/>
            <a:endCxn id="49" idx="0"/>
          </p:cNvCxnSpPr>
          <p:nvPr/>
        </p:nvCxnSpPr>
        <p:spPr>
          <a:xfrm rot="16200000" flipH="1">
            <a:off x="6867245" y="3819244"/>
            <a:ext cx="730437"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38" idx="3"/>
            <a:endCxn id="44" idx="0"/>
          </p:cNvCxnSpPr>
          <p:nvPr/>
        </p:nvCxnSpPr>
        <p:spPr>
          <a:xfrm rot="16200000" flipH="1">
            <a:off x="6232619" y="4022818"/>
            <a:ext cx="730437" cy="63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itle 1"/>
          <p:cNvSpPr>
            <a:spLocks noGrp="1"/>
          </p:cNvSpPr>
          <p:nvPr>
            <p:ph type="title"/>
          </p:nvPr>
        </p:nvSpPr>
        <p:spPr>
          <a:xfrm>
            <a:off x="457200" y="274638"/>
            <a:ext cx="8229600" cy="1143000"/>
          </a:xfrm>
        </p:spPr>
        <p:txBody>
          <a:bodyPr>
            <a:normAutofit/>
          </a:bodyPr>
          <a:lstStyle/>
          <a:p>
            <a:r>
              <a:rPr lang="en-US" dirty="0" smtClean="0"/>
              <a:t>Path Selection Heuristics</a:t>
            </a:r>
            <a:endParaRPr lang="en-US" dirty="0"/>
          </a:p>
        </p:txBody>
      </p:sp>
      <p:sp>
        <p:nvSpPr>
          <p:cNvPr id="45" name="TextBox 44"/>
          <p:cNvSpPr txBox="1"/>
          <p:nvPr/>
        </p:nvSpPr>
        <p:spPr>
          <a:xfrm>
            <a:off x="6096000" y="1524000"/>
            <a:ext cx="2590800" cy="830997"/>
          </a:xfrm>
          <a:prstGeom prst="rect">
            <a:avLst/>
          </a:prstGeom>
          <a:noFill/>
        </p:spPr>
        <p:txBody>
          <a:bodyPr wrap="square" rtlCol="0">
            <a:spAutoFit/>
          </a:bodyPr>
          <a:lstStyle/>
          <a:p>
            <a:pPr algn="ctr"/>
            <a:r>
              <a:rPr lang="en-US" sz="2400" dirty="0" smtClean="0"/>
              <a:t>Symbolic Execution Tree</a:t>
            </a:r>
            <a:endParaRPr lang="en-US" sz="2400" dirty="0"/>
          </a:p>
        </p:txBody>
      </p:sp>
      <p:sp>
        <p:nvSpPr>
          <p:cNvPr id="46" name="TextBox 45"/>
          <p:cNvSpPr txBox="1"/>
          <p:nvPr/>
        </p:nvSpPr>
        <p:spPr>
          <a:xfrm>
            <a:off x="1371600" y="5181600"/>
            <a:ext cx="7543800" cy="830997"/>
          </a:xfrm>
          <a:prstGeom prst="rect">
            <a:avLst/>
          </a:prstGeom>
          <a:noFill/>
        </p:spPr>
        <p:txBody>
          <a:bodyPr wrap="square" rtlCol="0">
            <a:spAutoFit/>
          </a:bodyPr>
          <a:lstStyle/>
          <a:p>
            <a:pPr>
              <a:buFont typeface="Arial" pitchFamily="34" charset="0"/>
              <a:buChar char="•"/>
            </a:pPr>
            <a:r>
              <a:rPr lang="en-US" sz="2400" dirty="0" smtClean="0"/>
              <a:t> Depth-First Search (bounded) ,Random Search </a:t>
            </a:r>
            <a:r>
              <a:rPr lang="en-US" dirty="0" smtClean="0"/>
              <a:t>[Cadar2008]</a:t>
            </a:r>
            <a:endParaRPr lang="en-US" sz="2400" dirty="0" smtClean="0"/>
          </a:p>
          <a:p>
            <a:pPr>
              <a:buFont typeface="Arial" pitchFamily="34" charset="0"/>
              <a:buChar char="•"/>
            </a:pPr>
            <a:r>
              <a:rPr lang="en-US" sz="2400" dirty="0" smtClean="0"/>
              <a:t> </a:t>
            </a:r>
            <a:r>
              <a:rPr lang="en-US" sz="2400" dirty="0" err="1" smtClean="0"/>
              <a:t>Concolic</a:t>
            </a:r>
            <a:r>
              <a:rPr lang="en-US" sz="2400" dirty="0" smtClean="0"/>
              <a:t> Testing </a:t>
            </a:r>
            <a:r>
              <a:rPr lang="en-US" dirty="0" smtClean="0"/>
              <a:t>[Sen2005,Godefroid2008]</a:t>
            </a:r>
            <a:endParaRPr lang="en-US" sz="2400" dirty="0"/>
          </a:p>
        </p:txBody>
      </p:sp>
      <p:sp>
        <p:nvSpPr>
          <p:cNvPr id="51" name="TextBox 50"/>
          <p:cNvSpPr txBox="1"/>
          <p:nvPr/>
        </p:nvSpPr>
        <p:spPr>
          <a:xfrm>
            <a:off x="457200" y="5257800"/>
            <a:ext cx="609600" cy="523220"/>
          </a:xfrm>
          <a:prstGeom prst="rect">
            <a:avLst/>
          </a:prstGeom>
          <a:noFill/>
        </p:spPr>
        <p:txBody>
          <a:bodyPr wrap="square" rtlCol="0">
            <a:spAutoFit/>
          </a:bodyPr>
          <a:lstStyle/>
          <a:p>
            <a:r>
              <a:rPr lang="en-US" sz="2800" dirty="0" smtClean="0"/>
              <a:t>…</a:t>
            </a:r>
            <a:endParaRPr lang="en-US" sz="2800" dirty="0"/>
          </a:p>
        </p:txBody>
      </p:sp>
      <p:cxnSp>
        <p:nvCxnSpPr>
          <p:cNvPr id="55" name="Straight Arrow Connector 54"/>
          <p:cNvCxnSpPr>
            <a:stCxn id="40" idx="3"/>
          </p:cNvCxnSpPr>
          <p:nvPr/>
        </p:nvCxnSpPr>
        <p:spPr>
          <a:xfrm rot="5400000">
            <a:off x="746218" y="4771745"/>
            <a:ext cx="654239"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33400" y="3886200"/>
            <a:ext cx="815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However, these are heuristics. In the worst case all create an exponential number of formulas  in the tree height.</a:t>
            </a:r>
            <a:endParaRPr lang="el-GR" sz="2400" dirty="0"/>
          </a:p>
        </p:txBody>
      </p:sp>
    </p:spTree>
    <p:custDataLst>
      <p:tags r:id="rId1"/>
    </p:custDataLst>
  </p:cSld>
  <p:clrMapOvr>
    <a:masterClrMapping/>
  </p:clrMapOvr>
  <p:transition advTm="1252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p:cBhvr>
                                        <p:cTn id="10" dur="2000" fill="hold"/>
                                        <p:tgtEl>
                                          <p:spTgt spid="29"/>
                                        </p:tgtEl>
                                        <p:attrNameLst>
                                          <p:attrName>fillcolor</p:attrName>
                                        </p:attrNameLst>
                                      </p:cBhvr>
                                      <p:to>
                                        <a:schemeClr val="accent2"/>
                                      </p:to>
                                    </p:animClr>
                                    <p:set>
                                      <p:cBhvr>
                                        <p:cTn id="11" dur="2000" fill="hold"/>
                                        <p:tgtEl>
                                          <p:spTgt spid="29"/>
                                        </p:tgtEl>
                                        <p:attrNameLst>
                                          <p:attrName>fill.type</p:attrName>
                                        </p:attrNameLst>
                                      </p:cBhvr>
                                      <p:to>
                                        <p:strVal val="solid"/>
                                      </p:to>
                                    </p:set>
                                    <p:set>
                                      <p:cBhvr>
                                        <p:cTn id="12" dur="2000" fill="hold"/>
                                        <p:tgtEl>
                                          <p:spTgt spid="29"/>
                                        </p:tgtEl>
                                        <p:attrNameLst>
                                          <p:attrName>fill.on</p:attrName>
                                        </p:attrNameLst>
                                      </p:cBhvr>
                                      <p:to>
                                        <p:strVal val="true"/>
                                      </p:to>
                                    </p:set>
                                  </p:childTnLst>
                                </p:cTn>
                              </p:par>
                              <p:par>
                                <p:cTn id="13" presetID="1" presetClass="emph" presetSubtype="2" fill="hold" nodeType="withEffect">
                                  <p:stCondLst>
                                    <p:cond delay="0"/>
                                  </p:stCondLst>
                                  <p:childTnLst>
                                    <p:animClr clrSpc="rgb">
                                      <p:cBhvr>
                                        <p:cTn id="14" dur="2000" fill="hold"/>
                                        <p:tgtEl>
                                          <p:spTgt spid="32"/>
                                        </p:tgtEl>
                                        <p:attrNameLst>
                                          <p:attrName>fillcolor</p:attrName>
                                        </p:attrNameLst>
                                      </p:cBhvr>
                                      <p:to>
                                        <a:schemeClr val="accent2"/>
                                      </p:to>
                                    </p:animClr>
                                    <p:set>
                                      <p:cBhvr>
                                        <p:cTn id="15" dur="2000" fill="hold"/>
                                        <p:tgtEl>
                                          <p:spTgt spid="32"/>
                                        </p:tgtEl>
                                        <p:attrNameLst>
                                          <p:attrName>fill.type</p:attrName>
                                        </p:attrNameLst>
                                      </p:cBhvr>
                                      <p:to>
                                        <p:strVal val="solid"/>
                                      </p:to>
                                    </p:set>
                                    <p:set>
                                      <p:cBhvr>
                                        <p:cTn id="16" dur="2000" fill="hold"/>
                                        <p:tgtEl>
                                          <p:spTgt spid="32"/>
                                        </p:tgtEl>
                                        <p:attrNameLst>
                                          <p:attrName>fill.on</p:attrName>
                                        </p:attrNameLst>
                                      </p:cBhvr>
                                      <p:to>
                                        <p:strVal val="true"/>
                                      </p:to>
                                    </p:set>
                                  </p:childTnLst>
                                </p:cTn>
                              </p:par>
                              <p:par>
                                <p:cTn id="17" presetID="1" presetClass="emph" presetSubtype="2" fill="hold" nodeType="withEffect">
                                  <p:stCondLst>
                                    <p:cond delay="0"/>
                                  </p:stCondLst>
                                  <p:childTnLst>
                                    <p:animClr clrSpc="rgb">
                                      <p:cBhvr>
                                        <p:cTn id="18" dur="2000" fill="hold"/>
                                        <p:tgtEl>
                                          <p:spTgt spid="34"/>
                                        </p:tgtEl>
                                        <p:attrNameLst>
                                          <p:attrName>fillcolor</p:attrName>
                                        </p:attrNameLst>
                                      </p:cBhvr>
                                      <p:to>
                                        <a:schemeClr val="accent2"/>
                                      </p:to>
                                    </p:animClr>
                                    <p:set>
                                      <p:cBhvr>
                                        <p:cTn id="19" dur="2000" fill="hold"/>
                                        <p:tgtEl>
                                          <p:spTgt spid="34"/>
                                        </p:tgtEl>
                                        <p:attrNameLst>
                                          <p:attrName>fill.type</p:attrName>
                                        </p:attrNameLst>
                                      </p:cBhvr>
                                      <p:to>
                                        <p:strVal val="solid"/>
                                      </p:to>
                                    </p:set>
                                    <p:set>
                                      <p:cBhvr>
                                        <p:cTn id="20" dur="2000" fill="hold"/>
                                        <p:tgtEl>
                                          <p:spTgt spid="34"/>
                                        </p:tgtEl>
                                        <p:attrNameLst>
                                          <p:attrName>fill.on</p:attrName>
                                        </p:attrNameLst>
                                      </p:cBhvr>
                                      <p:to>
                                        <p:strVal val="true"/>
                                      </p:to>
                                    </p:set>
                                  </p:childTnLst>
                                </p:cTn>
                              </p:par>
                              <p:par>
                                <p:cTn id="21" presetID="1" presetClass="emph" presetSubtype="2" fill="hold" nodeType="withEffect">
                                  <p:stCondLst>
                                    <p:cond delay="0"/>
                                  </p:stCondLst>
                                  <p:childTnLst>
                                    <p:animClr clrSpc="rgb">
                                      <p:cBhvr>
                                        <p:cTn id="22" dur="2000" fill="hold"/>
                                        <p:tgtEl>
                                          <p:spTgt spid="40"/>
                                        </p:tgtEl>
                                        <p:attrNameLst>
                                          <p:attrName>fillcolor</p:attrName>
                                        </p:attrNameLst>
                                      </p:cBhvr>
                                      <p:to>
                                        <a:schemeClr val="accent2"/>
                                      </p:to>
                                    </p:animClr>
                                    <p:set>
                                      <p:cBhvr>
                                        <p:cTn id="23" dur="2000" fill="hold"/>
                                        <p:tgtEl>
                                          <p:spTgt spid="40"/>
                                        </p:tgtEl>
                                        <p:attrNameLst>
                                          <p:attrName>fill.type</p:attrName>
                                        </p:attrNameLst>
                                      </p:cBhvr>
                                      <p:to>
                                        <p:strVal val="solid"/>
                                      </p:to>
                                    </p:set>
                                    <p:set>
                                      <p:cBhvr>
                                        <p:cTn id="24" dur="2000" fill="hold"/>
                                        <p:tgtEl>
                                          <p:spTgt spid="40"/>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p:cBhvr>
                                        <p:cTn id="32" dur="2000" fill="hold"/>
                                        <p:tgtEl>
                                          <p:spTgt spid="40"/>
                                        </p:tgtEl>
                                        <p:attrNameLst>
                                          <p:attrName>fillcolor</p:attrName>
                                        </p:attrNameLst>
                                      </p:cBhvr>
                                      <p:to>
                                        <a:srgbClr val="98B954"/>
                                      </p:to>
                                    </p:animClr>
                                    <p:set>
                                      <p:cBhvr>
                                        <p:cTn id="33" dur="2000" fill="hold"/>
                                        <p:tgtEl>
                                          <p:spTgt spid="40"/>
                                        </p:tgtEl>
                                        <p:attrNameLst>
                                          <p:attrName>fill.type</p:attrName>
                                        </p:attrNameLst>
                                      </p:cBhvr>
                                      <p:to>
                                        <p:strVal val="solid"/>
                                      </p:to>
                                    </p:set>
                                    <p:set>
                                      <p:cBhvr>
                                        <p:cTn id="34" dur="2000" fill="hold"/>
                                        <p:tgtEl>
                                          <p:spTgt spid="40"/>
                                        </p:tgtEl>
                                        <p:attrNameLst>
                                          <p:attrName>fill.on</p:attrName>
                                        </p:attrNameLst>
                                      </p:cBhvr>
                                      <p:to>
                                        <p:strVal val="true"/>
                                      </p:to>
                                    </p:set>
                                  </p:childTnLst>
                                </p:cTn>
                              </p:par>
                              <p:par>
                                <p:cTn id="35" presetID="1" presetClass="emph" presetSubtype="2" fill="hold" nodeType="withEffect">
                                  <p:stCondLst>
                                    <p:cond delay="0"/>
                                  </p:stCondLst>
                                  <p:childTnLst>
                                    <p:animClr clrSpc="rgb">
                                      <p:cBhvr>
                                        <p:cTn id="36" dur="2000" fill="hold"/>
                                        <p:tgtEl>
                                          <p:spTgt spid="34"/>
                                        </p:tgtEl>
                                        <p:attrNameLst>
                                          <p:attrName>fillcolor</p:attrName>
                                        </p:attrNameLst>
                                      </p:cBhvr>
                                      <p:to>
                                        <a:srgbClr val="98B954"/>
                                      </p:to>
                                    </p:animClr>
                                    <p:set>
                                      <p:cBhvr>
                                        <p:cTn id="37" dur="2000" fill="hold"/>
                                        <p:tgtEl>
                                          <p:spTgt spid="34"/>
                                        </p:tgtEl>
                                        <p:attrNameLst>
                                          <p:attrName>fill.type</p:attrName>
                                        </p:attrNameLst>
                                      </p:cBhvr>
                                      <p:to>
                                        <p:strVal val="solid"/>
                                      </p:to>
                                    </p:set>
                                    <p:set>
                                      <p:cBhvr>
                                        <p:cTn id="38" dur="2000" fill="hold"/>
                                        <p:tgtEl>
                                          <p:spTgt spid="34"/>
                                        </p:tgtEl>
                                        <p:attrNameLst>
                                          <p:attrName>fill.on</p:attrName>
                                        </p:attrNameLst>
                                      </p:cBhvr>
                                      <p:to>
                                        <p:strVal val="true"/>
                                      </p:to>
                                    </p:set>
                                  </p:childTnLst>
                                </p:cTn>
                              </p:par>
                              <p:par>
                                <p:cTn id="39" presetID="1" presetClass="emph" presetSubtype="2" fill="hold" nodeType="withEffect">
                                  <p:stCondLst>
                                    <p:cond delay="0"/>
                                  </p:stCondLst>
                                  <p:childTnLst>
                                    <p:animClr clrSpc="rgb">
                                      <p:cBhvr>
                                        <p:cTn id="40" dur="2000" fill="hold"/>
                                        <p:tgtEl>
                                          <p:spTgt spid="32"/>
                                        </p:tgtEl>
                                        <p:attrNameLst>
                                          <p:attrName>fillcolor</p:attrName>
                                        </p:attrNameLst>
                                      </p:cBhvr>
                                      <p:to>
                                        <a:srgbClr val="98B954"/>
                                      </p:to>
                                    </p:animClr>
                                    <p:set>
                                      <p:cBhvr>
                                        <p:cTn id="41" dur="2000" fill="hold"/>
                                        <p:tgtEl>
                                          <p:spTgt spid="32"/>
                                        </p:tgtEl>
                                        <p:attrNameLst>
                                          <p:attrName>fill.type</p:attrName>
                                        </p:attrNameLst>
                                      </p:cBhvr>
                                      <p:to>
                                        <p:strVal val="solid"/>
                                      </p:to>
                                    </p:set>
                                    <p:set>
                                      <p:cBhvr>
                                        <p:cTn id="42" dur="2000" fill="hold"/>
                                        <p:tgtEl>
                                          <p:spTgt spid="32"/>
                                        </p:tgtEl>
                                        <p:attrNameLst>
                                          <p:attrName>fill.on</p:attrName>
                                        </p:attrNameLst>
                                      </p:cBhvr>
                                      <p:to>
                                        <p:strVal val="true"/>
                                      </p:to>
                                    </p:set>
                                  </p:childTnLst>
                                </p:cTn>
                              </p:par>
                              <p:par>
                                <p:cTn id="43" presetID="1" presetClass="emph" presetSubtype="2" fill="hold" nodeType="withEffect">
                                  <p:stCondLst>
                                    <p:cond delay="0"/>
                                  </p:stCondLst>
                                  <p:childTnLst>
                                    <p:animClr clrSpc="rgb">
                                      <p:cBhvr>
                                        <p:cTn id="44" dur="2000" fill="hold"/>
                                        <p:tgtEl>
                                          <p:spTgt spid="29"/>
                                        </p:tgtEl>
                                        <p:attrNameLst>
                                          <p:attrName>fillcolor</p:attrName>
                                        </p:attrNameLst>
                                      </p:cBhvr>
                                      <p:to>
                                        <a:srgbClr val="98B954"/>
                                      </p:to>
                                    </p:animClr>
                                    <p:set>
                                      <p:cBhvr>
                                        <p:cTn id="45" dur="2000" fill="hold"/>
                                        <p:tgtEl>
                                          <p:spTgt spid="29"/>
                                        </p:tgtEl>
                                        <p:attrNameLst>
                                          <p:attrName>fill.type</p:attrName>
                                        </p:attrNameLst>
                                      </p:cBhvr>
                                      <p:to>
                                        <p:strVal val="solid"/>
                                      </p:to>
                                    </p:set>
                                    <p:set>
                                      <p:cBhvr>
                                        <p:cTn id="46" dur="2000" fill="hold"/>
                                        <p:tgtEl>
                                          <p:spTgt spid="29"/>
                                        </p:tgtEl>
                                        <p:attrNameLst>
                                          <p:attrName>fill.on</p:attrName>
                                        </p:attrNameLst>
                                      </p:cBhvr>
                                      <p:to>
                                        <p:strVal val="true"/>
                                      </p:to>
                                    </p:set>
                                  </p:childTnLst>
                                </p:cTn>
                              </p:par>
                              <p:par>
                                <p:cTn id="47" presetID="3" presetClass="exit" presetSubtype="10" fill="hold" nodeType="withEffect">
                                  <p:stCondLst>
                                    <p:cond delay="0"/>
                                  </p:stCondLst>
                                  <p:childTnLst>
                                    <p:animEffect transition="out" filter="blinds(horizontal)">
                                      <p:cBhvr>
                                        <p:cTn id="48" dur="500"/>
                                        <p:tgtEl>
                                          <p:spTgt spid="55"/>
                                        </p:tgtEl>
                                      </p:cBhvr>
                                    </p:animEffect>
                                    <p:set>
                                      <p:cBhvr>
                                        <p:cTn id="49" dur="1" fill="hold">
                                          <p:stCondLst>
                                            <p:cond delay="499"/>
                                          </p:stCondLst>
                                        </p:cTn>
                                        <p:tgtEl>
                                          <p:spTgt spid="55"/>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51"/>
                                        </p:tgtEl>
                                      </p:cBhvr>
                                    </p:animEffect>
                                    <p:set>
                                      <p:cBhvr>
                                        <p:cTn id="52" dur="1" fill="hold">
                                          <p:stCondLst>
                                            <p:cond delay="499"/>
                                          </p:stCondLst>
                                        </p:cTn>
                                        <p:tgtEl>
                                          <p:spTgt spid="5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mph" presetSubtype="2" fill="hold" nodeType="clickEffect">
                                  <p:stCondLst>
                                    <p:cond delay="0"/>
                                  </p:stCondLst>
                                  <p:childTnLst>
                                    <p:animClr clrSpc="rgb">
                                      <p:cBhvr>
                                        <p:cTn id="60" dur="2000" fill="hold"/>
                                        <p:tgtEl>
                                          <p:spTgt spid="29"/>
                                        </p:tgtEl>
                                        <p:attrNameLst>
                                          <p:attrName>fillcolor</p:attrName>
                                        </p:attrNameLst>
                                      </p:cBhvr>
                                      <p:to>
                                        <a:schemeClr val="accent2"/>
                                      </p:to>
                                    </p:animClr>
                                    <p:set>
                                      <p:cBhvr>
                                        <p:cTn id="61" dur="2000" fill="hold"/>
                                        <p:tgtEl>
                                          <p:spTgt spid="29"/>
                                        </p:tgtEl>
                                        <p:attrNameLst>
                                          <p:attrName>fill.type</p:attrName>
                                        </p:attrNameLst>
                                      </p:cBhvr>
                                      <p:to>
                                        <p:strVal val="solid"/>
                                      </p:to>
                                    </p:set>
                                    <p:set>
                                      <p:cBhvr>
                                        <p:cTn id="62" dur="2000" fill="hold"/>
                                        <p:tgtEl>
                                          <p:spTgt spid="29"/>
                                        </p:tgtEl>
                                        <p:attrNameLst>
                                          <p:attrName>fill.on</p:attrName>
                                        </p:attrNameLst>
                                      </p:cBhvr>
                                      <p:to>
                                        <p:strVal val="true"/>
                                      </p:to>
                                    </p:set>
                                  </p:childTnLst>
                                </p:cTn>
                              </p:par>
                              <p:par>
                                <p:cTn id="63" presetID="1" presetClass="emph" presetSubtype="2" fill="hold" nodeType="withEffect">
                                  <p:stCondLst>
                                    <p:cond delay="0"/>
                                  </p:stCondLst>
                                  <p:childTnLst>
                                    <p:animClr clrSpc="rgb">
                                      <p:cBhvr>
                                        <p:cTn id="64" dur="2000" fill="hold"/>
                                        <p:tgtEl>
                                          <p:spTgt spid="32"/>
                                        </p:tgtEl>
                                        <p:attrNameLst>
                                          <p:attrName>fillcolor</p:attrName>
                                        </p:attrNameLst>
                                      </p:cBhvr>
                                      <p:to>
                                        <a:schemeClr val="accent2"/>
                                      </p:to>
                                    </p:animClr>
                                    <p:set>
                                      <p:cBhvr>
                                        <p:cTn id="65" dur="2000" fill="hold"/>
                                        <p:tgtEl>
                                          <p:spTgt spid="32"/>
                                        </p:tgtEl>
                                        <p:attrNameLst>
                                          <p:attrName>fill.type</p:attrName>
                                        </p:attrNameLst>
                                      </p:cBhvr>
                                      <p:to>
                                        <p:strVal val="solid"/>
                                      </p:to>
                                    </p:set>
                                    <p:set>
                                      <p:cBhvr>
                                        <p:cTn id="66" dur="2000" fill="hold"/>
                                        <p:tgtEl>
                                          <p:spTgt spid="32"/>
                                        </p:tgtEl>
                                        <p:attrNameLst>
                                          <p:attrName>fill.on</p:attrName>
                                        </p:attrNameLst>
                                      </p:cBhvr>
                                      <p:to>
                                        <p:strVal val="true"/>
                                      </p:to>
                                    </p:set>
                                  </p:childTnLst>
                                </p:cTn>
                              </p:par>
                              <p:par>
                                <p:cTn id="67" presetID="1" presetClass="emph" presetSubtype="2" fill="hold" nodeType="withEffect">
                                  <p:stCondLst>
                                    <p:cond delay="0"/>
                                  </p:stCondLst>
                                  <p:childTnLst>
                                    <p:animClr clrSpc="rgb">
                                      <p:cBhvr>
                                        <p:cTn id="68" dur="2000" fill="hold"/>
                                        <p:tgtEl>
                                          <p:spTgt spid="35"/>
                                        </p:tgtEl>
                                        <p:attrNameLst>
                                          <p:attrName>fillcolor</p:attrName>
                                        </p:attrNameLst>
                                      </p:cBhvr>
                                      <p:to>
                                        <a:schemeClr val="accent2"/>
                                      </p:to>
                                    </p:animClr>
                                    <p:set>
                                      <p:cBhvr>
                                        <p:cTn id="69" dur="2000" fill="hold"/>
                                        <p:tgtEl>
                                          <p:spTgt spid="35"/>
                                        </p:tgtEl>
                                        <p:attrNameLst>
                                          <p:attrName>fill.type</p:attrName>
                                        </p:attrNameLst>
                                      </p:cBhvr>
                                      <p:to>
                                        <p:strVal val="solid"/>
                                      </p:to>
                                    </p:set>
                                    <p:set>
                                      <p:cBhvr>
                                        <p:cTn id="70" dur="2000" fill="hold"/>
                                        <p:tgtEl>
                                          <p:spTgt spid="35"/>
                                        </p:tgtEl>
                                        <p:attrNameLst>
                                          <p:attrName>fill.on</p:attrName>
                                        </p:attrNameLst>
                                      </p:cBhvr>
                                      <p:to>
                                        <p:strVal val="true"/>
                                      </p:to>
                                    </p:set>
                                  </p:childTnLst>
                                </p:cTn>
                              </p:par>
                              <p:par>
                                <p:cTn id="71" presetID="1" presetClass="emph" presetSubtype="2" fill="hold" nodeType="withEffect">
                                  <p:stCondLst>
                                    <p:cond delay="0"/>
                                  </p:stCondLst>
                                  <p:childTnLst>
                                    <p:animClr clrSpc="rgb">
                                      <p:cBhvr>
                                        <p:cTn id="72" dur="2000" fill="hold"/>
                                        <p:tgtEl>
                                          <p:spTgt spid="52"/>
                                        </p:tgtEl>
                                        <p:attrNameLst>
                                          <p:attrName>fillcolor</p:attrName>
                                        </p:attrNameLst>
                                      </p:cBhvr>
                                      <p:to>
                                        <a:schemeClr val="accent2"/>
                                      </p:to>
                                    </p:animClr>
                                    <p:set>
                                      <p:cBhvr>
                                        <p:cTn id="73" dur="2000" fill="hold"/>
                                        <p:tgtEl>
                                          <p:spTgt spid="52"/>
                                        </p:tgtEl>
                                        <p:attrNameLst>
                                          <p:attrName>fill.type</p:attrName>
                                        </p:attrNameLst>
                                      </p:cBhvr>
                                      <p:to>
                                        <p:strVal val="solid"/>
                                      </p:to>
                                    </p:set>
                                    <p:set>
                                      <p:cBhvr>
                                        <p:cTn id="74" dur="2000" fill="hold"/>
                                        <p:tgtEl>
                                          <p:spTgt spid="52"/>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p:cBhvr>
                                        <p:cTn id="78" dur="2000" fill="hold"/>
                                        <p:tgtEl>
                                          <p:spTgt spid="29"/>
                                        </p:tgtEl>
                                        <p:attrNameLst>
                                          <p:attrName>fillcolor</p:attrName>
                                        </p:attrNameLst>
                                      </p:cBhvr>
                                      <p:to>
                                        <a:srgbClr val="98B954"/>
                                      </p:to>
                                    </p:animClr>
                                    <p:set>
                                      <p:cBhvr>
                                        <p:cTn id="79" dur="2000" fill="hold"/>
                                        <p:tgtEl>
                                          <p:spTgt spid="29"/>
                                        </p:tgtEl>
                                        <p:attrNameLst>
                                          <p:attrName>fill.type</p:attrName>
                                        </p:attrNameLst>
                                      </p:cBhvr>
                                      <p:to>
                                        <p:strVal val="solid"/>
                                      </p:to>
                                    </p:set>
                                    <p:set>
                                      <p:cBhvr>
                                        <p:cTn id="80" dur="2000" fill="hold"/>
                                        <p:tgtEl>
                                          <p:spTgt spid="29"/>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2000" fill="hold"/>
                                        <p:tgtEl>
                                          <p:spTgt spid="32"/>
                                        </p:tgtEl>
                                        <p:attrNameLst>
                                          <p:attrName>fillcolor</p:attrName>
                                        </p:attrNameLst>
                                      </p:cBhvr>
                                      <p:to>
                                        <a:srgbClr val="98B954"/>
                                      </p:to>
                                    </p:animClr>
                                    <p:set>
                                      <p:cBhvr>
                                        <p:cTn id="83" dur="2000" fill="hold"/>
                                        <p:tgtEl>
                                          <p:spTgt spid="32"/>
                                        </p:tgtEl>
                                        <p:attrNameLst>
                                          <p:attrName>fill.type</p:attrName>
                                        </p:attrNameLst>
                                      </p:cBhvr>
                                      <p:to>
                                        <p:strVal val="solid"/>
                                      </p:to>
                                    </p:set>
                                    <p:set>
                                      <p:cBhvr>
                                        <p:cTn id="84" dur="2000" fill="hold"/>
                                        <p:tgtEl>
                                          <p:spTgt spid="32"/>
                                        </p:tgtEl>
                                        <p:attrNameLst>
                                          <p:attrName>fill.on</p:attrName>
                                        </p:attrNameLst>
                                      </p:cBhvr>
                                      <p:to>
                                        <p:strVal val="true"/>
                                      </p:to>
                                    </p:set>
                                  </p:childTnLst>
                                </p:cTn>
                              </p:par>
                              <p:par>
                                <p:cTn id="85" presetID="1" presetClass="emph" presetSubtype="2" fill="hold" nodeType="withEffect">
                                  <p:stCondLst>
                                    <p:cond delay="0"/>
                                  </p:stCondLst>
                                  <p:childTnLst>
                                    <p:animClr clrSpc="rgb">
                                      <p:cBhvr>
                                        <p:cTn id="86" dur="2000" fill="hold"/>
                                        <p:tgtEl>
                                          <p:spTgt spid="35"/>
                                        </p:tgtEl>
                                        <p:attrNameLst>
                                          <p:attrName>fillcolor</p:attrName>
                                        </p:attrNameLst>
                                      </p:cBhvr>
                                      <p:to>
                                        <a:srgbClr val="98B954"/>
                                      </p:to>
                                    </p:animClr>
                                    <p:set>
                                      <p:cBhvr>
                                        <p:cTn id="87" dur="2000" fill="hold"/>
                                        <p:tgtEl>
                                          <p:spTgt spid="35"/>
                                        </p:tgtEl>
                                        <p:attrNameLst>
                                          <p:attrName>fill.type</p:attrName>
                                        </p:attrNameLst>
                                      </p:cBhvr>
                                      <p:to>
                                        <p:strVal val="solid"/>
                                      </p:to>
                                    </p:set>
                                    <p:set>
                                      <p:cBhvr>
                                        <p:cTn id="88" dur="2000" fill="hold"/>
                                        <p:tgtEl>
                                          <p:spTgt spid="35"/>
                                        </p:tgtEl>
                                        <p:attrNameLst>
                                          <p:attrName>fill.on</p:attrName>
                                        </p:attrNameLst>
                                      </p:cBhvr>
                                      <p:to>
                                        <p:strVal val="true"/>
                                      </p:to>
                                    </p:set>
                                  </p:childTnLst>
                                </p:cTn>
                              </p:par>
                              <p:par>
                                <p:cTn id="89" presetID="1" presetClass="emph" presetSubtype="2" fill="hold" nodeType="withEffect">
                                  <p:stCondLst>
                                    <p:cond delay="0"/>
                                  </p:stCondLst>
                                  <p:childTnLst>
                                    <p:animClr clrSpc="rgb">
                                      <p:cBhvr>
                                        <p:cTn id="90" dur="2000" fill="hold"/>
                                        <p:tgtEl>
                                          <p:spTgt spid="52"/>
                                        </p:tgtEl>
                                        <p:attrNameLst>
                                          <p:attrName>fillcolor</p:attrName>
                                        </p:attrNameLst>
                                      </p:cBhvr>
                                      <p:to>
                                        <a:srgbClr val="98B954"/>
                                      </p:to>
                                    </p:animClr>
                                    <p:set>
                                      <p:cBhvr>
                                        <p:cTn id="91" dur="2000" fill="hold"/>
                                        <p:tgtEl>
                                          <p:spTgt spid="52"/>
                                        </p:tgtEl>
                                        <p:attrNameLst>
                                          <p:attrName>fill.type</p:attrName>
                                        </p:attrNameLst>
                                      </p:cBhvr>
                                      <p:to>
                                        <p:strVal val="solid"/>
                                      </p:to>
                                    </p:set>
                                    <p:set>
                                      <p:cBhvr>
                                        <p:cTn id="92" dur="2000" fill="hold"/>
                                        <p:tgtEl>
                                          <p:spTgt spid="52"/>
                                        </p:tgtEl>
                                        <p:attrNameLst>
                                          <p:attrName>fill.on</p:attrName>
                                        </p:attrNameLst>
                                      </p:cBhvr>
                                      <p:to>
                                        <p:strVal val="tru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Execution is </a:t>
            </a:r>
            <a:r>
              <a:rPr lang="en-US" i="1" dirty="0" smtClean="0"/>
              <a:t>not</a:t>
            </a:r>
            <a:r>
              <a:rPr lang="en-US" dirty="0" smtClean="0"/>
              <a:t> Easy</a:t>
            </a:r>
            <a:endParaRPr lang="en-US" dirty="0"/>
          </a:p>
        </p:txBody>
      </p:sp>
      <p:sp>
        <p:nvSpPr>
          <p:cNvPr id="3" name="Content Placeholder 2"/>
          <p:cNvSpPr>
            <a:spLocks noGrp="1"/>
          </p:cNvSpPr>
          <p:nvPr>
            <p:ph idx="1"/>
          </p:nvPr>
        </p:nvSpPr>
        <p:spPr/>
        <p:txBody>
          <a:bodyPr/>
          <a:lstStyle/>
          <a:p>
            <a:r>
              <a:rPr lang="en-US" dirty="0" smtClean="0"/>
              <a:t>Exponential number of interpreters/formulas</a:t>
            </a:r>
          </a:p>
          <a:p>
            <a:endParaRPr lang="en-US" dirty="0" smtClean="0"/>
          </a:p>
          <a:p>
            <a:endParaRPr lang="en-US" dirty="0" smtClean="0"/>
          </a:p>
          <a:p>
            <a:r>
              <a:rPr lang="en-US" dirty="0" smtClean="0"/>
              <a:t>Exponentially-sized formulas</a:t>
            </a:r>
          </a:p>
          <a:p>
            <a:pPr>
              <a:buNone/>
            </a:pPr>
            <a:endParaRPr lang="en-US" dirty="0" smtClean="0"/>
          </a:p>
          <a:p>
            <a:endParaRPr lang="en-US" dirty="0" smtClean="0"/>
          </a:p>
          <a:p>
            <a:r>
              <a:rPr lang="en-US" dirty="0" smtClean="0"/>
              <a:t>Solving a formula is NP-Complete!</a:t>
            </a:r>
            <a:endParaRPr lang="en-US"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21</a:t>
            </a:fld>
            <a:endParaRPr lang="en-US"/>
          </a:p>
        </p:txBody>
      </p:sp>
      <p:sp>
        <p:nvSpPr>
          <p:cNvPr id="8" name="TextBox 7"/>
          <p:cNvSpPr txBox="1"/>
          <p:nvPr/>
        </p:nvSpPr>
        <p:spPr>
          <a:xfrm>
            <a:off x="3352800" y="2590800"/>
            <a:ext cx="1524000" cy="461665"/>
          </a:xfrm>
          <a:prstGeom prst="rect">
            <a:avLst/>
          </a:prstGeom>
          <a:noFill/>
        </p:spPr>
        <p:txBody>
          <a:bodyPr wrap="square" rtlCol="0">
            <a:spAutoFit/>
          </a:bodyPr>
          <a:lstStyle/>
          <a:p>
            <a:r>
              <a:rPr lang="en-US" sz="2400" dirty="0" smtClean="0"/>
              <a:t>branching</a:t>
            </a:r>
            <a:endParaRPr lang="en-US" sz="2400" dirty="0"/>
          </a:p>
        </p:txBody>
      </p:sp>
      <p:sp>
        <p:nvSpPr>
          <p:cNvPr id="9" name="Right Arrow 8"/>
          <p:cNvSpPr/>
          <p:nvPr/>
        </p:nvSpPr>
        <p:spPr>
          <a:xfrm>
            <a:off x="5029200" y="27432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0400" y="4267200"/>
            <a:ext cx="1752600" cy="461665"/>
          </a:xfrm>
          <a:prstGeom prst="rect">
            <a:avLst/>
          </a:prstGeom>
          <a:noFill/>
        </p:spPr>
        <p:txBody>
          <a:bodyPr wrap="square" rtlCol="0">
            <a:spAutoFit/>
          </a:bodyPr>
          <a:lstStyle/>
          <a:p>
            <a:r>
              <a:rPr lang="en-US" sz="2400" dirty="0" smtClean="0"/>
              <a:t>substitution</a:t>
            </a:r>
            <a:endParaRPr lang="en-US" sz="2400" dirty="0"/>
          </a:p>
        </p:txBody>
      </p:sp>
      <p:sp>
        <p:nvSpPr>
          <p:cNvPr id="11" name="Right Arrow 10"/>
          <p:cNvSpPr/>
          <p:nvPr/>
        </p:nvSpPr>
        <p:spPr>
          <a:xfrm>
            <a:off x="5105400" y="44196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29400" y="4114800"/>
            <a:ext cx="18288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200" i="1" dirty="0" smtClean="0"/>
              <a:t>s</a:t>
            </a:r>
            <a:r>
              <a:rPr lang="en-US" sz="1200" dirty="0" smtClean="0"/>
              <a:t> + </a:t>
            </a:r>
            <a:r>
              <a:rPr lang="en-US" sz="1200" i="1" dirty="0" smtClean="0"/>
              <a:t>s</a:t>
            </a:r>
            <a:r>
              <a:rPr lang="en-US" sz="1200" dirty="0" smtClean="0"/>
              <a:t> + </a:t>
            </a:r>
            <a:r>
              <a:rPr lang="en-US" sz="1200" i="1" dirty="0" smtClean="0"/>
              <a:t>s</a:t>
            </a:r>
            <a:r>
              <a:rPr lang="en-US" sz="1200" dirty="0" smtClean="0"/>
              <a:t> + </a:t>
            </a:r>
            <a:r>
              <a:rPr lang="en-US" sz="1200" i="1" dirty="0" smtClean="0"/>
              <a:t>s</a:t>
            </a:r>
            <a:r>
              <a:rPr lang="en-US" sz="1200" dirty="0" smtClean="0"/>
              <a:t> +</a:t>
            </a:r>
          </a:p>
          <a:p>
            <a:r>
              <a:rPr lang="en-US" sz="1200" i="1" dirty="0" smtClean="0"/>
              <a:t>s</a:t>
            </a:r>
            <a:r>
              <a:rPr lang="en-US" sz="1200" dirty="0" smtClean="0"/>
              <a:t> + </a:t>
            </a:r>
            <a:r>
              <a:rPr lang="en-US" sz="1200" i="1" dirty="0" smtClean="0"/>
              <a:t>s</a:t>
            </a:r>
            <a:r>
              <a:rPr lang="en-US" sz="1200" dirty="0" smtClean="0"/>
              <a:t> + </a:t>
            </a:r>
            <a:r>
              <a:rPr lang="en-US" sz="1200" i="1" dirty="0" smtClean="0"/>
              <a:t>s</a:t>
            </a:r>
            <a:r>
              <a:rPr lang="en-US" sz="1200" dirty="0" smtClean="0"/>
              <a:t> + </a:t>
            </a:r>
            <a:r>
              <a:rPr lang="en-US" sz="1200" i="1" dirty="0" smtClean="0"/>
              <a:t>s</a:t>
            </a:r>
            <a:r>
              <a:rPr lang="en-US" sz="1200" dirty="0" smtClean="0"/>
              <a:t> == 42</a:t>
            </a:r>
            <a:endParaRPr lang="en-US" sz="1600" dirty="0"/>
          </a:p>
        </p:txBody>
      </p:sp>
      <p:grpSp>
        <p:nvGrpSpPr>
          <p:cNvPr id="7" name="Group 13"/>
          <p:cNvGrpSpPr/>
          <p:nvPr/>
        </p:nvGrpSpPr>
        <p:grpSpPr>
          <a:xfrm>
            <a:off x="6096000" y="2209800"/>
            <a:ext cx="2590800" cy="1143000"/>
            <a:chOff x="1219200" y="1524000"/>
            <a:chExt cx="6553200" cy="3200400"/>
          </a:xfrm>
        </p:grpSpPr>
        <p:sp>
          <p:nvSpPr>
            <p:cNvPr id="15" name="Oval 14"/>
            <p:cNvSpPr/>
            <p:nvPr/>
          </p:nvSpPr>
          <p:spPr>
            <a:xfrm>
              <a:off x="4114800" y="1524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Oval 15"/>
            <p:cNvSpPr/>
            <p:nvPr/>
          </p:nvSpPr>
          <p:spPr>
            <a:xfrm>
              <a:off x="5334000" y="2286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Oval 16"/>
            <p:cNvSpPr/>
            <p:nvPr/>
          </p:nvSpPr>
          <p:spPr>
            <a:xfrm>
              <a:off x="2971800" y="2286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Oval 17"/>
            <p:cNvSpPr/>
            <p:nvPr/>
          </p:nvSpPr>
          <p:spPr>
            <a:xfrm>
              <a:off x="19050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Oval 18"/>
            <p:cNvSpPr/>
            <p:nvPr/>
          </p:nvSpPr>
          <p:spPr>
            <a:xfrm>
              <a:off x="33528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Oval 19"/>
            <p:cNvSpPr/>
            <p:nvPr/>
          </p:nvSpPr>
          <p:spPr>
            <a:xfrm>
              <a:off x="50292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Oval 20"/>
            <p:cNvSpPr/>
            <p:nvPr/>
          </p:nvSpPr>
          <p:spPr>
            <a:xfrm>
              <a:off x="6477000" y="34290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Oval 21"/>
            <p:cNvSpPr/>
            <p:nvPr/>
          </p:nvSpPr>
          <p:spPr>
            <a:xfrm>
              <a:off x="12192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Oval 22"/>
            <p:cNvSpPr/>
            <p:nvPr/>
          </p:nvSpPr>
          <p:spPr>
            <a:xfrm>
              <a:off x="29718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Oval 23"/>
            <p:cNvSpPr/>
            <p:nvPr/>
          </p:nvSpPr>
          <p:spPr>
            <a:xfrm>
              <a:off x="47244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Oval 24"/>
            <p:cNvSpPr/>
            <p:nvPr/>
          </p:nvSpPr>
          <p:spPr>
            <a:xfrm>
              <a:off x="63246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Oval 25"/>
            <p:cNvSpPr/>
            <p:nvPr/>
          </p:nvSpPr>
          <p:spPr>
            <a:xfrm>
              <a:off x="21336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Oval 26"/>
            <p:cNvSpPr/>
            <p:nvPr/>
          </p:nvSpPr>
          <p:spPr>
            <a:xfrm>
              <a:off x="71628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Oval 27"/>
            <p:cNvSpPr/>
            <p:nvPr/>
          </p:nvSpPr>
          <p:spPr>
            <a:xfrm>
              <a:off x="54864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Oval 28"/>
            <p:cNvSpPr/>
            <p:nvPr/>
          </p:nvSpPr>
          <p:spPr>
            <a:xfrm>
              <a:off x="3810000" y="4419600"/>
              <a:ext cx="609600" cy="3048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30" name="Straight Arrow Connector 29"/>
            <p:cNvCxnSpPr>
              <a:stCxn id="15" idx="3"/>
              <a:endCxn id="17" idx="7"/>
            </p:cNvCxnSpPr>
            <p:nvPr/>
          </p:nvCxnSpPr>
          <p:spPr>
            <a:xfrm rot="5400000">
              <a:off x="3574863" y="1701426"/>
              <a:ext cx="546474" cy="71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5"/>
              <a:endCxn id="16" idx="1"/>
            </p:cNvCxnSpPr>
            <p:nvPr/>
          </p:nvCxnSpPr>
          <p:spPr>
            <a:xfrm rot="16200000" flipH="1">
              <a:off x="4755963" y="1663326"/>
              <a:ext cx="546474" cy="7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7" idx="3"/>
              <a:endCxn id="18" idx="0"/>
            </p:cNvCxnSpPr>
            <p:nvPr/>
          </p:nvCxnSpPr>
          <p:spPr>
            <a:xfrm rot="5400000">
              <a:off x="2194019" y="2561944"/>
              <a:ext cx="882837" cy="851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5"/>
              <a:endCxn id="19" idx="0"/>
            </p:cNvCxnSpPr>
            <p:nvPr/>
          </p:nvCxnSpPr>
          <p:spPr>
            <a:xfrm rot="16200000" flipH="1">
              <a:off x="3133445" y="2904844"/>
              <a:ext cx="882837" cy="16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8" idx="3"/>
              <a:endCxn id="22" idx="0"/>
            </p:cNvCxnSpPr>
            <p:nvPr/>
          </p:nvCxnSpPr>
          <p:spPr>
            <a:xfrm rot="5400000">
              <a:off x="1393919" y="3819244"/>
              <a:ext cx="730437"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5"/>
              <a:endCxn id="26" idx="0"/>
            </p:cNvCxnSpPr>
            <p:nvPr/>
          </p:nvCxnSpPr>
          <p:spPr>
            <a:xfrm rot="16200000" flipH="1">
              <a:off x="2066645" y="4047844"/>
              <a:ext cx="730437" cy="13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6" idx="3"/>
              <a:endCxn id="20" idx="0"/>
            </p:cNvCxnSpPr>
            <p:nvPr/>
          </p:nvCxnSpPr>
          <p:spPr>
            <a:xfrm rot="5400000">
              <a:off x="4937219" y="2942944"/>
              <a:ext cx="882837"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5"/>
              <a:endCxn id="21" idx="0"/>
            </p:cNvCxnSpPr>
            <p:nvPr/>
          </p:nvCxnSpPr>
          <p:spPr>
            <a:xfrm rot="16200000" flipH="1">
              <a:off x="5876645" y="2523844"/>
              <a:ext cx="882837" cy="927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3"/>
              <a:endCxn id="24" idx="0"/>
            </p:cNvCxnSpPr>
            <p:nvPr/>
          </p:nvCxnSpPr>
          <p:spPr>
            <a:xfrm rot="5400000">
              <a:off x="4708619" y="4009744"/>
              <a:ext cx="730437" cy="8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0" idx="5"/>
              <a:endCxn id="28" idx="0"/>
            </p:cNvCxnSpPr>
            <p:nvPr/>
          </p:nvCxnSpPr>
          <p:spPr>
            <a:xfrm rot="16200000" flipH="1">
              <a:off x="5305145" y="3933544"/>
              <a:ext cx="730437" cy="241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3"/>
              <a:endCxn id="23" idx="0"/>
            </p:cNvCxnSpPr>
            <p:nvPr/>
          </p:nvCxnSpPr>
          <p:spPr>
            <a:xfrm rot="5400000">
              <a:off x="2994119" y="3971644"/>
              <a:ext cx="730437" cy="165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5"/>
              <a:endCxn id="29" idx="0"/>
            </p:cNvCxnSpPr>
            <p:nvPr/>
          </p:nvCxnSpPr>
          <p:spPr>
            <a:xfrm rot="16200000" flipH="1">
              <a:off x="3628745" y="3933544"/>
              <a:ext cx="730437" cy="241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5"/>
              <a:endCxn id="27" idx="0"/>
            </p:cNvCxnSpPr>
            <p:nvPr/>
          </p:nvCxnSpPr>
          <p:spPr>
            <a:xfrm rot="16200000" flipH="1">
              <a:off x="6867245" y="3819244"/>
              <a:ext cx="730437" cy="4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1" idx="3"/>
              <a:endCxn id="25" idx="0"/>
            </p:cNvCxnSpPr>
            <p:nvPr/>
          </p:nvCxnSpPr>
          <p:spPr>
            <a:xfrm rot="16200000" flipH="1">
              <a:off x="6232619" y="4022818"/>
              <a:ext cx="730437" cy="63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411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i="1" dirty="0" smtClean="0"/>
              <a:t>Important </a:t>
            </a:r>
            <a:r>
              <a:rPr lang="en-US" dirty="0" smtClean="0"/>
              <a:t>Issues</a:t>
            </a:r>
            <a:endParaRPr lang="el-GR"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22</a:t>
            </a:fld>
            <a:endParaRPr lang="en-US"/>
          </a:p>
        </p:txBody>
      </p:sp>
      <p:grpSp>
        <p:nvGrpSpPr>
          <p:cNvPr id="3" name="Group 15"/>
          <p:cNvGrpSpPr/>
          <p:nvPr/>
        </p:nvGrpSpPr>
        <p:grpSpPr>
          <a:xfrm>
            <a:off x="1295400" y="1295400"/>
            <a:ext cx="6629400" cy="3670799"/>
            <a:chOff x="1143000" y="1510800"/>
            <a:chExt cx="7519988" cy="4189913"/>
          </a:xfrm>
        </p:grpSpPr>
        <p:pic>
          <p:nvPicPr>
            <p:cNvPr id="82947" name="Picture 3"/>
            <p:cNvPicPr>
              <a:picLocks noChangeAspect="1" noChangeArrowheads="1"/>
            </p:cNvPicPr>
            <p:nvPr/>
          </p:nvPicPr>
          <p:blipFill>
            <a:blip r:embed="rId3" cstate="print"/>
            <a:srcRect/>
            <a:stretch>
              <a:fillRect/>
            </a:stretch>
          </p:blipFill>
          <p:spPr bwMode="auto">
            <a:xfrm>
              <a:off x="1143000" y="1510800"/>
              <a:ext cx="2849096" cy="2013449"/>
            </a:xfrm>
            <a:prstGeom prst="rect">
              <a:avLst/>
            </a:prstGeom>
            <a:noFill/>
            <a:ln w="9525">
              <a:noFill/>
              <a:miter lim="800000"/>
              <a:headEnd/>
              <a:tailEnd/>
            </a:ln>
          </p:spPr>
        </p:pic>
        <p:pic>
          <p:nvPicPr>
            <p:cNvPr id="82948" name="Picture 4"/>
            <p:cNvPicPr>
              <a:picLocks noChangeAspect="1" noChangeArrowheads="1"/>
            </p:cNvPicPr>
            <p:nvPr/>
          </p:nvPicPr>
          <p:blipFill>
            <a:blip r:embed="rId4" cstate="print"/>
            <a:srcRect/>
            <a:stretch>
              <a:fillRect/>
            </a:stretch>
          </p:blipFill>
          <p:spPr bwMode="auto">
            <a:xfrm>
              <a:off x="4495800" y="3581400"/>
              <a:ext cx="3232600" cy="2119313"/>
            </a:xfrm>
            <a:prstGeom prst="rect">
              <a:avLst/>
            </a:prstGeom>
            <a:noFill/>
            <a:ln w="9525">
              <a:noFill/>
              <a:miter lim="800000"/>
              <a:headEnd/>
              <a:tailEnd/>
            </a:ln>
          </p:spPr>
        </p:pic>
        <p:pic>
          <p:nvPicPr>
            <p:cNvPr id="82949" name="Picture 5"/>
            <p:cNvPicPr>
              <a:picLocks noChangeAspect="1" noChangeArrowheads="1"/>
            </p:cNvPicPr>
            <p:nvPr/>
          </p:nvPicPr>
          <p:blipFill>
            <a:blip r:embed="rId5" cstate="print"/>
            <a:srcRect/>
            <a:stretch>
              <a:fillRect/>
            </a:stretch>
          </p:blipFill>
          <p:spPr bwMode="auto">
            <a:xfrm>
              <a:off x="1143000" y="3124200"/>
              <a:ext cx="3462338" cy="2416879"/>
            </a:xfrm>
            <a:prstGeom prst="rect">
              <a:avLst/>
            </a:prstGeom>
            <a:noFill/>
            <a:ln w="9525">
              <a:noFill/>
              <a:miter lim="800000"/>
              <a:headEnd/>
              <a:tailEnd/>
            </a:ln>
          </p:spPr>
        </p:pic>
        <p:pic>
          <p:nvPicPr>
            <p:cNvPr id="82950" name="Picture 6"/>
            <p:cNvPicPr>
              <a:picLocks noChangeAspect="1" noChangeArrowheads="1"/>
            </p:cNvPicPr>
            <p:nvPr/>
          </p:nvPicPr>
          <p:blipFill>
            <a:blip r:embed="rId6" cstate="print"/>
            <a:srcRect/>
            <a:stretch>
              <a:fillRect/>
            </a:stretch>
          </p:blipFill>
          <p:spPr bwMode="auto">
            <a:xfrm>
              <a:off x="6096000" y="1600200"/>
              <a:ext cx="2566988" cy="1812161"/>
            </a:xfrm>
            <a:prstGeom prst="rect">
              <a:avLst/>
            </a:prstGeom>
            <a:noFill/>
            <a:ln w="9525">
              <a:noFill/>
              <a:miter lim="800000"/>
              <a:headEnd/>
              <a:tailEnd/>
            </a:ln>
          </p:spPr>
        </p:pic>
        <p:pic>
          <p:nvPicPr>
            <p:cNvPr id="82951" name="Picture 7"/>
            <p:cNvPicPr>
              <a:picLocks noChangeAspect="1" noChangeArrowheads="1"/>
            </p:cNvPicPr>
            <p:nvPr/>
          </p:nvPicPr>
          <p:blipFill>
            <a:blip r:embed="rId7" cstate="print"/>
            <a:srcRect/>
            <a:stretch>
              <a:fillRect/>
            </a:stretch>
          </p:blipFill>
          <p:spPr bwMode="auto">
            <a:xfrm>
              <a:off x="4495800" y="2209800"/>
              <a:ext cx="2233613" cy="1509713"/>
            </a:xfrm>
            <a:prstGeom prst="rect">
              <a:avLst/>
            </a:prstGeom>
            <a:noFill/>
            <a:ln w="9525">
              <a:noFill/>
              <a:miter lim="800000"/>
              <a:headEnd/>
              <a:tailEnd/>
            </a:ln>
          </p:spPr>
        </p:pic>
        <p:sp>
          <p:nvSpPr>
            <p:cNvPr id="13" name="TextBox 12"/>
            <p:cNvSpPr txBox="1"/>
            <p:nvPr/>
          </p:nvSpPr>
          <p:spPr>
            <a:xfrm>
              <a:off x="4800600" y="1905000"/>
              <a:ext cx="1676400" cy="369332"/>
            </a:xfrm>
            <a:prstGeom prst="rect">
              <a:avLst/>
            </a:prstGeom>
            <a:noFill/>
          </p:spPr>
          <p:txBody>
            <a:bodyPr wrap="square" rtlCol="0">
              <a:spAutoFit/>
            </a:bodyPr>
            <a:lstStyle/>
            <a:p>
              <a:r>
                <a:rPr lang="en-US" dirty="0" smtClean="0"/>
                <a:t>Formalization</a:t>
              </a:r>
              <a:endParaRPr lang="el-GR" dirty="0"/>
            </a:p>
          </p:txBody>
        </p:sp>
        <p:sp>
          <p:nvSpPr>
            <p:cNvPr id="14" name="Oval 13"/>
            <p:cNvSpPr/>
            <p:nvPr/>
          </p:nvSpPr>
          <p:spPr>
            <a:xfrm>
              <a:off x="1371600" y="4953000"/>
              <a:ext cx="1905000" cy="6096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r>
                <a:rPr lang="el-GR" sz="1000" dirty="0" smtClean="0"/>
                <a:t>Π</a:t>
              </a:r>
              <a:r>
                <a:rPr lang="en-US" sz="1000" dirty="0" smtClean="0"/>
                <a:t> = (</a:t>
              </a:r>
              <a:r>
                <a:rPr lang="en-US" sz="1000" i="1" dirty="0" smtClean="0"/>
                <a:t>s</a:t>
              </a:r>
              <a:r>
                <a:rPr lang="en-US" sz="1000" dirty="0" smtClean="0"/>
                <a:t> + </a:t>
              </a:r>
              <a:r>
                <a:rPr lang="en-US" sz="1000" i="1" dirty="0" smtClean="0"/>
                <a:t>s</a:t>
              </a:r>
              <a:r>
                <a:rPr lang="en-US" sz="1000" dirty="0" smtClean="0"/>
                <a:t> + </a:t>
              </a:r>
              <a:r>
                <a:rPr lang="en-US" sz="1000" i="1" dirty="0" smtClean="0"/>
                <a:t>s</a:t>
              </a:r>
              <a:r>
                <a:rPr lang="en-US" sz="1000" dirty="0" smtClean="0"/>
                <a:t> + </a:t>
              </a:r>
              <a:r>
                <a:rPr lang="en-US" sz="1000" i="1" dirty="0" smtClean="0"/>
                <a:t>s</a:t>
              </a:r>
              <a:r>
                <a:rPr lang="en-US" sz="1000" dirty="0" smtClean="0"/>
                <a:t> +</a:t>
              </a:r>
            </a:p>
            <a:p>
              <a:r>
                <a:rPr lang="en-US" sz="1000" dirty="0" smtClean="0"/>
                <a:t>        </a:t>
              </a:r>
              <a:r>
                <a:rPr lang="en-US" sz="1000" i="1" dirty="0" smtClean="0"/>
                <a:t>s</a:t>
              </a:r>
              <a:r>
                <a:rPr lang="en-US" sz="1000" dirty="0" smtClean="0"/>
                <a:t> + </a:t>
              </a:r>
              <a:r>
                <a:rPr lang="en-US" sz="1000" i="1" dirty="0" smtClean="0"/>
                <a:t>s</a:t>
              </a:r>
              <a:r>
                <a:rPr lang="en-US" sz="1000" dirty="0" smtClean="0"/>
                <a:t> + </a:t>
              </a:r>
              <a:r>
                <a:rPr lang="en-US" sz="1000" i="1" dirty="0" smtClean="0"/>
                <a:t>s</a:t>
              </a:r>
              <a:r>
                <a:rPr lang="en-US" sz="1000" dirty="0" smtClean="0"/>
                <a:t> + </a:t>
              </a:r>
              <a:r>
                <a:rPr lang="en-US" sz="1000" i="1" dirty="0" smtClean="0"/>
                <a:t>s)</a:t>
              </a:r>
              <a:r>
                <a:rPr lang="en-US" sz="1000" dirty="0" smtClean="0"/>
                <a:t> == 42</a:t>
              </a:r>
              <a:endParaRPr lang="en-US" sz="1100" dirty="0"/>
            </a:p>
          </p:txBody>
        </p:sp>
        <p:sp>
          <p:nvSpPr>
            <p:cNvPr id="15" name="TextBox 14"/>
            <p:cNvSpPr txBox="1"/>
            <p:nvPr/>
          </p:nvSpPr>
          <p:spPr>
            <a:xfrm>
              <a:off x="6934200" y="2971800"/>
              <a:ext cx="1447800" cy="923330"/>
            </a:xfrm>
            <a:prstGeom prst="rect">
              <a:avLst/>
            </a:prstGeom>
            <a:noFill/>
          </p:spPr>
          <p:txBody>
            <a:bodyPr wrap="square" rtlCol="0">
              <a:spAutoFit/>
            </a:bodyPr>
            <a:lstStyle/>
            <a:p>
              <a:r>
                <a:rPr lang="en-US" dirty="0" smtClean="0"/>
                <a:t>More complex policies</a:t>
              </a:r>
              <a:endParaRPr lang="el-GR" dirty="0"/>
            </a:p>
          </p:txBody>
        </p:sp>
      </p:grpSp>
      <p:sp>
        <p:nvSpPr>
          <p:cNvPr id="17" name="Right Brace 16"/>
          <p:cNvSpPr/>
          <p:nvPr/>
        </p:nvSpPr>
        <p:spPr>
          <a:xfrm rot="5400000">
            <a:off x="4381500" y="3009900"/>
            <a:ext cx="304800" cy="4343400"/>
          </a:xfrm>
          <a:prstGeom prst="rightBrace">
            <a:avLst>
              <a:gd name="adj1" fmla="val 39334"/>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82952" name="Object 8"/>
          <p:cNvGraphicFramePr>
            <a:graphicFrameLocks noChangeAspect="1"/>
          </p:cNvGraphicFramePr>
          <p:nvPr/>
        </p:nvGraphicFramePr>
        <p:xfrm>
          <a:off x="4191000" y="5410200"/>
          <a:ext cx="760413" cy="984250"/>
        </p:xfrm>
        <a:graphic>
          <a:graphicData uri="http://schemas.openxmlformats.org/presentationml/2006/ole">
            <p:oleObj spid="_x0000_s120834" name="Acrobat Document" r:id="rId8" imgW="6885000" imgH="8910000" progId="AcroExch.Document.7">
              <p:embed/>
            </p:oleObj>
          </a:graphicData>
        </a:graphic>
      </p:graphicFrame>
    </p:spTree>
  </p:cSld>
  <p:clrMapOvr>
    <a:masterClrMapping/>
  </p:clrMapOvr>
  <p:transition advTm="338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smtClean="0"/>
              <a:t>Dynamic taint analysis and forward symbolic execution used extensively in literature</a:t>
            </a:r>
          </a:p>
          <a:p>
            <a:pPr lvl="1"/>
            <a:r>
              <a:rPr lang="en-US" dirty="0" smtClean="0"/>
              <a:t>Formal algorithm and what is done for each possible step of execution often not emphasized</a:t>
            </a:r>
          </a:p>
          <a:p>
            <a:pPr lvl="1"/>
            <a:endParaRPr lang="en-US" dirty="0" smtClean="0"/>
          </a:p>
          <a:p>
            <a:r>
              <a:rPr lang="en-US" dirty="0" smtClean="0"/>
              <a:t>We provided a formal definition and summarized</a:t>
            </a:r>
          </a:p>
          <a:p>
            <a:pPr lvl="1"/>
            <a:r>
              <a:rPr lang="en-US" dirty="0" smtClean="0"/>
              <a:t> Critical issues</a:t>
            </a:r>
          </a:p>
          <a:p>
            <a:pPr lvl="1"/>
            <a:r>
              <a:rPr lang="en-US" dirty="0" smtClean="0"/>
              <a:t>State-of-the-art solutions</a:t>
            </a:r>
          </a:p>
          <a:p>
            <a:pPr lvl="1"/>
            <a:r>
              <a:rPr lang="en-US" dirty="0" smtClean="0"/>
              <a:t> Common tradeoffs</a:t>
            </a:r>
          </a:p>
          <a:p>
            <a:pPr lvl="1"/>
            <a:endParaRPr lang="en-US" dirty="0" smtClean="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23</a:t>
            </a:fld>
            <a:endParaRPr lang="en-US"/>
          </a:p>
        </p:txBody>
      </p:sp>
    </p:spTree>
  </p:cSld>
  <p:clrMapOvr>
    <a:masterClrMapping/>
  </p:clrMapOvr>
  <p:transition advTm="4715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Clustering</a:t>
            </a:r>
            <a:endParaRPr lang="en-US"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24</a:t>
            </a:fld>
            <a:endParaRPr lang="en-US"/>
          </a:p>
        </p:txBody>
      </p:sp>
      <p:sp>
        <p:nvSpPr>
          <p:cNvPr id="7" name="Footer Placeholder 3"/>
          <p:cNvSpPr>
            <a:spLocks noGrp="1"/>
          </p:cNvSpPr>
          <p:nvPr>
            <p:ph idx="1"/>
          </p:nvPr>
        </p:nvSpPr>
        <p:spPr/>
        <p:txBody>
          <a:bodyPr/>
          <a:lstStyle/>
          <a:p>
            <a:r>
              <a:rPr lang="en-US" dirty="0" smtClean="0"/>
              <a:t>Ulrich Bayer, Paolo </a:t>
            </a:r>
            <a:r>
              <a:rPr lang="en-US" dirty="0" err="1" smtClean="0"/>
              <a:t>Milani</a:t>
            </a:r>
            <a:r>
              <a:rPr lang="en-US" dirty="0" smtClean="0"/>
              <a:t> </a:t>
            </a:r>
            <a:r>
              <a:rPr lang="en-US" dirty="0" err="1" smtClean="0"/>
              <a:t>Comparetti</a:t>
            </a:r>
            <a:r>
              <a:rPr lang="en-US" dirty="0" smtClean="0"/>
              <a:t>, Clemens </a:t>
            </a:r>
            <a:r>
              <a:rPr lang="en-US" dirty="0" err="1" smtClean="0"/>
              <a:t>Hlauschek</a:t>
            </a:r>
            <a:r>
              <a:rPr lang="en-US" dirty="0" smtClean="0"/>
              <a:t>, Christopher </a:t>
            </a:r>
            <a:r>
              <a:rPr lang="en-US" dirty="0" err="1" smtClean="0"/>
              <a:t>Krügel</a:t>
            </a:r>
            <a:r>
              <a:rPr lang="en-US" dirty="0" smtClean="0"/>
              <a:t>, </a:t>
            </a:r>
            <a:r>
              <a:rPr lang="en-US" dirty="0" err="1" smtClean="0"/>
              <a:t>Engin</a:t>
            </a:r>
            <a:r>
              <a:rPr lang="en-US" dirty="0" smtClean="0"/>
              <a:t> </a:t>
            </a:r>
            <a:r>
              <a:rPr lang="en-US" dirty="0" err="1" smtClean="0"/>
              <a:t>Kirda</a:t>
            </a:r>
            <a:endParaRPr lang="en-US" dirty="0" smtClean="0"/>
          </a:p>
          <a:p>
            <a:pPr lvl="1"/>
            <a:r>
              <a:rPr lang="en-US" dirty="0" smtClean="0"/>
              <a:t>Scalable, Behavior-Based Malware Clustering. </a:t>
            </a:r>
          </a:p>
          <a:p>
            <a:pPr lvl="1"/>
            <a:r>
              <a:rPr lang="en-US" dirty="0" smtClean="0"/>
              <a:t>NDSS 2009</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Motivation</a:t>
            </a:r>
          </a:p>
        </p:txBody>
      </p:sp>
      <p:sp>
        <p:nvSpPr>
          <p:cNvPr id="4098" name="Rectangle 2"/>
          <p:cNvSpPr>
            <a:spLocks noGrp="1" noChangeArrowheads="1"/>
          </p:cNvSpPr>
          <p:nvPr>
            <p:ph type="body" idx="1"/>
          </p:nvPr>
        </p:nvSpPr>
        <p:spPr>
          <a:xfrm>
            <a:off x="685800" y="1962150"/>
            <a:ext cx="7772400" cy="4419600"/>
          </a:xfrm>
          <a:ln/>
        </p:spPr>
        <p:txBody>
          <a:bodyPr/>
          <a:lstStyle/>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Thousands of new malware samples appear each day</a:t>
            </a:r>
          </a:p>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Automatic analysis systems allow us to create thousands of analysis reports</a:t>
            </a:r>
          </a:p>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Now a way to group the reports is needed. We would like to cluster them into sets of malware reports that exhibit similar behavior.</a:t>
            </a:r>
          </a:p>
          <a:p>
            <a:pPr lvl="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we require automated clustering techniques</a:t>
            </a:r>
          </a:p>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Clustering allows us to:</a:t>
            </a:r>
          </a:p>
          <a:p>
            <a:pPr lvl="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discard reports of samples that have been seen before</a:t>
            </a:r>
          </a:p>
          <a:p>
            <a:pPr lvl="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guide an analyst in the selection of those samples that require most attention</a:t>
            </a:r>
          </a:p>
          <a:p>
            <a:pPr lvl="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derive generalized signatures, implement removal procedures that work for a whole class of samples</a:t>
            </a:r>
          </a:p>
        </p:txBody>
      </p:sp>
    </p:spTree>
  </p:cSld>
  <p:clrMapOvr>
    <a:masterClrMapping/>
  </p:clrMapOvr>
  <p:transition advTm="1792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85800" y="531813"/>
            <a:ext cx="7772400" cy="1068387"/>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Scalable, Behavior-Based Malware Clustering</a:t>
            </a:r>
          </a:p>
        </p:txBody>
      </p:sp>
      <p:sp>
        <p:nvSpPr>
          <p:cNvPr id="5122" name="Rectangle 2"/>
          <p:cNvSpPr>
            <a:spLocks noGrp="1" noChangeArrowheads="1"/>
          </p:cNvSpPr>
          <p:nvPr>
            <p:ph type="body" idx="1"/>
          </p:nvPr>
        </p:nvSpPr>
        <p:spPr>
          <a:xfrm>
            <a:off x="685800" y="1905000"/>
            <a:ext cx="4678363" cy="4260850"/>
          </a:xfrm>
          <a:ln/>
        </p:spPr>
        <p:txBody>
          <a:bodyPr>
            <a:normAutofit lnSpcReduction="10000"/>
          </a:bodyPr>
          <a:lstStyle/>
          <a:p>
            <a:pPr>
              <a:spcBef>
                <a:spcPts val="500"/>
              </a:spcBef>
              <a:buClr>
                <a:srgbClr val="3333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a:solidFill>
                  <a:srgbClr val="333399"/>
                </a:solidFill>
              </a:rPr>
              <a:t>Malware Clustering:</a:t>
            </a:r>
            <a:r>
              <a:rPr lang="en-US" sz="2000"/>
              <a:t> Find a partitioning of a given set of malware samples into subsets so that subsets share some common traits (i.e., find “virus families”)</a:t>
            </a:r>
          </a:p>
          <a:p>
            <a:pPr>
              <a:spcBef>
                <a:spcPts val="5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a:p>
          <a:p>
            <a:pPr>
              <a:spcBef>
                <a:spcPts val="50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a:p>
          <a:p>
            <a:pPr>
              <a:spcBef>
                <a:spcPts val="500"/>
              </a:spcBef>
              <a:buClr>
                <a:srgbClr val="3333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a:solidFill>
                  <a:srgbClr val="333399"/>
                </a:solidFill>
              </a:rPr>
              <a:t>Behavior-Based:</a:t>
            </a:r>
            <a:r>
              <a:rPr lang="en-US" sz="2000"/>
              <a:t> A malware sample is represented by its actions performed at run-time</a:t>
            </a:r>
          </a:p>
          <a:p>
            <a:pPr>
              <a:spcBef>
                <a:spcPts val="500"/>
              </a:spcBef>
              <a:buClr>
                <a:srgbClr val="3333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b="1">
                <a:solidFill>
                  <a:srgbClr val="333399"/>
                </a:solidFill>
              </a:rPr>
              <a:t>Scalable:</a:t>
            </a:r>
            <a:r>
              <a:rPr lang="en-US" sz="2000"/>
              <a:t> It has to work for large sets of malware samples </a:t>
            </a:r>
          </a:p>
        </p:txBody>
      </p:sp>
      <p:pic>
        <p:nvPicPr>
          <p:cNvPr id="5123" name="Picture 3"/>
          <p:cNvPicPr>
            <a:picLocks noChangeAspect="1" noChangeArrowheads="1"/>
          </p:cNvPicPr>
          <p:nvPr/>
        </p:nvPicPr>
        <p:blipFill>
          <a:blip r:embed="rId3" cstate="print"/>
          <a:srcRect/>
          <a:stretch>
            <a:fillRect/>
          </a:stretch>
        </p:blipFill>
        <p:spPr bwMode="auto">
          <a:xfrm>
            <a:off x="5580063" y="1916113"/>
            <a:ext cx="2808287" cy="2308225"/>
          </a:xfrm>
          <a:prstGeom prst="rect">
            <a:avLst/>
          </a:prstGeom>
          <a:noFill/>
          <a:ln w="9525">
            <a:noFill/>
            <a:round/>
            <a:headEnd/>
            <a:tailEnd/>
          </a:ln>
          <a:effectLst/>
        </p:spPr>
      </p:pic>
    </p:spTree>
  </p:cSld>
  <p:clrMapOvr>
    <a:masterClrMapping/>
  </p:clrMapOvr>
  <p:transition advTm="19353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System Overview</a:t>
            </a:r>
          </a:p>
        </p:txBody>
      </p:sp>
      <p:sp>
        <p:nvSpPr>
          <p:cNvPr id="6146" name="Rectangle 2"/>
          <p:cNvSpPr>
            <a:spLocks noChangeArrowheads="1"/>
          </p:cNvSpPr>
          <p:nvPr/>
        </p:nvSpPr>
        <p:spPr bwMode="auto">
          <a:xfrm>
            <a:off x="3348038" y="1989138"/>
            <a:ext cx="2665412" cy="863600"/>
          </a:xfrm>
          <a:prstGeom prst="rect">
            <a:avLst/>
          </a:prstGeom>
          <a:solidFill>
            <a:srgbClr val="FFFFFF"/>
          </a:solidFill>
          <a:ln w="9360">
            <a:solidFill>
              <a:srgbClr val="000000"/>
            </a:solidFill>
            <a:miter lim="800000"/>
            <a:headEnd/>
            <a:tailEnd/>
          </a:ln>
          <a:effectLst/>
        </p:spPr>
        <p:txBody>
          <a:bodyPr wrap="none" lIns="90000" tIns="46800" rIns="90000" bIns="46800" anchor="ctr"/>
          <a:lstStyle/>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Execution Trace augmented</a:t>
            </a:r>
          </a:p>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with taint-information and </a:t>
            </a:r>
          </a:p>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network analysis results</a:t>
            </a:r>
          </a:p>
        </p:txBody>
      </p:sp>
      <p:sp>
        <p:nvSpPr>
          <p:cNvPr id="6147" name="Oval 3"/>
          <p:cNvSpPr>
            <a:spLocks noChangeArrowheads="1"/>
          </p:cNvSpPr>
          <p:nvPr/>
        </p:nvSpPr>
        <p:spPr bwMode="auto">
          <a:xfrm>
            <a:off x="539750" y="1844675"/>
            <a:ext cx="1944688" cy="1144588"/>
          </a:xfrm>
          <a:prstGeom prst="ellipse">
            <a:avLst/>
          </a:prstGeom>
          <a:solidFill>
            <a:srgbClr val="FFFFFF"/>
          </a:solidFill>
          <a:ln w="18360">
            <a:solidFill>
              <a:srgbClr val="000000"/>
            </a:solidFill>
            <a:miter lim="800000"/>
            <a:headEnd/>
            <a:tailEnd/>
          </a:ln>
          <a:effectLst/>
        </p:spPr>
        <p:txBody>
          <a:bodyPr lIns="90000" tIns="45000" rIns="90000" bIns="45000">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Dynamic Analysis of the Sample</a:t>
            </a:r>
          </a:p>
        </p:txBody>
      </p:sp>
      <p:sp>
        <p:nvSpPr>
          <p:cNvPr id="6148" name="Line 4"/>
          <p:cNvSpPr>
            <a:spLocks noChangeShapeType="1"/>
          </p:cNvSpPr>
          <p:nvPr/>
        </p:nvSpPr>
        <p:spPr bwMode="auto">
          <a:xfrm>
            <a:off x="2484438" y="2420938"/>
            <a:ext cx="863600" cy="1587"/>
          </a:xfrm>
          <a:prstGeom prst="line">
            <a:avLst/>
          </a:prstGeom>
          <a:noFill/>
          <a:ln w="76320">
            <a:solidFill>
              <a:srgbClr val="000000"/>
            </a:solidFill>
            <a:miter lim="800000"/>
            <a:headEnd/>
            <a:tailEnd type="triangle" w="med" len="med"/>
          </a:ln>
          <a:effectLst/>
        </p:spPr>
        <p:txBody>
          <a:bodyPr/>
          <a:lstStyle/>
          <a:p>
            <a:endParaRPr lang="en-US"/>
          </a:p>
        </p:txBody>
      </p:sp>
      <p:sp>
        <p:nvSpPr>
          <p:cNvPr id="6149" name="Oval 5"/>
          <p:cNvSpPr>
            <a:spLocks noChangeArrowheads="1"/>
          </p:cNvSpPr>
          <p:nvPr/>
        </p:nvSpPr>
        <p:spPr bwMode="auto">
          <a:xfrm>
            <a:off x="3563938" y="3357563"/>
            <a:ext cx="2160587" cy="1296987"/>
          </a:xfrm>
          <a:prstGeom prst="ellipse">
            <a:avLst/>
          </a:prstGeom>
          <a:solidFill>
            <a:srgbClr val="FFFFFF"/>
          </a:solidFill>
          <a:ln w="9360">
            <a:solidFill>
              <a:srgbClr val="000000"/>
            </a:solidFill>
            <a:miter lim="800000"/>
            <a:headEnd/>
            <a:tailEnd/>
          </a:ln>
          <a:effectLst/>
        </p:spPr>
        <p:txBody>
          <a:bodyPr wrap="none" lIns="90000" tIns="46800" rIns="90000" bIns="46800" anchor="ctr"/>
          <a:lstStyle/>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Extraction</a:t>
            </a:r>
          </a:p>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of the</a:t>
            </a:r>
          </a:p>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Behavioral Profile</a:t>
            </a:r>
          </a:p>
        </p:txBody>
      </p:sp>
      <p:sp>
        <p:nvSpPr>
          <p:cNvPr id="6150" name="Oval 6"/>
          <p:cNvSpPr>
            <a:spLocks noChangeArrowheads="1"/>
          </p:cNvSpPr>
          <p:nvPr/>
        </p:nvSpPr>
        <p:spPr bwMode="auto">
          <a:xfrm>
            <a:off x="6588125" y="4941888"/>
            <a:ext cx="1633538" cy="1201737"/>
          </a:xfrm>
          <a:prstGeom prst="ellipse">
            <a:avLst/>
          </a:prstGeom>
          <a:solidFill>
            <a:srgbClr val="FFFFFF"/>
          </a:solidFill>
          <a:ln w="9398">
            <a:solidFill>
              <a:srgbClr val="000000"/>
            </a:solidFill>
            <a:miter lim="800000"/>
            <a:headEnd/>
            <a:tailEnd/>
          </a:ln>
          <a:effectLst/>
        </p:spPr>
        <p:txBody>
          <a:bodyPr wrap="none" lIns="90000" tIns="46800" rIns="90000" bIns="46800" anchor="ctr"/>
          <a:lstStyle/>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Clustering</a:t>
            </a:r>
          </a:p>
        </p:txBody>
      </p:sp>
      <p:sp>
        <p:nvSpPr>
          <p:cNvPr id="6151" name="Rectangle 7"/>
          <p:cNvSpPr>
            <a:spLocks noChangeArrowheads="1"/>
          </p:cNvSpPr>
          <p:nvPr/>
        </p:nvSpPr>
        <p:spPr bwMode="auto">
          <a:xfrm>
            <a:off x="6516688" y="3500438"/>
            <a:ext cx="1727200" cy="865187"/>
          </a:xfrm>
          <a:prstGeom prst="rect">
            <a:avLst/>
          </a:prstGeom>
          <a:solidFill>
            <a:srgbClr val="FFFFFF"/>
          </a:solidFill>
          <a:ln w="9000">
            <a:solidFill>
              <a:srgbClr val="000000"/>
            </a:solidFill>
            <a:miter lim="800000"/>
            <a:headEnd/>
            <a:tailEnd/>
          </a:ln>
          <a:effectLst/>
        </p:spPr>
        <p:txBody>
          <a:bodyPr wrap="none" lIns="90000" tIns="46800" rIns="90000" bIns="46800" anchor="ctr"/>
          <a:lstStyle/>
          <a:p>
            <a:pPr algn="ctr">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rPr>
              <a:t>Behavioral Profile</a:t>
            </a:r>
          </a:p>
        </p:txBody>
      </p:sp>
      <p:sp>
        <p:nvSpPr>
          <p:cNvPr id="6152" name="Line 8"/>
          <p:cNvSpPr>
            <a:spLocks noChangeShapeType="1"/>
          </p:cNvSpPr>
          <p:nvPr/>
        </p:nvSpPr>
        <p:spPr bwMode="auto">
          <a:xfrm>
            <a:off x="4643438" y="2852738"/>
            <a:ext cx="1587" cy="504825"/>
          </a:xfrm>
          <a:prstGeom prst="line">
            <a:avLst/>
          </a:prstGeom>
          <a:noFill/>
          <a:ln w="76320">
            <a:solidFill>
              <a:srgbClr val="000000"/>
            </a:solidFill>
            <a:miter lim="800000"/>
            <a:headEnd/>
            <a:tailEnd type="triangle" w="med" len="med"/>
          </a:ln>
          <a:effectLst/>
        </p:spPr>
        <p:txBody>
          <a:bodyPr/>
          <a:lstStyle/>
          <a:p>
            <a:endParaRPr lang="en-US"/>
          </a:p>
        </p:txBody>
      </p:sp>
      <p:sp>
        <p:nvSpPr>
          <p:cNvPr id="6153" name="Line 9"/>
          <p:cNvSpPr>
            <a:spLocks noChangeShapeType="1"/>
          </p:cNvSpPr>
          <p:nvPr/>
        </p:nvSpPr>
        <p:spPr bwMode="auto">
          <a:xfrm>
            <a:off x="5724525" y="4005263"/>
            <a:ext cx="792163" cy="1587"/>
          </a:xfrm>
          <a:prstGeom prst="line">
            <a:avLst/>
          </a:prstGeom>
          <a:noFill/>
          <a:ln w="76320">
            <a:solidFill>
              <a:srgbClr val="000000"/>
            </a:solidFill>
            <a:miter lim="800000"/>
            <a:headEnd/>
            <a:tailEnd type="triangle" w="med" len="med"/>
          </a:ln>
          <a:effectLst/>
        </p:spPr>
        <p:txBody>
          <a:bodyPr/>
          <a:lstStyle/>
          <a:p>
            <a:endParaRPr lang="en-US"/>
          </a:p>
        </p:txBody>
      </p:sp>
      <p:sp>
        <p:nvSpPr>
          <p:cNvPr id="6154" name="Line 10"/>
          <p:cNvSpPr>
            <a:spLocks noChangeShapeType="1"/>
          </p:cNvSpPr>
          <p:nvPr/>
        </p:nvSpPr>
        <p:spPr bwMode="auto">
          <a:xfrm>
            <a:off x="7380288" y="4365625"/>
            <a:ext cx="1587" cy="576263"/>
          </a:xfrm>
          <a:prstGeom prst="line">
            <a:avLst/>
          </a:prstGeom>
          <a:noFill/>
          <a:ln w="76320">
            <a:solidFill>
              <a:srgbClr val="000000"/>
            </a:solidFill>
            <a:miter lim="800000"/>
            <a:headEnd/>
            <a:tailEnd type="triangle" w="med" len="med"/>
          </a:ln>
          <a:effectLst/>
        </p:spPr>
        <p:txBody>
          <a:bodyPr/>
          <a:lstStyle/>
          <a:p>
            <a:endParaRPr lang="en-US"/>
          </a:p>
        </p:txBody>
      </p:sp>
      <p:sp>
        <p:nvSpPr>
          <p:cNvPr id="6155" name="Text Box 11"/>
          <p:cNvSpPr txBox="1">
            <a:spLocks noChangeArrowheads="1"/>
          </p:cNvSpPr>
          <p:nvPr/>
        </p:nvSpPr>
        <p:spPr bwMode="auto">
          <a:xfrm>
            <a:off x="2555875" y="1939925"/>
            <a:ext cx="792163" cy="336550"/>
          </a:xfrm>
          <a:prstGeom prst="rect">
            <a:avLst/>
          </a:prstGeom>
          <a:noFill/>
          <a:ln w="9525">
            <a:noFill/>
            <a:round/>
            <a:headEnd/>
            <a:tailEnd/>
          </a:ln>
          <a:effectLst/>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Result</a:t>
            </a:r>
          </a:p>
        </p:txBody>
      </p:sp>
      <p:sp>
        <p:nvSpPr>
          <p:cNvPr id="6156" name="Text Box 12"/>
          <p:cNvSpPr txBox="1">
            <a:spLocks noChangeArrowheads="1"/>
          </p:cNvSpPr>
          <p:nvPr/>
        </p:nvSpPr>
        <p:spPr bwMode="auto">
          <a:xfrm>
            <a:off x="5724525" y="3524250"/>
            <a:ext cx="792163" cy="336550"/>
          </a:xfrm>
          <a:prstGeom prst="rect">
            <a:avLst/>
          </a:prstGeom>
          <a:noFill/>
          <a:ln w="9525">
            <a:noFill/>
            <a:round/>
            <a:headEnd/>
            <a:tailEnd/>
          </a:ln>
          <a:effectLst/>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Result</a:t>
            </a:r>
          </a:p>
        </p:txBody>
      </p:sp>
      <p:sp>
        <p:nvSpPr>
          <p:cNvPr id="6157" name="Text Box 13"/>
          <p:cNvSpPr txBox="1">
            <a:spLocks noChangeArrowheads="1"/>
          </p:cNvSpPr>
          <p:nvPr/>
        </p:nvSpPr>
        <p:spPr bwMode="auto">
          <a:xfrm>
            <a:off x="4787900" y="2876550"/>
            <a:ext cx="792163" cy="336550"/>
          </a:xfrm>
          <a:prstGeom prst="rect">
            <a:avLst/>
          </a:prstGeom>
          <a:noFill/>
          <a:ln w="9525">
            <a:noFill/>
            <a:round/>
            <a:headEnd/>
            <a:tailEnd/>
          </a:ln>
          <a:effectLst/>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Input</a:t>
            </a:r>
          </a:p>
        </p:txBody>
      </p:sp>
      <p:sp>
        <p:nvSpPr>
          <p:cNvPr id="6158" name="Text Box 14"/>
          <p:cNvSpPr txBox="1">
            <a:spLocks noChangeArrowheads="1"/>
          </p:cNvSpPr>
          <p:nvPr/>
        </p:nvSpPr>
        <p:spPr bwMode="auto">
          <a:xfrm>
            <a:off x="7524750" y="4460875"/>
            <a:ext cx="792163" cy="336550"/>
          </a:xfrm>
          <a:prstGeom prst="rect">
            <a:avLst/>
          </a:prstGeom>
          <a:noFill/>
          <a:ln w="9525">
            <a:noFill/>
            <a:round/>
            <a:headEnd/>
            <a:tailEnd/>
          </a:ln>
          <a:effectLst/>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Input</a:t>
            </a:r>
          </a:p>
        </p:txBody>
      </p:sp>
    </p:spTree>
  </p:cSld>
  <p:clrMapOvr>
    <a:masterClrMapping/>
  </p:clrMapOvr>
  <p:transition advTm="16281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Dynamic Analysis</a:t>
            </a:r>
          </a:p>
        </p:txBody>
      </p:sp>
      <p:sp>
        <p:nvSpPr>
          <p:cNvPr id="7170" name="Rectangle 2"/>
          <p:cNvSpPr>
            <a:spLocks noGrp="1" noChangeArrowheads="1"/>
          </p:cNvSpPr>
          <p:nvPr>
            <p:ph type="body" idx="1"/>
          </p:nvPr>
        </p:nvSpPr>
        <p:spPr>
          <a:xfrm>
            <a:off x="684213" y="1916113"/>
            <a:ext cx="7772400" cy="4419600"/>
          </a:xfrm>
          <a:ln/>
        </p:spPr>
        <p:txBody>
          <a:bodyPr>
            <a:normAutofit fontScale="85000" lnSpcReduction="10000"/>
          </a:bodyPr>
          <a:lstStyle/>
          <a:p>
            <a:pPr>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Based on our existing automatic, dynamic analysis system called Anubis</a:t>
            </a:r>
          </a:p>
          <a:p>
            <a:pPr lvl="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Anubis is a full-system emulator</a:t>
            </a:r>
          </a:p>
          <a:p>
            <a:pPr lvl="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Anubis generates an execution trace listing all invoked system calls</a:t>
            </a:r>
          </a:p>
          <a:p>
            <a:pPr>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In this work, we extended Anubis with:</a:t>
            </a:r>
          </a:p>
          <a:p>
            <a:pPr lvl="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system call dependencies (Tainting)</a:t>
            </a:r>
          </a:p>
          <a:p>
            <a:pPr lvl="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control flow dependencies</a:t>
            </a:r>
          </a:p>
          <a:p>
            <a:pPr lvl="1">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network analysis (for accurately describing a sample’s network behavior)</a:t>
            </a:r>
          </a:p>
          <a:p>
            <a:pPr>
              <a:lnSpc>
                <a:spcPct val="9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Output of this step: Execution trace augmented with taint information and network analysis results</a:t>
            </a:r>
          </a:p>
        </p:txBody>
      </p:sp>
    </p:spTree>
  </p:cSld>
  <p:clrMapOvr>
    <a:masterClrMapping/>
  </p:clrMapOvr>
  <p:transition advTm="11161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Extraction Of The Behavioral Profile</a:t>
            </a:r>
          </a:p>
        </p:txBody>
      </p:sp>
      <p:sp>
        <p:nvSpPr>
          <p:cNvPr id="13314" name="Rectangle 2"/>
          <p:cNvSpPr>
            <a:spLocks noGrp="1" noChangeArrowheads="1"/>
          </p:cNvSpPr>
          <p:nvPr>
            <p:ph type="body" idx="1"/>
          </p:nvPr>
        </p:nvSpPr>
        <p:spPr>
          <a:xfrm>
            <a:off x="685800" y="1905000"/>
            <a:ext cx="7772400" cy="4419600"/>
          </a:xfrm>
          <a:ln/>
        </p:spPr>
        <p:txBody>
          <a:bodyPr>
            <a:normAutofit fontScale="85000" lnSpcReduction="2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In this step, we process the execution trace provided by the ‘dynamic analysis’ step</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Goal: abstract from the system call trace</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system calls can vary significantly, even between programs that exhibit the same behavior</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remove execution-specific artifacts from the trace</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A behavioral profile is an abstraction of the program's execution trace that accurately captures the behavior of the binary</a:t>
            </a:r>
          </a:p>
        </p:txBody>
      </p:sp>
    </p:spTree>
  </p:cSld>
  <p:clrMapOvr>
    <a:masterClrMapping/>
  </p:clrMapOvr>
  <p:transition advTm="12185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print"/>
          <a:srcRect/>
          <a:stretch>
            <a:fillRect/>
          </a:stretch>
        </p:blipFill>
        <p:spPr bwMode="auto">
          <a:xfrm>
            <a:off x="533400" y="1600200"/>
            <a:ext cx="8077200" cy="4616953"/>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smtClean="0"/>
              <a:t>Two Essential Runtime Analyses</a:t>
            </a:r>
            <a:endParaRPr lang="el-GR" dirty="0"/>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3</a:t>
            </a:fld>
            <a:endParaRPr lang="en-US"/>
          </a:p>
        </p:txBody>
      </p:sp>
      <p:sp>
        <p:nvSpPr>
          <p:cNvPr id="6" name="Rectangle 5"/>
          <p:cNvSpPr/>
          <p:nvPr/>
        </p:nvSpPr>
        <p:spPr>
          <a:xfrm>
            <a:off x="990600" y="2514600"/>
            <a:ext cx="7239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Dynamic Taint Analysis:</a:t>
            </a:r>
            <a:br>
              <a:rPr lang="en-US" sz="2400" dirty="0" smtClean="0"/>
            </a:br>
            <a:r>
              <a:rPr lang="en-US" sz="2400" dirty="0" smtClean="0"/>
              <a:t>What values are derived from user input?</a:t>
            </a:r>
          </a:p>
        </p:txBody>
      </p:sp>
      <p:sp>
        <p:nvSpPr>
          <p:cNvPr id="8" name="Rounded Rectangular Callout 7"/>
          <p:cNvSpPr/>
          <p:nvPr/>
        </p:nvSpPr>
        <p:spPr>
          <a:xfrm>
            <a:off x="304800" y="1524000"/>
            <a:ext cx="3124200" cy="838200"/>
          </a:xfrm>
          <a:prstGeom prst="wedgeRoundRectCallout">
            <a:avLst>
              <a:gd name="adj1" fmla="val 30406"/>
              <a:gd name="adj2" fmla="val 8195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Detect Exploits </a:t>
            </a:r>
            <a:r>
              <a:rPr lang="en-US" sz="1400" dirty="0" smtClean="0"/>
              <a:t>[Costa2005,Crandall2005,</a:t>
            </a:r>
          </a:p>
          <a:p>
            <a:pPr algn="ctr"/>
            <a:r>
              <a:rPr lang="en-US" sz="1400" dirty="0" smtClean="0"/>
              <a:t>Newsome2005,Suh2004]</a:t>
            </a:r>
            <a:endParaRPr lang="el-GR" sz="1400" dirty="0"/>
          </a:p>
        </p:txBody>
      </p:sp>
      <p:sp>
        <p:nvSpPr>
          <p:cNvPr id="9" name="Rounded Rectangular Callout 8"/>
          <p:cNvSpPr/>
          <p:nvPr/>
        </p:nvSpPr>
        <p:spPr>
          <a:xfrm>
            <a:off x="5867400" y="1524000"/>
            <a:ext cx="2514600" cy="838200"/>
          </a:xfrm>
          <a:prstGeom prst="wedgeRoundRectCallout">
            <a:avLst>
              <a:gd name="adj1" fmla="val 7336"/>
              <a:gd name="adj2" fmla="val 8401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Detect</a:t>
            </a:r>
            <a:br>
              <a:rPr lang="en-US" dirty="0" smtClean="0"/>
            </a:br>
            <a:r>
              <a:rPr lang="en-US" dirty="0" smtClean="0"/>
              <a:t>packing in malware </a:t>
            </a:r>
            <a:r>
              <a:rPr lang="en-US" sz="1400" dirty="0" smtClean="0"/>
              <a:t>[Bayer2009,Yin2007]</a:t>
            </a:r>
            <a:endParaRPr lang="el-GR" dirty="0"/>
          </a:p>
        </p:txBody>
      </p:sp>
      <p:grpSp>
        <p:nvGrpSpPr>
          <p:cNvPr id="12" name="Group 11"/>
          <p:cNvGrpSpPr/>
          <p:nvPr/>
        </p:nvGrpSpPr>
        <p:grpSpPr>
          <a:xfrm>
            <a:off x="304800" y="3810000"/>
            <a:ext cx="8153400" cy="2133600"/>
            <a:chOff x="304800" y="3429000"/>
            <a:chExt cx="8153400" cy="2133600"/>
          </a:xfrm>
        </p:grpSpPr>
        <p:sp>
          <p:nvSpPr>
            <p:cNvPr id="7" name="Rectangle 6"/>
            <p:cNvSpPr/>
            <p:nvPr/>
          </p:nvSpPr>
          <p:spPr>
            <a:xfrm>
              <a:off x="1066800" y="4343400"/>
              <a:ext cx="7239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Forward Symbolic Execution:</a:t>
              </a:r>
              <a:br>
                <a:rPr lang="en-US" sz="2400" dirty="0" smtClean="0"/>
              </a:br>
              <a:r>
                <a:rPr lang="en-US" sz="2400" dirty="0" smtClean="0"/>
                <a:t>What input will make execution reach </a:t>
              </a:r>
              <a:r>
                <a:rPr lang="en-US" sz="2400" b="1" i="1" dirty="0" smtClean="0"/>
                <a:t>this </a:t>
              </a:r>
              <a:r>
                <a:rPr lang="en-US" sz="2400" dirty="0" smtClean="0"/>
                <a:t>line of code?</a:t>
              </a:r>
            </a:p>
          </p:txBody>
        </p:sp>
        <p:sp>
          <p:nvSpPr>
            <p:cNvPr id="10" name="Rounded Rectangular Callout 9"/>
            <p:cNvSpPr/>
            <p:nvPr/>
          </p:nvSpPr>
          <p:spPr>
            <a:xfrm>
              <a:off x="5791200" y="3505200"/>
              <a:ext cx="2667000" cy="685800"/>
            </a:xfrm>
            <a:prstGeom prst="wedgeRoundRectCallout">
              <a:avLst>
                <a:gd name="adj1" fmla="val 7336"/>
                <a:gd name="adj2" fmla="val 8401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Input Filter Generation [</a:t>
              </a:r>
              <a:r>
                <a:rPr lang="en-US" sz="1400" dirty="0" smtClean="0"/>
                <a:t>Costa2007,Brumley2008</a:t>
              </a:r>
              <a:r>
                <a:rPr lang="en-US" dirty="0" smtClean="0"/>
                <a:t>]</a:t>
              </a:r>
            </a:p>
          </p:txBody>
        </p:sp>
        <p:sp>
          <p:nvSpPr>
            <p:cNvPr id="11" name="Rounded Rectangular Callout 10"/>
            <p:cNvSpPr/>
            <p:nvPr/>
          </p:nvSpPr>
          <p:spPr>
            <a:xfrm>
              <a:off x="304800" y="3429000"/>
              <a:ext cx="3048000" cy="838200"/>
            </a:xfrm>
            <a:prstGeom prst="wedgeRoundRectCallout">
              <a:avLst>
                <a:gd name="adj1" fmla="val 27733"/>
                <a:gd name="adj2" fmla="val 70348"/>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Automated Test Case Generation</a:t>
              </a:r>
            </a:p>
            <a:p>
              <a:pPr algn="ctr"/>
              <a:r>
                <a:rPr lang="en-US" sz="1400" dirty="0" smtClean="0"/>
                <a:t>[Cadar2008,Godefroid2005,Sen2005]</a:t>
              </a:r>
              <a:endParaRPr lang="el-GR" sz="1400" dirty="0"/>
            </a:p>
          </p:txBody>
        </p:sp>
      </p:grpSp>
    </p:spTree>
    <p:custDataLst>
      <p:tags r:id="rId1"/>
    </p:custDataLst>
  </p:cSld>
  <p:clrMapOvr>
    <a:masterClrMapping/>
  </p:clrMapOvr>
  <p:transition advTm="724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654050"/>
            <a:ext cx="7762875" cy="815975"/>
          </a:xfrm>
          <a:ln/>
        </p:spPr>
        <p:txBody>
          <a:bodyPr lIns="0" tIns="0" rIns="0" bIns="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Reasons For An Abstract Behavioral Description</a:t>
            </a:r>
          </a:p>
        </p:txBody>
      </p:sp>
      <p:sp>
        <p:nvSpPr>
          <p:cNvPr id="14338" name="Rectangle 2"/>
          <p:cNvSpPr>
            <a:spLocks noGrp="1" noChangeArrowheads="1"/>
          </p:cNvSpPr>
          <p:nvPr>
            <p:ph type="body" idx="1"/>
          </p:nvPr>
        </p:nvSpPr>
        <p:spPr>
          <a:xfrm>
            <a:off x="685800" y="1760538"/>
            <a:ext cx="7762875" cy="4319587"/>
          </a:xfrm>
          <a:ln/>
        </p:spPr>
        <p:txBody>
          <a:bodyPr lIns="0" tIns="0" rIns="0" bIns="0">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ways to read from a file:</a:t>
            </a:r>
            <a:br>
              <a:rPr lang="en-US"/>
            </a:br>
            <a:r>
              <a:rPr lang="en-US"/>
              <a:t/>
            </a:r>
            <a:br>
              <a:rPr lang="en-US"/>
            </a:br>
            <a:r>
              <a:rPr lang="en-US"/>
              <a:t/>
            </a:r>
            <a:br>
              <a:rPr lang="en-US"/>
            </a:br>
            <a:r>
              <a:rPr lang="en-US"/>
              <a:t/>
            </a:r>
            <a:br>
              <a:rPr lang="en-US"/>
            </a:b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system calls with similar semantics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e.g., NtCreateProcess, NtCreateProcessEx</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You can easily interleave the trace with unrelated calls:</a:t>
            </a:r>
          </a:p>
        </p:txBody>
      </p:sp>
      <p:sp>
        <p:nvSpPr>
          <p:cNvPr id="14339" name="Text Box 3"/>
          <p:cNvSpPr txBox="1">
            <a:spLocks noChangeArrowheads="1"/>
          </p:cNvSpPr>
          <p:nvPr/>
        </p:nvSpPr>
        <p:spPr bwMode="auto">
          <a:xfrm>
            <a:off x="1042988" y="2279650"/>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14340" name="Text Box 4"/>
          <p:cNvSpPr txBox="1">
            <a:spLocks noChangeArrowheads="1"/>
          </p:cNvSpPr>
          <p:nvPr/>
        </p:nvSpPr>
        <p:spPr bwMode="auto">
          <a:xfrm>
            <a:off x="5030788" y="2279650"/>
            <a:ext cx="3429000" cy="641350"/>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3);</a:t>
            </a:r>
          </a:p>
        </p:txBody>
      </p:sp>
      <p:sp>
        <p:nvSpPr>
          <p:cNvPr id="14341" name="Text Box 5"/>
          <p:cNvSpPr txBox="1">
            <a:spLocks noChangeArrowheads="1"/>
          </p:cNvSpPr>
          <p:nvPr/>
        </p:nvSpPr>
        <p:spPr bwMode="auto">
          <a:xfrm>
            <a:off x="2906713" y="4911725"/>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readRegValue(..);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14343" name="Text Box 7"/>
          <p:cNvSpPr txBox="1">
            <a:spLocks noChangeArrowheads="1"/>
          </p:cNvSpPr>
          <p:nvPr/>
        </p:nvSpPr>
        <p:spPr bwMode="auto">
          <a:xfrm>
            <a:off x="411163" y="2646363"/>
            <a:ext cx="488950" cy="457200"/>
          </a:xfrm>
          <a:prstGeom prst="rect">
            <a:avLst/>
          </a:prstGeom>
          <a:noFill/>
          <a:ln w="9525">
            <a:noFill/>
            <a:miter lim="800000"/>
            <a:headEnd/>
            <a:tailEnd/>
          </a:ln>
          <a:effectLst/>
        </p:spPr>
        <p:txBody>
          <a:bodyPr wrap="none">
            <a:spAutoFit/>
          </a:bodyPr>
          <a:lstStyle/>
          <a:p>
            <a:r>
              <a:rPr lang="en-US">
                <a:solidFill>
                  <a:schemeClr val="tx1"/>
                </a:solidFill>
              </a:rPr>
              <a:t>A:</a:t>
            </a:r>
            <a:endParaRPr lang="de-AT">
              <a:solidFill>
                <a:schemeClr val="tx1"/>
              </a:solidFill>
            </a:endParaRPr>
          </a:p>
        </p:txBody>
      </p:sp>
      <p:sp>
        <p:nvSpPr>
          <p:cNvPr id="14344" name="Text Box 8"/>
          <p:cNvSpPr txBox="1">
            <a:spLocks noChangeArrowheads="1"/>
          </p:cNvSpPr>
          <p:nvPr/>
        </p:nvSpPr>
        <p:spPr bwMode="auto">
          <a:xfrm>
            <a:off x="4500563" y="2371725"/>
            <a:ext cx="471487" cy="457200"/>
          </a:xfrm>
          <a:prstGeom prst="rect">
            <a:avLst/>
          </a:prstGeom>
          <a:noFill/>
          <a:ln w="9525">
            <a:noFill/>
            <a:miter lim="800000"/>
            <a:headEnd/>
            <a:tailEnd/>
          </a:ln>
          <a:effectLst/>
        </p:spPr>
        <p:txBody>
          <a:bodyPr wrap="none">
            <a:spAutoFit/>
          </a:bodyPr>
          <a:lstStyle/>
          <a:p>
            <a:r>
              <a:rPr lang="en-US">
                <a:solidFill>
                  <a:schemeClr val="tx1"/>
                </a:solidFill>
              </a:rPr>
              <a:t>B:</a:t>
            </a:r>
            <a:endParaRPr lang="de-AT">
              <a:solidFill>
                <a:schemeClr val="tx1"/>
              </a:solidFill>
            </a:endParaRPr>
          </a:p>
        </p:txBody>
      </p:sp>
      <p:sp>
        <p:nvSpPr>
          <p:cNvPr id="14345" name="Text Box 9"/>
          <p:cNvSpPr txBox="1">
            <a:spLocks noChangeArrowheads="1"/>
          </p:cNvSpPr>
          <p:nvPr/>
        </p:nvSpPr>
        <p:spPr bwMode="auto">
          <a:xfrm>
            <a:off x="2339975" y="5278438"/>
            <a:ext cx="471488" cy="457200"/>
          </a:xfrm>
          <a:prstGeom prst="rect">
            <a:avLst/>
          </a:prstGeom>
          <a:noFill/>
          <a:ln w="9525">
            <a:noFill/>
            <a:miter lim="800000"/>
            <a:headEnd/>
            <a:tailEnd/>
          </a:ln>
          <a:effectLst/>
        </p:spPr>
        <p:txBody>
          <a:bodyPr wrap="none">
            <a:spAutoFit/>
          </a:bodyPr>
          <a:lstStyle/>
          <a:p>
            <a:r>
              <a:rPr lang="en-US">
                <a:solidFill>
                  <a:schemeClr val="tx1"/>
                </a:solidFill>
              </a:rPr>
              <a:t>C:</a:t>
            </a:r>
            <a:endParaRPr lang="de-AT">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654050"/>
            <a:ext cx="7762875" cy="815975"/>
          </a:xfrm>
          <a:ln/>
        </p:spPr>
        <p:txBody>
          <a:bodyPr lIns="0" tIns="0" rIns="0" bIns="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Reasons For An Abstract Behavioral Description</a:t>
            </a:r>
          </a:p>
        </p:txBody>
      </p:sp>
      <p:sp>
        <p:nvSpPr>
          <p:cNvPr id="70659" name="Rectangle 3"/>
          <p:cNvSpPr>
            <a:spLocks noGrp="1" noChangeArrowheads="1"/>
          </p:cNvSpPr>
          <p:nvPr>
            <p:ph type="body" idx="1"/>
          </p:nvPr>
        </p:nvSpPr>
        <p:spPr>
          <a:xfrm>
            <a:off x="685800" y="1760538"/>
            <a:ext cx="7762875" cy="4319587"/>
          </a:xfrm>
          <a:ln/>
        </p:spPr>
        <p:txBody>
          <a:bodyPr lIns="0" tIns="0" rIns="0" bIns="0">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ways to read from a file:</a:t>
            </a:r>
            <a:br>
              <a:rPr lang="en-US"/>
            </a:br>
            <a:r>
              <a:rPr lang="en-US"/>
              <a:t/>
            </a:r>
            <a:br>
              <a:rPr lang="en-US"/>
            </a:br>
            <a:r>
              <a:rPr lang="en-US"/>
              <a:t/>
            </a:r>
            <a:br>
              <a:rPr lang="en-US"/>
            </a:br>
            <a:r>
              <a:rPr lang="en-US"/>
              <a:t/>
            </a:r>
            <a:br>
              <a:rPr lang="en-US"/>
            </a:b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system calls with similar semantics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e.g., NtCreateProcess, NtCreateProcessEx</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You can easily interleave the trace with unrelated calls:</a:t>
            </a:r>
          </a:p>
        </p:txBody>
      </p:sp>
      <p:sp>
        <p:nvSpPr>
          <p:cNvPr id="70660" name="Text Box 4"/>
          <p:cNvSpPr txBox="1">
            <a:spLocks noChangeArrowheads="1"/>
          </p:cNvSpPr>
          <p:nvPr/>
        </p:nvSpPr>
        <p:spPr bwMode="auto">
          <a:xfrm>
            <a:off x="1042988" y="2279650"/>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1);</a:t>
            </a:r>
          </a:p>
        </p:txBody>
      </p:sp>
      <p:sp>
        <p:nvSpPr>
          <p:cNvPr id="70661" name="Text Box 5"/>
          <p:cNvSpPr txBox="1">
            <a:spLocks noChangeArrowheads="1"/>
          </p:cNvSpPr>
          <p:nvPr/>
        </p:nvSpPr>
        <p:spPr bwMode="auto">
          <a:xfrm>
            <a:off x="5030788" y="2279650"/>
            <a:ext cx="3429000" cy="641350"/>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3);</a:t>
            </a:r>
          </a:p>
        </p:txBody>
      </p:sp>
      <p:sp>
        <p:nvSpPr>
          <p:cNvPr id="70662" name="Text Box 6"/>
          <p:cNvSpPr txBox="1">
            <a:spLocks noChangeArrowheads="1"/>
          </p:cNvSpPr>
          <p:nvPr/>
        </p:nvSpPr>
        <p:spPr bwMode="auto">
          <a:xfrm>
            <a:off x="2906713" y="4911725"/>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readRegValue(..);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70663" name="Text Box 7"/>
          <p:cNvSpPr txBox="1">
            <a:spLocks noChangeArrowheads="1"/>
          </p:cNvSpPr>
          <p:nvPr/>
        </p:nvSpPr>
        <p:spPr bwMode="auto">
          <a:xfrm>
            <a:off x="411163" y="2646363"/>
            <a:ext cx="506412" cy="457200"/>
          </a:xfrm>
          <a:prstGeom prst="rect">
            <a:avLst/>
          </a:prstGeom>
          <a:noFill/>
          <a:ln w="9525">
            <a:noFill/>
            <a:miter lim="800000"/>
            <a:headEnd/>
            <a:tailEnd/>
          </a:ln>
          <a:effectLst/>
        </p:spPr>
        <p:txBody>
          <a:bodyPr wrap="none">
            <a:spAutoFit/>
          </a:bodyPr>
          <a:lstStyle/>
          <a:p>
            <a:r>
              <a:rPr lang="en-US" b="1">
                <a:solidFill>
                  <a:schemeClr val="tx1"/>
                </a:solidFill>
              </a:rPr>
              <a:t>A:</a:t>
            </a:r>
            <a:endParaRPr lang="de-AT" b="1">
              <a:solidFill>
                <a:schemeClr val="tx1"/>
              </a:solidFill>
            </a:endParaRPr>
          </a:p>
        </p:txBody>
      </p:sp>
      <p:sp>
        <p:nvSpPr>
          <p:cNvPr id="70664" name="Text Box 8"/>
          <p:cNvSpPr txBox="1">
            <a:spLocks noChangeArrowheads="1"/>
          </p:cNvSpPr>
          <p:nvPr/>
        </p:nvSpPr>
        <p:spPr bwMode="auto">
          <a:xfrm>
            <a:off x="4500563" y="2371725"/>
            <a:ext cx="471487" cy="457200"/>
          </a:xfrm>
          <a:prstGeom prst="rect">
            <a:avLst/>
          </a:prstGeom>
          <a:noFill/>
          <a:ln w="9525">
            <a:noFill/>
            <a:miter lim="800000"/>
            <a:headEnd/>
            <a:tailEnd/>
          </a:ln>
          <a:effectLst/>
        </p:spPr>
        <p:txBody>
          <a:bodyPr wrap="none">
            <a:spAutoFit/>
          </a:bodyPr>
          <a:lstStyle/>
          <a:p>
            <a:r>
              <a:rPr lang="en-US">
                <a:solidFill>
                  <a:schemeClr val="tx1"/>
                </a:solidFill>
              </a:rPr>
              <a:t>B:</a:t>
            </a:r>
            <a:endParaRPr lang="de-AT">
              <a:solidFill>
                <a:schemeClr val="tx1"/>
              </a:solidFill>
            </a:endParaRPr>
          </a:p>
        </p:txBody>
      </p:sp>
      <p:sp>
        <p:nvSpPr>
          <p:cNvPr id="70665" name="Text Box 9"/>
          <p:cNvSpPr txBox="1">
            <a:spLocks noChangeArrowheads="1"/>
          </p:cNvSpPr>
          <p:nvPr/>
        </p:nvSpPr>
        <p:spPr bwMode="auto">
          <a:xfrm>
            <a:off x="2339975" y="5278438"/>
            <a:ext cx="471488" cy="457200"/>
          </a:xfrm>
          <a:prstGeom prst="rect">
            <a:avLst/>
          </a:prstGeom>
          <a:noFill/>
          <a:ln w="9525">
            <a:noFill/>
            <a:miter lim="800000"/>
            <a:headEnd/>
            <a:tailEnd/>
          </a:ln>
          <a:effectLst/>
        </p:spPr>
        <p:txBody>
          <a:bodyPr wrap="none">
            <a:spAutoFit/>
          </a:bodyPr>
          <a:lstStyle/>
          <a:p>
            <a:r>
              <a:rPr lang="en-US">
                <a:solidFill>
                  <a:schemeClr val="tx1"/>
                </a:solidFill>
              </a:rPr>
              <a:t>C:</a:t>
            </a:r>
            <a:endParaRPr lang="de-AT">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54050"/>
            <a:ext cx="7762875" cy="815975"/>
          </a:xfrm>
          <a:ln/>
        </p:spPr>
        <p:txBody>
          <a:bodyPr lIns="0" tIns="0" rIns="0" bIns="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Reasons For An Abstract Behavioral Description</a:t>
            </a:r>
          </a:p>
        </p:txBody>
      </p:sp>
      <p:sp>
        <p:nvSpPr>
          <p:cNvPr id="72707" name="Rectangle 3"/>
          <p:cNvSpPr>
            <a:spLocks noGrp="1" noChangeArrowheads="1"/>
          </p:cNvSpPr>
          <p:nvPr>
            <p:ph type="body" idx="1"/>
          </p:nvPr>
        </p:nvSpPr>
        <p:spPr>
          <a:xfrm>
            <a:off x="685800" y="1760538"/>
            <a:ext cx="7762875" cy="4319587"/>
          </a:xfrm>
          <a:ln/>
        </p:spPr>
        <p:txBody>
          <a:bodyPr lIns="0" tIns="0" rIns="0" bIns="0">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ways to read from a file:</a:t>
            </a:r>
            <a:br>
              <a:rPr lang="en-US"/>
            </a:br>
            <a:r>
              <a:rPr lang="en-US"/>
              <a:t/>
            </a:r>
            <a:br>
              <a:rPr lang="en-US"/>
            </a:br>
            <a:r>
              <a:rPr lang="en-US"/>
              <a:t/>
            </a:r>
            <a:br>
              <a:rPr lang="en-US"/>
            </a:br>
            <a:r>
              <a:rPr lang="en-US"/>
              <a:t/>
            </a:r>
            <a:br>
              <a:rPr lang="en-US"/>
            </a:b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system calls with similar semantics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e.g., NtCreateProcess, NtCreateProcessEx</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You can easily interleave the trace with unrelated calls:</a:t>
            </a:r>
          </a:p>
        </p:txBody>
      </p:sp>
      <p:sp>
        <p:nvSpPr>
          <p:cNvPr id="72708" name="Text Box 4"/>
          <p:cNvSpPr txBox="1">
            <a:spLocks noChangeArrowheads="1"/>
          </p:cNvSpPr>
          <p:nvPr/>
        </p:nvSpPr>
        <p:spPr bwMode="auto">
          <a:xfrm>
            <a:off x="1042988" y="2279650"/>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72709" name="Text Box 5"/>
          <p:cNvSpPr txBox="1">
            <a:spLocks noChangeArrowheads="1"/>
          </p:cNvSpPr>
          <p:nvPr/>
        </p:nvSpPr>
        <p:spPr bwMode="auto">
          <a:xfrm>
            <a:off x="5030788" y="2279650"/>
            <a:ext cx="3429000" cy="641350"/>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3);</a:t>
            </a:r>
          </a:p>
        </p:txBody>
      </p:sp>
      <p:sp>
        <p:nvSpPr>
          <p:cNvPr id="72710" name="Text Box 6"/>
          <p:cNvSpPr txBox="1">
            <a:spLocks noChangeArrowheads="1"/>
          </p:cNvSpPr>
          <p:nvPr/>
        </p:nvSpPr>
        <p:spPr bwMode="auto">
          <a:xfrm>
            <a:off x="2906713" y="4911725"/>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readRegValue(..);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72711" name="Text Box 7"/>
          <p:cNvSpPr txBox="1">
            <a:spLocks noChangeArrowheads="1"/>
          </p:cNvSpPr>
          <p:nvPr/>
        </p:nvSpPr>
        <p:spPr bwMode="auto">
          <a:xfrm>
            <a:off x="411163" y="2646363"/>
            <a:ext cx="488950" cy="457200"/>
          </a:xfrm>
          <a:prstGeom prst="rect">
            <a:avLst/>
          </a:prstGeom>
          <a:noFill/>
          <a:ln w="9525">
            <a:noFill/>
            <a:miter lim="800000"/>
            <a:headEnd/>
            <a:tailEnd/>
          </a:ln>
          <a:effectLst/>
        </p:spPr>
        <p:txBody>
          <a:bodyPr wrap="none">
            <a:spAutoFit/>
          </a:bodyPr>
          <a:lstStyle/>
          <a:p>
            <a:r>
              <a:rPr lang="en-US">
                <a:solidFill>
                  <a:schemeClr val="tx1"/>
                </a:solidFill>
              </a:rPr>
              <a:t>A:</a:t>
            </a:r>
            <a:endParaRPr lang="de-AT">
              <a:solidFill>
                <a:schemeClr val="tx1"/>
              </a:solidFill>
            </a:endParaRPr>
          </a:p>
        </p:txBody>
      </p:sp>
      <p:sp>
        <p:nvSpPr>
          <p:cNvPr id="72712" name="Text Box 8"/>
          <p:cNvSpPr txBox="1">
            <a:spLocks noChangeArrowheads="1"/>
          </p:cNvSpPr>
          <p:nvPr/>
        </p:nvSpPr>
        <p:spPr bwMode="auto">
          <a:xfrm>
            <a:off x="4500563" y="2371725"/>
            <a:ext cx="488950" cy="457200"/>
          </a:xfrm>
          <a:prstGeom prst="rect">
            <a:avLst/>
          </a:prstGeom>
          <a:noFill/>
          <a:ln w="9525">
            <a:noFill/>
            <a:miter lim="800000"/>
            <a:headEnd/>
            <a:tailEnd/>
          </a:ln>
          <a:effectLst/>
        </p:spPr>
        <p:txBody>
          <a:bodyPr wrap="none">
            <a:spAutoFit/>
          </a:bodyPr>
          <a:lstStyle/>
          <a:p>
            <a:r>
              <a:rPr lang="en-US" b="1">
                <a:solidFill>
                  <a:schemeClr val="tx1"/>
                </a:solidFill>
              </a:rPr>
              <a:t>B:</a:t>
            </a:r>
            <a:endParaRPr lang="de-AT" b="1">
              <a:solidFill>
                <a:schemeClr val="tx1"/>
              </a:solidFill>
            </a:endParaRPr>
          </a:p>
        </p:txBody>
      </p:sp>
      <p:sp>
        <p:nvSpPr>
          <p:cNvPr id="72713" name="Text Box 9"/>
          <p:cNvSpPr txBox="1">
            <a:spLocks noChangeArrowheads="1"/>
          </p:cNvSpPr>
          <p:nvPr/>
        </p:nvSpPr>
        <p:spPr bwMode="auto">
          <a:xfrm>
            <a:off x="2339975" y="5278438"/>
            <a:ext cx="471488" cy="457200"/>
          </a:xfrm>
          <a:prstGeom prst="rect">
            <a:avLst/>
          </a:prstGeom>
          <a:noFill/>
          <a:ln w="9525">
            <a:noFill/>
            <a:miter lim="800000"/>
            <a:headEnd/>
            <a:tailEnd/>
          </a:ln>
          <a:effectLst/>
        </p:spPr>
        <p:txBody>
          <a:bodyPr wrap="none">
            <a:spAutoFit/>
          </a:bodyPr>
          <a:lstStyle/>
          <a:p>
            <a:r>
              <a:rPr lang="en-US">
                <a:solidFill>
                  <a:schemeClr val="tx1"/>
                </a:solidFill>
              </a:rPr>
              <a:t>C:</a:t>
            </a:r>
            <a:endParaRPr lang="de-AT">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654050"/>
            <a:ext cx="7762875" cy="815975"/>
          </a:xfrm>
          <a:ln/>
        </p:spPr>
        <p:txBody>
          <a:bodyPr lIns="0" tIns="0" rIns="0" bIns="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Reasons For An Abstract Behavioral Description</a:t>
            </a:r>
          </a:p>
        </p:txBody>
      </p:sp>
      <p:sp>
        <p:nvSpPr>
          <p:cNvPr id="72707" name="Rectangle 3"/>
          <p:cNvSpPr>
            <a:spLocks noGrp="1" noChangeArrowheads="1"/>
          </p:cNvSpPr>
          <p:nvPr>
            <p:ph type="body" idx="1"/>
          </p:nvPr>
        </p:nvSpPr>
        <p:spPr>
          <a:xfrm>
            <a:off x="685800" y="1760538"/>
            <a:ext cx="7762875" cy="4319587"/>
          </a:xfrm>
          <a:ln/>
        </p:spPr>
        <p:txBody>
          <a:bodyPr lIns="0" tIns="0" rIns="0" bIns="0">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ways to read from a file:</a:t>
            </a:r>
            <a:br>
              <a:rPr lang="en-US"/>
            </a:br>
            <a:r>
              <a:rPr lang="en-US"/>
              <a:t/>
            </a:r>
            <a:br>
              <a:rPr lang="en-US"/>
            </a:br>
            <a:r>
              <a:rPr lang="en-US"/>
              <a:t/>
            </a:r>
            <a:br>
              <a:rPr lang="en-US"/>
            </a:br>
            <a:r>
              <a:rPr lang="en-US"/>
              <a:t/>
            </a:r>
            <a:br>
              <a:rPr lang="en-US"/>
            </a:b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system calls with similar semantics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e.g., NtCreateProcess, NtCreateProcessEx</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You can easily interleave the trace with unrelated calls:</a:t>
            </a:r>
          </a:p>
        </p:txBody>
      </p:sp>
      <p:sp>
        <p:nvSpPr>
          <p:cNvPr id="72708" name="Text Box 4"/>
          <p:cNvSpPr txBox="1">
            <a:spLocks noChangeArrowheads="1"/>
          </p:cNvSpPr>
          <p:nvPr/>
        </p:nvSpPr>
        <p:spPr bwMode="auto">
          <a:xfrm>
            <a:off x="1042988" y="2279650"/>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72709" name="Text Box 5"/>
          <p:cNvSpPr txBox="1">
            <a:spLocks noChangeArrowheads="1"/>
          </p:cNvSpPr>
          <p:nvPr/>
        </p:nvSpPr>
        <p:spPr bwMode="auto">
          <a:xfrm>
            <a:off x="5030788" y="2279650"/>
            <a:ext cx="3429000" cy="641350"/>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3);</a:t>
            </a:r>
          </a:p>
        </p:txBody>
      </p:sp>
      <p:sp>
        <p:nvSpPr>
          <p:cNvPr id="72710" name="Text Box 6"/>
          <p:cNvSpPr txBox="1">
            <a:spLocks noChangeArrowheads="1"/>
          </p:cNvSpPr>
          <p:nvPr/>
        </p:nvSpPr>
        <p:spPr bwMode="auto">
          <a:xfrm>
            <a:off x="2906713" y="4911725"/>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readRegValue(..);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72711" name="Text Box 7"/>
          <p:cNvSpPr txBox="1">
            <a:spLocks noChangeArrowheads="1"/>
          </p:cNvSpPr>
          <p:nvPr/>
        </p:nvSpPr>
        <p:spPr bwMode="auto">
          <a:xfrm>
            <a:off x="411163" y="2646363"/>
            <a:ext cx="488950" cy="457200"/>
          </a:xfrm>
          <a:prstGeom prst="rect">
            <a:avLst/>
          </a:prstGeom>
          <a:noFill/>
          <a:ln w="9525">
            <a:noFill/>
            <a:miter lim="800000"/>
            <a:headEnd/>
            <a:tailEnd/>
          </a:ln>
          <a:effectLst/>
        </p:spPr>
        <p:txBody>
          <a:bodyPr wrap="none">
            <a:spAutoFit/>
          </a:bodyPr>
          <a:lstStyle/>
          <a:p>
            <a:r>
              <a:rPr lang="en-US">
                <a:solidFill>
                  <a:schemeClr val="tx1"/>
                </a:solidFill>
              </a:rPr>
              <a:t>A:</a:t>
            </a:r>
            <a:endParaRPr lang="de-AT">
              <a:solidFill>
                <a:schemeClr val="tx1"/>
              </a:solidFill>
            </a:endParaRPr>
          </a:p>
        </p:txBody>
      </p:sp>
      <p:sp>
        <p:nvSpPr>
          <p:cNvPr id="72712" name="Text Box 8"/>
          <p:cNvSpPr txBox="1">
            <a:spLocks noChangeArrowheads="1"/>
          </p:cNvSpPr>
          <p:nvPr/>
        </p:nvSpPr>
        <p:spPr bwMode="auto">
          <a:xfrm>
            <a:off x="4500563" y="2371725"/>
            <a:ext cx="488950" cy="457200"/>
          </a:xfrm>
          <a:prstGeom prst="rect">
            <a:avLst/>
          </a:prstGeom>
          <a:noFill/>
          <a:ln w="9525">
            <a:noFill/>
            <a:miter lim="800000"/>
            <a:headEnd/>
            <a:tailEnd/>
          </a:ln>
          <a:effectLst/>
        </p:spPr>
        <p:txBody>
          <a:bodyPr wrap="none">
            <a:spAutoFit/>
          </a:bodyPr>
          <a:lstStyle/>
          <a:p>
            <a:r>
              <a:rPr lang="en-US" b="1">
                <a:solidFill>
                  <a:schemeClr val="tx1"/>
                </a:solidFill>
              </a:rPr>
              <a:t>B:</a:t>
            </a:r>
            <a:endParaRPr lang="de-AT" b="1">
              <a:solidFill>
                <a:schemeClr val="tx1"/>
              </a:solidFill>
            </a:endParaRPr>
          </a:p>
        </p:txBody>
      </p:sp>
      <p:sp>
        <p:nvSpPr>
          <p:cNvPr id="72713" name="Text Box 9"/>
          <p:cNvSpPr txBox="1">
            <a:spLocks noChangeArrowheads="1"/>
          </p:cNvSpPr>
          <p:nvPr/>
        </p:nvSpPr>
        <p:spPr bwMode="auto">
          <a:xfrm>
            <a:off x="2339975" y="5278438"/>
            <a:ext cx="471488" cy="457200"/>
          </a:xfrm>
          <a:prstGeom prst="rect">
            <a:avLst/>
          </a:prstGeom>
          <a:noFill/>
          <a:ln w="9525">
            <a:noFill/>
            <a:miter lim="800000"/>
            <a:headEnd/>
            <a:tailEnd/>
          </a:ln>
          <a:effectLst/>
        </p:spPr>
        <p:txBody>
          <a:bodyPr wrap="none">
            <a:spAutoFit/>
          </a:bodyPr>
          <a:lstStyle/>
          <a:p>
            <a:r>
              <a:rPr lang="en-US">
                <a:solidFill>
                  <a:schemeClr val="tx1"/>
                </a:solidFill>
              </a:rPr>
              <a:t>C:</a:t>
            </a:r>
            <a:endParaRPr lang="de-AT">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654050"/>
            <a:ext cx="7762875" cy="815975"/>
          </a:xfrm>
          <a:ln/>
        </p:spPr>
        <p:txBody>
          <a:bodyPr lIns="0" tIns="0" rIns="0" bIns="0">
            <a:normAutofit fontScale="9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Reasons For An Abstract Behavioral Description</a:t>
            </a:r>
          </a:p>
        </p:txBody>
      </p:sp>
      <p:sp>
        <p:nvSpPr>
          <p:cNvPr id="74755" name="Rectangle 3"/>
          <p:cNvSpPr>
            <a:spLocks noGrp="1" noChangeArrowheads="1"/>
          </p:cNvSpPr>
          <p:nvPr>
            <p:ph type="body" idx="1"/>
          </p:nvPr>
        </p:nvSpPr>
        <p:spPr>
          <a:xfrm>
            <a:off x="685800" y="1760538"/>
            <a:ext cx="7762875" cy="4319587"/>
          </a:xfrm>
          <a:ln/>
        </p:spPr>
        <p:txBody>
          <a:bodyPr lIns="0" tIns="0" rIns="0" bIns="0">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ways to read from a file:</a:t>
            </a:r>
            <a:br>
              <a:rPr lang="en-US"/>
            </a:br>
            <a:r>
              <a:rPr lang="en-US"/>
              <a:t/>
            </a:r>
            <a:br>
              <a:rPr lang="en-US"/>
            </a:br>
            <a:r>
              <a:rPr lang="en-US"/>
              <a:t/>
            </a:r>
            <a:br>
              <a:rPr lang="en-US"/>
            </a:br>
            <a:r>
              <a:rPr lang="en-US"/>
              <a:t/>
            </a:r>
            <a:br>
              <a:rPr lang="en-US"/>
            </a:b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Different system calls with similar semantics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e.g., NtCreateProcess, NtCreateProcessEx</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You can easily interleave the trace with unrelated calls:</a:t>
            </a:r>
          </a:p>
        </p:txBody>
      </p:sp>
      <p:sp>
        <p:nvSpPr>
          <p:cNvPr id="74756" name="Text Box 4"/>
          <p:cNvSpPr txBox="1">
            <a:spLocks noChangeArrowheads="1"/>
          </p:cNvSpPr>
          <p:nvPr/>
        </p:nvSpPr>
        <p:spPr bwMode="auto">
          <a:xfrm>
            <a:off x="1042988" y="2279650"/>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1);</a:t>
            </a:r>
          </a:p>
        </p:txBody>
      </p:sp>
      <p:sp>
        <p:nvSpPr>
          <p:cNvPr id="74757" name="Text Box 5"/>
          <p:cNvSpPr txBox="1">
            <a:spLocks noChangeArrowheads="1"/>
          </p:cNvSpPr>
          <p:nvPr/>
        </p:nvSpPr>
        <p:spPr bwMode="auto">
          <a:xfrm>
            <a:off x="5030788" y="2279650"/>
            <a:ext cx="3429000" cy="641350"/>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ourier New" pitchFamily="49" charset="0"/>
              </a:rPr>
              <a:t>read(f, 3);</a:t>
            </a:r>
          </a:p>
        </p:txBody>
      </p:sp>
      <p:sp>
        <p:nvSpPr>
          <p:cNvPr id="74758" name="Text Box 6"/>
          <p:cNvSpPr txBox="1">
            <a:spLocks noChangeArrowheads="1"/>
          </p:cNvSpPr>
          <p:nvPr/>
        </p:nvSpPr>
        <p:spPr bwMode="auto">
          <a:xfrm>
            <a:off x="2906713" y="4911725"/>
            <a:ext cx="3308350" cy="1190625"/>
          </a:xfrm>
          <a:prstGeom prst="rect">
            <a:avLst/>
          </a:prstGeom>
          <a:solidFill>
            <a:srgbClr val="BBE0E3"/>
          </a:solidFill>
          <a:ln w="9525">
            <a:noFill/>
            <a:round/>
            <a:headEnd/>
            <a:tailEnd/>
          </a:ln>
          <a:effectLst/>
        </p:spPr>
        <p:txBody>
          <a:bodyPr lIns="90000" tIns="46800" rIns="90000" bIns="46800">
            <a:spAutoFit/>
          </a:bodyP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f = fopen(“C:\\test”);</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readRegValue(..);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rgbClr val="000000"/>
                </a:solidFill>
                <a:latin typeface="Courier New" pitchFamily="49" charset="0"/>
              </a:rPr>
              <a:t>read(f, 1);</a:t>
            </a:r>
          </a:p>
        </p:txBody>
      </p:sp>
      <p:sp>
        <p:nvSpPr>
          <p:cNvPr id="74759" name="Text Box 7"/>
          <p:cNvSpPr txBox="1">
            <a:spLocks noChangeArrowheads="1"/>
          </p:cNvSpPr>
          <p:nvPr/>
        </p:nvSpPr>
        <p:spPr bwMode="auto">
          <a:xfrm>
            <a:off x="411163" y="2646363"/>
            <a:ext cx="488950" cy="457200"/>
          </a:xfrm>
          <a:prstGeom prst="rect">
            <a:avLst/>
          </a:prstGeom>
          <a:noFill/>
          <a:ln w="9525">
            <a:noFill/>
            <a:miter lim="800000"/>
            <a:headEnd/>
            <a:tailEnd/>
          </a:ln>
          <a:effectLst/>
        </p:spPr>
        <p:txBody>
          <a:bodyPr wrap="none">
            <a:spAutoFit/>
          </a:bodyPr>
          <a:lstStyle/>
          <a:p>
            <a:r>
              <a:rPr lang="en-US">
                <a:solidFill>
                  <a:schemeClr val="tx1"/>
                </a:solidFill>
              </a:rPr>
              <a:t>A:</a:t>
            </a:r>
            <a:endParaRPr lang="de-AT">
              <a:solidFill>
                <a:schemeClr val="tx1"/>
              </a:solidFill>
            </a:endParaRPr>
          </a:p>
        </p:txBody>
      </p:sp>
      <p:sp>
        <p:nvSpPr>
          <p:cNvPr id="74760" name="Text Box 8"/>
          <p:cNvSpPr txBox="1">
            <a:spLocks noChangeArrowheads="1"/>
          </p:cNvSpPr>
          <p:nvPr/>
        </p:nvSpPr>
        <p:spPr bwMode="auto">
          <a:xfrm>
            <a:off x="4500563" y="2371725"/>
            <a:ext cx="471487" cy="457200"/>
          </a:xfrm>
          <a:prstGeom prst="rect">
            <a:avLst/>
          </a:prstGeom>
          <a:noFill/>
          <a:ln w="9525">
            <a:noFill/>
            <a:miter lim="800000"/>
            <a:headEnd/>
            <a:tailEnd/>
          </a:ln>
          <a:effectLst/>
        </p:spPr>
        <p:txBody>
          <a:bodyPr wrap="none">
            <a:spAutoFit/>
          </a:bodyPr>
          <a:lstStyle/>
          <a:p>
            <a:r>
              <a:rPr lang="en-US">
                <a:solidFill>
                  <a:schemeClr val="tx1"/>
                </a:solidFill>
              </a:rPr>
              <a:t>B:</a:t>
            </a:r>
            <a:endParaRPr lang="de-AT">
              <a:solidFill>
                <a:schemeClr val="tx1"/>
              </a:solidFill>
            </a:endParaRPr>
          </a:p>
        </p:txBody>
      </p:sp>
      <p:sp>
        <p:nvSpPr>
          <p:cNvPr id="74761" name="Text Box 9"/>
          <p:cNvSpPr txBox="1">
            <a:spLocks noChangeArrowheads="1"/>
          </p:cNvSpPr>
          <p:nvPr/>
        </p:nvSpPr>
        <p:spPr bwMode="auto">
          <a:xfrm>
            <a:off x="2339975" y="5278438"/>
            <a:ext cx="506413" cy="457200"/>
          </a:xfrm>
          <a:prstGeom prst="rect">
            <a:avLst/>
          </a:prstGeom>
          <a:noFill/>
          <a:ln w="9525">
            <a:noFill/>
            <a:miter lim="800000"/>
            <a:headEnd/>
            <a:tailEnd/>
          </a:ln>
          <a:effectLst/>
        </p:spPr>
        <p:txBody>
          <a:bodyPr wrap="none">
            <a:spAutoFit/>
          </a:bodyPr>
          <a:lstStyle/>
          <a:p>
            <a:r>
              <a:rPr lang="en-US" b="1">
                <a:solidFill>
                  <a:schemeClr val="tx1"/>
                </a:solidFill>
              </a:rPr>
              <a:t>C:</a:t>
            </a:r>
            <a:endParaRPr lang="de-AT" b="1">
              <a:solidFill>
                <a:schemeClr val="tx1"/>
              </a:solidFil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85800" y="654050"/>
            <a:ext cx="7762875" cy="815975"/>
          </a:xfrm>
          <a:ln/>
        </p:spPr>
        <p:txBody>
          <a:bodyPr lIns="0" tIns="0"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Elements Of A Behavioral Profile</a:t>
            </a:r>
          </a:p>
        </p:txBody>
      </p:sp>
      <p:sp>
        <p:nvSpPr>
          <p:cNvPr id="15362" name="Rectangle 2"/>
          <p:cNvSpPr>
            <a:spLocks noGrp="1" noChangeArrowheads="1"/>
          </p:cNvSpPr>
          <p:nvPr>
            <p:ph type="body" idx="1"/>
          </p:nvPr>
        </p:nvSpPr>
        <p:spPr>
          <a:xfrm>
            <a:off x="685800" y="1905000"/>
            <a:ext cx="7762875" cy="4319588"/>
          </a:xfrm>
          <a:ln/>
        </p:spPr>
        <p:txBody>
          <a:bodyPr lIns="0" tIns="0" rIns="0" bIns="0"/>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OS Objects: represent a resource such as a file that can be manipulated via system calls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has a name and a type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OS Operations: generalization of a system call</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carried out on an OS object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the order of operations is irrelevant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the number of operations on a certain resource  does not matter</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Object Dependencies: model dependencies between OS objects (e.g., a copy operation from a source file to a target file)</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also reflect the true order of operations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Control Flow Dependencies: reflect how tainted data is used by the program (comparisons with tainted data)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11268" name="Text Box 4"/>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*(base+len)=NtReadFile(src, 1); len++; }</a:t>
            </a:r>
          </a:p>
        </p:txBody>
      </p:sp>
      <p:sp>
        <p:nvSpPr>
          <p:cNvPr id="11269" name="Rectangle 5"/>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56323"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*(base+len)=NtReadFile(src, 1); len++; }</a:t>
            </a:r>
          </a:p>
        </p:txBody>
      </p:sp>
      <p:sp>
        <p:nvSpPr>
          <p:cNvPr id="56324"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  open:1</a:t>
            </a:r>
            <a:r>
              <a:rPr lang="de-AT" sz="1800">
                <a:solidFill>
                  <a:srgbClr val="000000"/>
                </a:solidFill>
                <a:latin typeface="Courier New" pitchFamily="49" charset="0"/>
              </a:rPr>
              <a:t>,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58371"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*(base+len)=NtReadFile(src, 1); len++; }</a:t>
            </a:r>
          </a:p>
        </p:txBody>
      </p:sp>
      <p:sp>
        <p:nvSpPr>
          <p:cNvPr id="58372"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60419"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*(base+len)=NtReadFile(src, 1); len++; }</a:t>
            </a:r>
          </a:p>
        </p:txBody>
      </p:sp>
      <p:sp>
        <p:nvSpPr>
          <p:cNvPr id="60420"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  open:1</a:t>
            </a:r>
            <a:r>
              <a:rPr lang="de-AT" sz="1800">
                <a:solidFill>
                  <a:srgbClr val="000000"/>
                </a:solidFill>
                <a:latin typeface="Courier New" pitchFamily="49" charset="0"/>
              </a:rPr>
              <a:t>,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Contributions</a:t>
            </a:r>
            <a:endParaRPr lang="el-GR" dirty="0"/>
          </a:p>
        </p:txBody>
      </p:sp>
      <p:sp>
        <p:nvSpPr>
          <p:cNvPr id="17" name="Content Placeholder 16"/>
          <p:cNvSpPr>
            <a:spLocks noGrp="1"/>
          </p:cNvSpPr>
          <p:nvPr>
            <p:ph sz="half" idx="2"/>
          </p:nvPr>
        </p:nvSpPr>
        <p:spPr>
          <a:xfrm>
            <a:off x="5486400" y="1447800"/>
            <a:ext cx="3657600" cy="4525963"/>
          </a:xfrm>
        </p:spPr>
        <p:txBody>
          <a:bodyPr>
            <a:normAutofit/>
          </a:bodyPr>
          <a:lstStyle/>
          <a:p>
            <a:pPr>
              <a:buNone/>
            </a:pPr>
            <a:r>
              <a:rPr lang="en-US" dirty="0" smtClean="0"/>
              <a:t>1: Turn English descriptions into an </a:t>
            </a:r>
            <a:r>
              <a:rPr lang="en-US" b="1" i="1" dirty="0" smtClean="0"/>
              <a:t>algorithm</a:t>
            </a:r>
          </a:p>
          <a:p>
            <a:pPr lvl="1"/>
            <a:r>
              <a:rPr lang="en-US" dirty="0" smtClean="0"/>
              <a:t>Operational Semantics</a:t>
            </a:r>
          </a:p>
          <a:p>
            <a:pPr>
              <a:buNone/>
            </a:pPr>
            <a:r>
              <a:rPr lang="en-US" dirty="0" smtClean="0"/>
              <a:t>2: Algorithm highlights caveats, issues, and unsolved problems that are deceptively hard</a:t>
            </a:r>
            <a:endParaRPr lang="el-GR" dirty="0"/>
          </a:p>
        </p:txBody>
      </p:sp>
      <p:sp>
        <p:nvSpPr>
          <p:cNvPr id="3" name="Date Placeholder 2"/>
          <p:cNvSpPr>
            <a:spLocks noGrp="1"/>
          </p:cNvSpPr>
          <p:nvPr>
            <p:ph type="dt" sz="half" idx="10"/>
          </p:nvPr>
        </p:nvSpPr>
        <p:spPr/>
        <p:txBody>
          <a:bodyPr/>
          <a:lstStyle/>
          <a:p>
            <a:fld id="{8ED20EA7-265C-4103-893A-5C887A001D4C}" type="datetime1">
              <a:rPr lang="en-US" smtClean="0"/>
              <a:pPr/>
              <a:t>6/20/2011</a:t>
            </a:fld>
            <a:endParaRPr lang="en-US"/>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3A3D790D-3B66-4FBE-B73B-CD56CACC06CB}" type="slidenum">
              <a:rPr lang="en-US" smtClean="0"/>
              <a:pPr/>
              <a:t>4</a:t>
            </a:fld>
            <a:endParaRPr lang="en-US"/>
          </a:p>
        </p:txBody>
      </p:sp>
      <p:sp>
        <p:nvSpPr>
          <p:cNvPr id="6" name="Rectangle 5"/>
          <p:cNvSpPr/>
          <p:nvPr/>
        </p:nvSpPr>
        <p:spPr>
          <a:xfrm>
            <a:off x="304800" y="3048000"/>
            <a:ext cx="495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Dynamic Taint Analysis:</a:t>
            </a:r>
            <a:br>
              <a:rPr lang="en-US" sz="2400" dirty="0" smtClean="0"/>
            </a:br>
            <a:r>
              <a:rPr lang="en-US" sz="2400" dirty="0" smtClean="0"/>
              <a:t>Is this value affected by user input?</a:t>
            </a:r>
          </a:p>
        </p:txBody>
      </p:sp>
      <p:sp>
        <p:nvSpPr>
          <p:cNvPr id="7" name="Rectangle 6"/>
          <p:cNvSpPr/>
          <p:nvPr/>
        </p:nvSpPr>
        <p:spPr>
          <a:xfrm>
            <a:off x="304800" y="4724400"/>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Forward Symbolic Execution:</a:t>
            </a:r>
            <a:br>
              <a:rPr lang="en-US" sz="2400" dirty="0" smtClean="0"/>
            </a:br>
            <a:r>
              <a:rPr lang="en-US" sz="2400" dirty="0" smtClean="0"/>
              <a:t> What input will make execution reach </a:t>
            </a:r>
            <a:r>
              <a:rPr lang="en-US" sz="2400" b="1" i="1" dirty="0" smtClean="0"/>
              <a:t>this </a:t>
            </a:r>
            <a:r>
              <a:rPr lang="en-US" sz="2400" dirty="0" smtClean="0"/>
              <a:t>line of code?</a:t>
            </a:r>
          </a:p>
        </p:txBody>
      </p:sp>
      <p:sp>
        <p:nvSpPr>
          <p:cNvPr id="9" name="Rectangle 8"/>
          <p:cNvSpPr/>
          <p:nvPr/>
        </p:nvSpPr>
        <p:spPr>
          <a:xfrm>
            <a:off x="304800" y="1447800"/>
            <a:ext cx="4876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Computers Analyzing Programs Dynamically at Runtime</a:t>
            </a:r>
            <a:endParaRPr lang="el-GR" sz="2800" dirty="0"/>
          </a:p>
        </p:txBody>
      </p:sp>
    </p:spTree>
    <p:custDataLst>
      <p:tags r:id="rId1"/>
    </p:custDataLst>
  </p:cSld>
  <p:clrMapOvr>
    <a:masterClrMapping/>
  </p:clrMapOvr>
  <p:transition advTm="685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62467"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*(base+len)=NtReadFile(src, 1); len++; }</a:t>
            </a:r>
          </a:p>
        </p:txBody>
      </p:sp>
      <p:sp>
        <p:nvSpPr>
          <p:cNvPr id="62468"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a:t>
            </a:r>
            <a:r>
              <a:rPr lang="de-AT" sz="1800" b="1">
                <a:solidFill>
                  <a:srgbClr val="000000"/>
                </a:solidFill>
                <a:latin typeface="Courier New" pitchFamily="49" charset="0"/>
              </a:rPr>
              <a:t>map:1</a:t>
            </a:r>
            <a:r>
              <a:rPr lang="de-AT" sz="1800">
                <a:solidFill>
                  <a:srgbClr val="000000"/>
                </a:solidFill>
                <a:latin typeface="Courier New" pitchFamily="49" charset="0"/>
              </a:rPr>
              <a:t>,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64515"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a:t>
            </a:r>
            <a:r>
              <a:rPr lang="en-US" sz="1800" b="1"/>
              <a:t>NtReadFile(src, 1);</a:t>
            </a:r>
            <a:r>
              <a:rPr lang="en-US" sz="1800"/>
              <a:t> len++; }</a:t>
            </a:r>
          </a:p>
        </p:txBody>
      </p:sp>
      <p:sp>
        <p:nvSpPr>
          <p:cNvPr id="64516"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a:t>
            </a:r>
            <a:r>
              <a:rPr lang="de-AT" sz="1800" b="1">
                <a:solidFill>
                  <a:srgbClr val="000000"/>
                </a:solidFill>
                <a:latin typeface="Courier New" pitchFamily="49" charset="0"/>
              </a:rPr>
              <a:t>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64515"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a:t>
            </a:r>
            <a:r>
              <a:rPr lang="en-US" sz="1800" b="1"/>
              <a:t>NtReadFile(src, 1);</a:t>
            </a:r>
            <a:r>
              <a:rPr lang="en-US" sz="1800"/>
              <a:t> len++; }</a:t>
            </a:r>
          </a:p>
        </p:txBody>
      </p:sp>
      <p:sp>
        <p:nvSpPr>
          <p:cNvPr id="64516"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a:t>
            </a:r>
            <a:r>
              <a:rPr lang="de-AT" sz="1800" b="1">
                <a:solidFill>
                  <a:srgbClr val="000000"/>
                </a:solidFill>
                <a:latin typeface="Courier New" pitchFamily="49" charset="0"/>
              </a:rPr>
              <a:t>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66563"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a:t>
            </a:r>
            <a:r>
              <a:rPr lang="en-US" sz="1800" b="1"/>
              <a:t>*(base+len)=</a:t>
            </a:r>
            <a:r>
              <a:rPr lang="en-US" sz="1800"/>
              <a:t>NtReadFile(src, 1); len++; }</a:t>
            </a:r>
          </a:p>
        </p:txBody>
      </p:sp>
      <p:sp>
        <p:nvSpPr>
          <p:cNvPr id="66564"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a:t>
            </a:r>
            <a:r>
              <a:rPr lang="de-AT" sz="1800" b="1">
                <a:solidFill>
                  <a:srgbClr val="000000"/>
                </a:solidFill>
                <a:latin typeface="Courier New" pitchFamily="49" charset="0"/>
              </a:rPr>
              <a:t>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654050"/>
            <a:ext cx="7762875" cy="815975"/>
          </a:xfrm>
          <a:ln/>
        </p:spPr>
        <p:txBody>
          <a:bodyPr lIns="0" tIns="0" rIns="0" bIns="0"/>
          <a:lstStyle/>
          <a:p>
            <a:r>
              <a:rPr lang="en-US"/>
              <a:t>Example: Behavioral Profile</a:t>
            </a:r>
            <a:endParaRPr lang="de-AT"/>
          </a:p>
        </p:txBody>
      </p:sp>
      <p:sp>
        <p:nvSpPr>
          <p:cNvPr id="68611" name="Text Box 3"/>
          <p:cNvSpPr txBox="1">
            <a:spLocks noGrp="1" noChangeArrowheads="1"/>
          </p:cNvSpPr>
          <p:nvPr>
            <p:ph type="body" idx="1"/>
          </p:nvPr>
        </p:nvSpPr>
        <p:spPr>
          <a:xfrm>
            <a:off x="682625" y="1989138"/>
            <a:ext cx="7561263" cy="2016125"/>
          </a:xfrm>
          <a:solidFill>
            <a:srgbClr val="BBE0E3"/>
          </a:solidFill>
          <a:ln/>
        </p:spPr>
        <p:txBody>
          <a:bodyPr lIns="0" tIns="0" rIns="0" bIns="0"/>
          <a:lstStyle/>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src = NtOpenFile(“C:\\sample.exe”);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memory map the target file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 = NtCreateFile(“C:\\Windows\\” + GetTempFilename());</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dst_section = NtCreateSection(dst);</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char *base = NtMapViewOfSection(dst_section);</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while(len &lt; length(src)) {</a:t>
            </a:r>
          </a:p>
          <a:p>
            <a:pPr>
              <a:lnSpc>
                <a:spcPct val="8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t>  *(base+len)=NtReadFile(src, 1); len++; }</a:t>
            </a:r>
          </a:p>
        </p:txBody>
      </p:sp>
      <p:sp>
        <p:nvSpPr>
          <p:cNvPr id="68612" name="Rectangle 4"/>
          <p:cNvSpPr>
            <a:spLocks noChangeArrowheads="1"/>
          </p:cNvSpPr>
          <p:nvPr/>
        </p:nvSpPr>
        <p:spPr bwMode="auto">
          <a:xfrm>
            <a:off x="684213" y="4149725"/>
            <a:ext cx="7559675" cy="2159000"/>
          </a:xfrm>
          <a:prstGeom prst="rect">
            <a:avLst/>
          </a:prstGeom>
          <a:noFill/>
          <a:ln w="9360">
            <a:solidFill>
              <a:srgbClr val="000000"/>
            </a:solidFill>
            <a:miter lim="800000"/>
            <a:headEnd/>
            <a:tailEnd/>
          </a:ln>
          <a:effectLst/>
        </p:spPr>
        <p:txBody>
          <a:bodyPr wrap="none" lIns="90000" tIns="46800" rIns="90000" bIns="46800" anchor="ctr"/>
          <a:lstStyle/>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Op|File|C:\sample.exe</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read:1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Op|File|RANDOM_1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create:1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Op|Section|RANDOM_1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a:solidFill>
                  <a:srgbClr val="000000"/>
                </a:solidFill>
                <a:latin typeface="Courier New" pitchFamily="49" charset="0"/>
              </a:rPr>
              <a:t>  open:1, map:1, mem_write: 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Dep|File|C:\sample.exe -&gt; Section|RANDOM_1</a:t>
            </a:r>
          </a:p>
          <a:p>
            <a:pPr>
              <a:buFont typeface="Courier New" pitchFamily="49"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AT" sz="1800" b="1">
                <a:solidFill>
                  <a:srgbClr val="000000"/>
                </a:solidFill>
                <a:latin typeface="Courier New" pitchFamily="49" charset="0"/>
              </a:rPr>
              <a:t>  read – mem_write</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Scalable Clustering</a:t>
            </a:r>
          </a:p>
        </p:txBody>
      </p:sp>
      <p:sp>
        <p:nvSpPr>
          <p:cNvPr id="19458" name="Rectangle 2"/>
          <p:cNvSpPr>
            <a:spLocks noGrp="1" noChangeArrowheads="1"/>
          </p:cNvSpPr>
          <p:nvPr>
            <p:ph type="body" idx="1"/>
          </p:nvPr>
        </p:nvSpPr>
        <p:spPr>
          <a:xfrm>
            <a:off x="685800" y="1905000"/>
            <a:ext cx="7847013" cy="3468688"/>
          </a:xfrm>
          <a:ln/>
        </p:spPr>
        <p:txBody>
          <a:bodyPr>
            <a:normAutofit lnSpcReduction="10000"/>
          </a:bodyPr>
          <a:lstStyle/>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Most clustering algorithms require to compute the distances between all pairs of points =&gt; O(n</a:t>
            </a:r>
            <a:r>
              <a:rPr lang="en-US" sz="2000" baseline="30000"/>
              <a:t>2</a:t>
            </a:r>
            <a:r>
              <a:rPr lang="en-US" sz="2000"/>
              <a:t>)</a:t>
            </a:r>
          </a:p>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We use LSH (locality sensitive hashing), a technique introduced by Indyk and Motwani, to compute an approximate clustering that requires less than n</a:t>
            </a:r>
            <a:r>
              <a:rPr lang="en-US" sz="2000" baseline="30000"/>
              <a:t>2</a:t>
            </a:r>
            <a:r>
              <a:rPr lang="en-US" sz="2000"/>
              <a:t> distance computations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Our clustering algorithm takes as input a set of malware samples where each malware sample is represented as a set of features</a:t>
            </a:r>
          </a:p>
          <a:p>
            <a:pPr lvl="1">
              <a:buClr>
                <a:schemeClr val="tx1"/>
              </a:buClr>
              <a:buFont typeface="Symbol" pitchFamily="18" charset="2"/>
              <a:buChar char="Þ"/>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we have to transform each behavioral profile into a feature set first</a:t>
            </a:r>
          </a:p>
          <a:p>
            <a:pPr>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Our similarity measure: Jaccard Index defined as</a:t>
            </a:r>
          </a:p>
        </p:txBody>
      </p:sp>
      <p:graphicFrame>
        <p:nvGraphicFramePr>
          <p:cNvPr id="19461" name="Object 5"/>
          <p:cNvGraphicFramePr>
            <a:graphicFrameLocks noChangeAspect="1"/>
          </p:cNvGraphicFramePr>
          <p:nvPr>
            <p:ph sz="half" idx="2"/>
          </p:nvPr>
        </p:nvGraphicFramePr>
        <p:xfrm>
          <a:off x="2771775" y="5445125"/>
          <a:ext cx="3810000" cy="503238"/>
        </p:xfrm>
        <a:graphic>
          <a:graphicData uri="http://schemas.openxmlformats.org/presentationml/2006/ole">
            <p:oleObj spid="_x0000_s153602" name="Formel" r:id="rId4" imgW="1536480" imgH="203040" progId="Equation.3">
              <p:embed/>
            </p:oleObj>
          </a:graphicData>
        </a:graphic>
      </p:graphicFrame>
    </p:spTree>
  </p:cSld>
  <p:clrMapOvr>
    <a:masterClrMapping/>
  </p:clrMapOvr>
  <p:transition advTm="20377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LSH Clustering</a:t>
            </a:r>
          </a:p>
        </p:txBody>
      </p:sp>
      <p:sp>
        <p:nvSpPr>
          <p:cNvPr id="20482" name="Rectangle 2"/>
          <p:cNvSpPr>
            <a:spLocks noGrp="1" noChangeArrowheads="1"/>
          </p:cNvSpPr>
          <p:nvPr>
            <p:ph type="body" idx="1"/>
          </p:nvPr>
        </p:nvSpPr>
        <p:spPr>
          <a:xfrm>
            <a:off x="685800" y="1905000"/>
            <a:ext cx="7772400" cy="4419600"/>
          </a:xfrm>
          <a:ln/>
        </p:spPr>
        <p:txBody>
          <a:bodyPr>
            <a:normAutofit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We are performing an approximate, single-linkage hierarchical clustering:</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Step 1: Locality Sensitive Hashing</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to cluster a set of samples we have to choose a similarity threshold 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the result is an approximation of the true set of all near (as defined by the parameter t) pairs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Step 2: Single-Linkage hierarchical clustering</a:t>
            </a:r>
          </a:p>
        </p:txBody>
      </p:sp>
    </p:spTree>
  </p:cSld>
  <p:clrMapOvr>
    <a:masterClrMapping/>
  </p:clrMapOvr>
  <p:transition advTm="338944"/>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Evaluating Clustering Quality</a:t>
            </a:r>
          </a:p>
        </p:txBody>
      </p:sp>
      <p:sp>
        <p:nvSpPr>
          <p:cNvPr id="21506" name="Rectangle 2"/>
          <p:cNvSpPr>
            <a:spLocks noGrp="1" noChangeArrowheads="1"/>
          </p:cNvSpPr>
          <p:nvPr>
            <p:ph type="body" idx="1"/>
          </p:nvPr>
        </p:nvSpPr>
        <p:spPr>
          <a:xfrm>
            <a:off x="685800" y="1905000"/>
            <a:ext cx="7772400" cy="4419600"/>
          </a:xfrm>
          <a:ln/>
        </p:spPr>
        <p:txBody>
          <a:bodyPr/>
          <a:lstStyle/>
          <a:p>
            <a:pPr marL="381000" indent="-381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For assessing the quality of the clustering algorithm, we compare our clustering results with a reference clustering of the same sample set</a:t>
            </a:r>
          </a:p>
          <a:p>
            <a:pPr marL="800100" lvl="1" indent="-3429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since no reference clustering for malware exists, we had to create it first</a:t>
            </a:r>
          </a:p>
          <a:p>
            <a:pPr marL="381000" indent="-3810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a:t>Reference Clustering:</a:t>
            </a:r>
          </a:p>
          <a:p>
            <a:pPr marL="800100" lvl="1" indent="-342900">
              <a:buFont typeface="Arial"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we obtained a random sampling of 14,212 malware samples that were submitted to Anubis from Oct. 27</a:t>
            </a:r>
            <a:r>
              <a:rPr lang="en-US" sz="1800" baseline="30000"/>
              <a:t>th</a:t>
            </a:r>
            <a:r>
              <a:rPr lang="en-US" sz="1800"/>
              <a:t> 2007 to Jan. 31</a:t>
            </a:r>
            <a:r>
              <a:rPr lang="en-US" sz="1800" baseline="30000"/>
              <a:t>st</a:t>
            </a:r>
            <a:r>
              <a:rPr lang="en-US" sz="1800"/>
              <a:t> 2008</a:t>
            </a:r>
          </a:p>
          <a:p>
            <a:pPr marL="800100" lvl="1" indent="-342900">
              <a:buFont typeface="Arial"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we scanned each sample with 6 different virus scanners</a:t>
            </a:r>
          </a:p>
          <a:p>
            <a:pPr marL="800100" lvl="1" indent="-342900">
              <a:buFont typeface="Arial"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we selected only those samples for which the majority of the anti-virus programs reported the same malware family. This resulted in a total of 2,658 samples.</a:t>
            </a:r>
          </a:p>
          <a:p>
            <a:pPr marL="800100" lvl="1" indent="-342900">
              <a:buFont typeface="Arial" charset="0"/>
              <a:buAutoNum type="arabicPeriod"/>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a:t>we manually corrected classification problems</a:t>
            </a:r>
          </a:p>
        </p:txBody>
      </p:sp>
    </p:spTree>
  </p:cSld>
  <p:clrMapOvr>
    <a:masterClrMapping/>
  </p:clrMapOvr>
  <p:transition advTm="921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Quantitative Evaluation</a:t>
            </a:r>
          </a:p>
        </p:txBody>
      </p:sp>
      <p:sp>
        <p:nvSpPr>
          <p:cNvPr id="22530" name="Rectangle 2"/>
          <p:cNvSpPr>
            <a:spLocks noGrp="1" noChangeArrowheads="1"/>
          </p:cNvSpPr>
          <p:nvPr>
            <p:ph type="body" idx="1"/>
          </p:nvPr>
        </p:nvSpPr>
        <p:spPr>
          <a:xfrm>
            <a:off x="685800" y="1905000"/>
            <a:ext cx="7772400" cy="4419600"/>
          </a:xfrm>
          <a:ln/>
        </p:spPr>
        <p:txBody>
          <a:bodyPr>
            <a:normAutofit fontScale="92500" lnSpcReduction="1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We ran our clustering algorithm with a similarity threshold t = 0.7 on the reference set of 2,658 samples.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Our system produced 87 clusters while the reference clustering consists of 84 clusters.</a:t>
            </a:r>
            <a:br>
              <a:rPr lang="en-US"/>
            </a:b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Precision: 0.984</a:t>
            </a:r>
          </a:p>
          <a:p>
            <a:pPr lvl="1">
              <a:lnSpc>
                <a:spcPct val="80000"/>
              </a:lnSpc>
              <a:spcBef>
                <a:spcPts val="3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400"/>
              <a:t>precision measures how well a clustering algorithm distinguishes between samples that are different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Recall: 0.930</a:t>
            </a:r>
          </a:p>
          <a:p>
            <a:pPr lvl="1">
              <a:spcBef>
                <a:spcPts val="3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400"/>
              <a:t>recall measures how well a clustering algorithm recognizes similar samples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685800" y="609600"/>
            <a:ext cx="7762875" cy="904875"/>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Comparative Evaluation</a:t>
            </a:r>
          </a:p>
        </p:txBody>
      </p:sp>
      <p:grpSp>
        <p:nvGrpSpPr>
          <p:cNvPr id="2" name="Group 2"/>
          <p:cNvGrpSpPr>
            <a:grpSpLocks/>
          </p:cNvGrpSpPr>
          <p:nvPr/>
        </p:nvGrpSpPr>
        <p:grpSpPr bwMode="auto">
          <a:xfrm>
            <a:off x="627063" y="1916113"/>
            <a:ext cx="7761287" cy="4408487"/>
            <a:chOff x="432" y="1200"/>
            <a:chExt cx="4889" cy="2777"/>
          </a:xfrm>
        </p:grpSpPr>
        <p:sp>
          <p:nvSpPr>
            <p:cNvPr id="24579" name="Rectangle 3"/>
            <p:cNvSpPr>
              <a:spLocks noChangeArrowheads="1"/>
            </p:cNvSpPr>
            <p:nvPr/>
          </p:nvSpPr>
          <p:spPr bwMode="auto">
            <a:xfrm>
              <a:off x="4344" y="3515"/>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0.959</a:t>
              </a:r>
            </a:p>
          </p:txBody>
        </p:sp>
        <p:sp>
          <p:nvSpPr>
            <p:cNvPr id="24580" name="Rectangle 4"/>
            <p:cNvSpPr>
              <a:spLocks noChangeArrowheads="1"/>
            </p:cNvSpPr>
            <p:nvPr/>
          </p:nvSpPr>
          <p:spPr bwMode="auto">
            <a:xfrm>
              <a:off x="3366" y="3515"/>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0.60</a:t>
              </a:r>
            </a:p>
          </p:txBody>
        </p:sp>
        <p:sp>
          <p:nvSpPr>
            <p:cNvPr id="24581" name="Rectangle 5"/>
            <p:cNvSpPr>
              <a:spLocks noChangeArrowheads="1"/>
            </p:cNvSpPr>
            <p:nvPr/>
          </p:nvSpPr>
          <p:spPr bwMode="auto">
            <a:xfrm>
              <a:off x="2388" y="3515"/>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LSH</a:t>
              </a:r>
            </a:p>
          </p:txBody>
        </p:sp>
        <p:sp>
          <p:nvSpPr>
            <p:cNvPr id="24582" name="Rectangle 6"/>
            <p:cNvSpPr>
              <a:spLocks noChangeArrowheads="1"/>
            </p:cNvSpPr>
            <p:nvPr/>
          </p:nvSpPr>
          <p:spPr bwMode="auto">
            <a:xfrm>
              <a:off x="1410" y="3515"/>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Jaccard Index</a:t>
              </a:r>
            </a:p>
          </p:txBody>
        </p:sp>
        <p:sp>
          <p:nvSpPr>
            <p:cNvPr id="24583" name="Rectangle 7"/>
            <p:cNvSpPr>
              <a:spLocks noChangeArrowheads="1"/>
            </p:cNvSpPr>
            <p:nvPr/>
          </p:nvSpPr>
          <p:spPr bwMode="auto">
            <a:xfrm>
              <a:off x="432" y="3515"/>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Our Profile</a:t>
              </a:r>
            </a:p>
          </p:txBody>
        </p:sp>
        <p:sp>
          <p:nvSpPr>
            <p:cNvPr id="24584" name="Rectangle 8"/>
            <p:cNvSpPr>
              <a:spLocks noChangeArrowheads="1"/>
            </p:cNvSpPr>
            <p:nvPr/>
          </p:nvSpPr>
          <p:spPr bwMode="auto">
            <a:xfrm>
              <a:off x="4344" y="3052"/>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0.959</a:t>
              </a:r>
            </a:p>
          </p:txBody>
        </p:sp>
        <p:sp>
          <p:nvSpPr>
            <p:cNvPr id="24585" name="Rectangle 9"/>
            <p:cNvSpPr>
              <a:spLocks noChangeArrowheads="1"/>
            </p:cNvSpPr>
            <p:nvPr/>
          </p:nvSpPr>
          <p:spPr bwMode="auto">
            <a:xfrm>
              <a:off x="3366" y="3052"/>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0.61</a:t>
              </a:r>
            </a:p>
          </p:txBody>
        </p:sp>
        <p:sp>
          <p:nvSpPr>
            <p:cNvPr id="24586" name="Rectangle 10"/>
            <p:cNvSpPr>
              <a:spLocks noChangeArrowheads="1"/>
            </p:cNvSpPr>
            <p:nvPr/>
          </p:nvSpPr>
          <p:spPr bwMode="auto">
            <a:xfrm>
              <a:off x="2388" y="3052"/>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Exact</a:t>
              </a:r>
            </a:p>
          </p:txBody>
        </p:sp>
        <p:sp>
          <p:nvSpPr>
            <p:cNvPr id="24587" name="Rectangle 11"/>
            <p:cNvSpPr>
              <a:spLocks noChangeArrowheads="1"/>
            </p:cNvSpPr>
            <p:nvPr/>
          </p:nvSpPr>
          <p:spPr bwMode="auto">
            <a:xfrm>
              <a:off x="1410" y="3052"/>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Jaccard Index</a:t>
              </a:r>
            </a:p>
          </p:txBody>
        </p:sp>
        <p:sp>
          <p:nvSpPr>
            <p:cNvPr id="24588" name="Rectangle 12"/>
            <p:cNvSpPr>
              <a:spLocks noChangeArrowheads="1"/>
            </p:cNvSpPr>
            <p:nvPr/>
          </p:nvSpPr>
          <p:spPr bwMode="auto">
            <a:xfrm>
              <a:off x="432" y="3052"/>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Our Profile</a:t>
              </a:r>
            </a:p>
          </p:txBody>
        </p:sp>
        <p:sp>
          <p:nvSpPr>
            <p:cNvPr id="24589" name="Rectangle 13"/>
            <p:cNvSpPr>
              <a:spLocks noChangeArrowheads="1"/>
            </p:cNvSpPr>
            <p:nvPr/>
          </p:nvSpPr>
          <p:spPr bwMode="auto">
            <a:xfrm>
              <a:off x="4344" y="2589"/>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0.656</a:t>
              </a:r>
            </a:p>
          </p:txBody>
        </p:sp>
        <p:sp>
          <p:nvSpPr>
            <p:cNvPr id="24590" name="Rectangle 14"/>
            <p:cNvSpPr>
              <a:spLocks noChangeArrowheads="1"/>
            </p:cNvSpPr>
            <p:nvPr/>
          </p:nvSpPr>
          <p:spPr bwMode="auto">
            <a:xfrm>
              <a:off x="3366" y="2589"/>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0.19</a:t>
              </a:r>
            </a:p>
          </p:txBody>
        </p:sp>
        <p:sp>
          <p:nvSpPr>
            <p:cNvPr id="24591" name="Rectangle 15"/>
            <p:cNvSpPr>
              <a:spLocks noChangeArrowheads="1"/>
            </p:cNvSpPr>
            <p:nvPr/>
          </p:nvSpPr>
          <p:spPr bwMode="auto">
            <a:xfrm>
              <a:off x="2388" y="2589"/>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Exact</a:t>
              </a:r>
            </a:p>
          </p:txBody>
        </p:sp>
        <p:sp>
          <p:nvSpPr>
            <p:cNvPr id="24592" name="Rectangle 16"/>
            <p:cNvSpPr>
              <a:spLocks noChangeArrowheads="1"/>
            </p:cNvSpPr>
            <p:nvPr/>
          </p:nvSpPr>
          <p:spPr bwMode="auto">
            <a:xfrm>
              <a:off x="1410" y="2589"/>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Jaccard Index</a:t>
              </a:r>
            </a:p>
          </p:txBody>
        </p:sp>
        <p:sp>
          <p:nvSpPr>
            <p:cNvPr id="24593" name="Rectangle 17"/>
            <p:cNvSpPr>
              <a:spLocks noChangeArrowheads="1"/>
            </p:cNvSpPr>
            <p:nvPr/>
          </p:nvSpPr>
          <p:spPr bwMode="auto">
            <a:xfrm>
              <a:off x="432" y="2589"/>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Syscalls</a:t>
              </a:r>
            </a:p>
          </p:txBody>
        </p:sp>
        <p:sp>
          <p:nvSpPr>
            <p:cNvPr id="24594" name="Rectangle 18"/>
            <p:cNvSpPr>
              <a:spLocks noChangeArrowheads="1"/>
            </p:cNvSpPr>
            <p:nvPr/>
          </p:nvSpPr>
          <p:spPr bwMode="auto">
            <a:xfrm>
              <a:off x="4344" y="2126"/>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0.801</a:t>
              </a:r>
            </a:p>
          </p:txBody>
        </p:sp>
        <p:sp>
          <p:nvSpPr>
            <p:cNvPr id="24595" name="Rectangle 19"/>
            <p:cNvSpPr>
              <a:spLocks noChangeArrowheads="1"/>
            </p:cNvSpPr>
            <p:nvPr/>
          </p:nvSpPr>
          <p:spPr bwMode="auto">
            <a:xfrm>
              <a:off x="3366" y="2126"/>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0.63</a:t>
              </a:r>
            </a:p>
          </p:txBody>
        </p:sp>
        <p:sp>
          <p:nvSpPr>
            <p:cNvPr id="24596" name="Rectangle 20"/>
            <p:cNvSpPr>
              <a:spLocks noChangeArrowheads="1"/>
            </p:cNvSpPr>
            <p:nvPr/>
          </p:nvSpPr>
          <p:spPr bwMode="auto">
            <a:xfrm>
              <a:off x="2388" y="2126"/>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Exact</a:t>
              </a:r>
            </a:p>
          </p:txBody>
        </p:sp>
        <p:sp>
          <p:nvSpPr>
            <p:cNvPr id="24597" name="Rectangle 21"/>
            <p:cNvSpPr>
              <a:spLocks noChangeArrowheads="1"/>
            </p:cNvSpPr>
            <p:nvPr/>
          </p:nvSpPr>
          <p:spPr bwMode="auto">
            <a:xfrm>
              <a:off x="1410" y="2126"/>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Jaccard Index</a:t>
              </a:r>
            </a:p>
          </p:txBody>
        </p:sp>
        <p:sp>
          <p:nvSpPr>
            <p:cNvPr id="24598" name="Rectangle 22"/>
            <p:cNvSpPr>
              <a:spLocks noChangeArrowheads="1"/>
            </p:cNvSpPr>
            <p:nvPr/>
          </p:nvSpPr>
          <p:spPr bwMode="auto">
            <a:xfrm>
              <a:off x="432" y="2126"/>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Bailey-Profile</a:t>
              </a:r>
            </a:p>
          </p:txBody>
        </p:sp>
        <p:sp>
          <p:nvSpPr>
            <p:cNvPr id="24599" name="Rectangle 23"/>
            <p:cNvSpPr>
              <a:spLocks noChangeArrowheads="1"/>
            </p:cNvSpPr>
            <p:nvPr/>
          </p:nvSpPr>
          <p:spPr bwMode="auto">
            <a:xfrm>
              <a:off x="4344" y="1663"/>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a:solidFill>
                    <a:srgbClr val="000000"/>
                  </a:solidFill>
                  <a:latin typeface="Arial" charset="0"/>
                </a:rPr>
                <a:t>0.916</a:t>
              </a:r>
            </a:p>
          </p:txBody>
        </p:sp>
        <p:sp>
          <p:nvSpPr>
            <p:cNvPr id="24600" name="Rectangle 24"/>
            <p:cNvSpPr>
              <a:spLocks noChangeArrowheads="1"/>
            </p:cNvSpPr>
            <p:nvPr/>
          </p:nvSpPr>
          <p:spPr bwMode="auto">
            <a:xfrm>
              <a:off x="3366" y="1663"/>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0.75</a:t>
              </a:r>
            </a:p>
          </p:txBody>
        </p:sp>
        <p:sp>
          <p:nvSpPr>
            <p:cNvPr id="24601" name="Rectangle 25"/>
            <p:cNvSpPr>
              <a:spLocks noChangeArrowheads="1"/>
            </p:cNvSpPr>
            <p:nvPr/>
          </p:nvSpPr>
          <p:spPr bwMode="auto">
            <a:xfrm>
              <a:off x="2388" y="1663"/>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Exact</a:t>
              </a:r>
            </a:p>
          </p:txBody>
        </p:sp>
        <p:sp>
          <p:nvSpPr>
            <p:cNvPr id="24602" name="Rectangle 26"/>
            <p:cNvSpPr>
              <a:spLocks noChangeArrowheads="1"/>
            </p:cNvSpPr>
            <p:nvPr/>
          </p:nvSpPr>
          <p:spPr bwMode="auto">
            <a:xfrm>
              <a:off x="1410" y="1663"/>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NCD</a:t>
              </a:r>
            </a:p>
          </p:txBody>
        </p:sp>
        <p:sp>
          <p:nvSpPr>
            <p:cNvPr id="24603" name="Rectangle 27"/>
            <p:cNvSpPr>
              <a:spLocks noChangeArrowheads="1"/>
            </p:cNvSpPr>
            <p:nvPr/>
          </p:nvSpPr>
          <p:spPr bwMode="auto">
            <a:xfrm>
              <a:off x="432" y="1663"/>
              <a:ext cx="978" cy="463"/>
            </a:xfrm>
            <a:prstGeom prst="rect">
              <a:avLst/>
            </a:prstGeom>
            <a:noFill/>
            <a:ln w="9525">
              <a:noFill/>
              <a:round/>
              <a:headEnd/>
              <a:tailEnd/>
            </a:ln>
            <a:effectLst/>
          </p:spPr>
          <p:txBody>
            <a:bodyPr lIns="90000" tIns="46800" rIns="90000" bIns="46800" anchor="ctr"/>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Bailey-profile</a:t>
              </a:r>
            </a:p>
          </p:txBody>
        </p:sp>
        <p:sp>
          <p:nvSpPr>
            <p:cNvPr id="24604" name="Rectangle 28"/>
            <p:cNvSpPr>
              <a:spLocks noChangeArrowheads="1"/>
            </p:cNvSpPr>
            <p:nvPr/>
          </p:nvSpPr>
          <p:spPr bwMode="auto">
            <a:xfrm>
              <a:off x="4344" y="1200"/>
              <a:ext cx="978" cy="463"/>
            </a:xfrm>
            <a:prstGeom prst="rect">
              <a:avLst/>
            </a:prstGeom>
            <a:solidFill>
              <a:srgbClr val="00CC99"/>
            </a:solidFill>
            <a:ln w="9525">
              <a:noFill/>
              <a:round/>
              <a:headEnd/>
              <a:tailEnd/>
            </a:ln>
            <a:effectLst/>
          </p:spPr>
          <p:txBody>
            <a:bodyPr lIns="90000" tIns="46800" rIns="90000" bIns="46800"/>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Quality</a:t>
              </a:r>
              <a:endParaRPr lang="en-US" sz="1600" i="1">
                <a:solidFill>
                  <a:srgbClr val="000000"/>
                </a:solidFill>
                <a:latin typeface="Arial" charset="0"/>
              </a:endParaRPr>
            </a:p>
          </p:txBody>
        </p:sp>
        <p:sp>
          <p:nvSpPr>
            <p:cNvPr id="24605" name="Rectangle 29"/>
            <p:cNvSpPr>
              <a:spLocks noChangeArrowheads="1"/>
            </p:cNvSpPr>
            <p:nvPr/>
          </p:nvSpPr>
          <p:spPr bwMode="auto">
            <a:xfrm>
              <a:off x="3366" y="1200"/>
              <a:ext cx="978" cy="463"/>
            </a:xfrm>
            <a:prstGeom prst="rect">
              <a:avLst/>
            </a:prstGeom>
            <a:solidFill>
              <a:srgbClr val="00CC99"/>
            </a:solidFill>
            <a:ln w="9525">
              <a:noFill/>
              <a:round/>
              <a:headEnd/>
              <a:tailEnd/>
            </a:ln>
            <a:effectLst/>
          </p:spPr>
          <p:txBody>
            <a:bodyPr lIns="90000" tIns="46800" rIns="90000" bIns="46800"/>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Optimal Threshold</a:t>
              </a:r>
            </a:p>
          </p:txBody>
        </p:sp>
        <p:sp>
          <p:nvSpPr>
            <p:cNvPr id="24606" name="Rectangle 30"/>
            <p:cNvSpPr>
              <a:spLocks noChangeArrowheads="1"/>
            </p:cNvSpPr>
            <p:nvPr/>
          </p:nvSpPr>
          <p:spPr bwMode="auto">
            <a:xfrm>
              <a:off x="2388" y="1200"/>
              <a:ext cx="978" cy="463"/>
            </a:xfrm>
            <a:prstGeom prst="rect">
              <a:avLst/>
            </a:prstGeom>
            <a:solidFill>
              <a:srgbClr val="00CC99"/>
            </a:solidFill>
            <a:ln w="9525">
              <a:noFill/>
              <a:round/>
              <a:headEnd/>
              <a:tailEnd/>
            </a:ln>
            <a:effectLst/>
          </p:spPr>
          <p:txBody>
            <a:bodyPr lIns="90000" tIns="46800" rIns="90000" bIns="46800"/>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Clustering</a:t>
              </a:r>
            </a:p>
          </p:txBody>
        </p:sp>
        <p:sp>
          <p:nvSpPr>
            <p:cNvPr id="24607" name="Rectangle 31"/>
            <p:cNvSpPr>
              <a:spLocks noChangeArrowheads="1"/>
            </p:cNvSpPr>
            <p:nvPr/>
          </p:nvSpPr>
          <p:spPr bwMode="auto">
            <a:xfrm>
              <a:off x="1410" y="1200"/>
              <a:ext cx="978" cy="463"/>
            </a:xfrm>
            <a:prstGeom prst="rect">
              <a:avLst/>
            </a:prstGeom>
            <a:solidFill>
              <a:srgbClr val="00CC99"/>
            </a:solidFill>
            <a:ln w="9525">
              <a:noFill/>
              <a:round/>
              <a:headEnd/>
              <a:tailEnd/>
            </a:ln>
            <a:effectLst/>
          </p:spPr>
          <p:txBody>
            <a:bodyPr lIns="90000" tIns="46800" rIns="90000" bIns="46800"/>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Similarity Measure</a:t>
              </a:r>
            </a:p>
          </p:txBody>
        </p:sp>
        <p:sp>
          <p:nvSpPr>
            <p:cNvPr id="24608" name="Rectangle 32"/>
            <p:cNvSpPr>
              <a:spLocks noChangeArrowheads="1"/>
            </p:cNvSpPr>
            <p:nvPr/>
          </p:nvSpPr>
          <p:spPr bwMode="auto">
            <a:xfrm>
              <a:off x="432" y="1200"/>
              <a:ext cx="978" cy="463"/>
            </a:xfrm>
            <a:prstGeom prst="rect">
              <a:avLst/>
            </a:prstGeom>
            <a:solidFill>
              <a:srgbClr val="00CC99"/>
            </a:solidFill>
            <a:ln w="9525">
              <a:noFill/>
              <a:round/>
              <a:headEnd/>
              <a:tailEnd/>
            </a:ln>
            <a:effectLst/>
          </p:spPr>
          <p:txBody>
            <a:bodyPr lIns="90000" tIns="46800" rIns="90000" bIns="46800"/>
            <a:lstStyle/>
            <a:p>
              <a:pPr eaLnBrk="1" hangingPunct="1">
                <a:spcBef>
                  <a:spcPts val="8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a:solidFill>
                    <a:srgbClr val="000000"/>
                  </a:solidFill>
                  <a:latin typeface="Arial" charset="0"/>
                </a:rPr>
                <a:t>Behavioral Description</a:t>
              </a:r>
            </a:p>
          </p:txBody>
        </p:sp>
        <p:sp>
          <p:nvSpPr>
            <p:cNvPr id="24609" name="Line 33"/>
            <p:cNvSpPr>
              <a:spLocks noChangeShapeType="1"/>
            </p:cNvSpPr>
            <p:nvPr/>
          </p:nvSpPr>
          <p:spPr bwMode="auto">
            <a:xfrm>
              <a:off x="432" y="1200"/>
              <a:ext cx="4890" cy="1"/>
            </a:xfrm>
            <a:prstGeom prst="line">
              <a:avLst/>
            </a:prstGeom>
            <a:noFill/>
            <a:ln w="28440">
              <a:solidFill>
                <a:srgbClr val="000000"/>
              </a:solidFill>
              <a:miter lim="800000"/>
              <a:headEnd/>
              <a:tailEnd/>
            </a:ln>
            <a:effectLst/>
          </p:spPr>
          <p:txBody>
            <a:bodyPr/>
            <a:lstStyle/>
            <a:p>
              <a:endParaRPr lang="en-US"/>
            </a:p>
          </p:txBody>
        </p:sp>
        <p:sp>
          <p:nvSpPr>
            <p:cNvPr id="24610" name="Line 34"/>
            <p:cNvSpPr>
              <a:spLocks noChangeShapeType="1"/>
            </p:cNvSpPr>
            <p:nvPr/>
          </p:nvSpPr>
          <p:spPr bwMode="auto">
            <a:xfrm>
              <a:off x="432" y="1663"/>
              <a:ext cx="4890" cy="1"/>
            </a:xfrm>
            <a:prstGeom prst="line">
              <a:avLst/>
            </a:prstGeom>
            <a:noFill/>
            <a:ln w="12600">
              <a:solidFill>
                <a:srgbClr val="000000"/>
              </a:solidFill>
              <a:miter lim="800000"/>
              <a:headEnd/>
              <a:tailEnd/>
            </a:ln>
            <a:effectLst/>
          </p:spPr>
          <p:txBody>
            <a:bodyPr/>
            <a:lstStyle/>
            <a:p>
              <a:endParaRPr lang="en-US"/>
            </a:p>
          </p:txBody>
        </p:sp>
        <p:sp>
          <p:nvSpPr>
            <p:cNvPr id="24611" name="Line 35"/>
            <p:cNvSpPr>
              <a:spLocks noChangeShapeType="1"/>
            </p:cNvSpPr>
            <p:nvPr/>
          </p:nvSpPr>
          <p:spPr bwMode="auto">
            <a:xfrm>
              <a:off x="432" y="2126"/>
              <a:ext cx="4890" cy="1"/>
            </a:xfrm>
            <a:prstGeom prst="line">
              <a:avLst/>
            </a:prstGeom>
            <a:noFill/>
            <a:ln w="12600">
              <a:solidFill>
                <a:srgbClr val="000000"/>
              </a:solidFill>
              <a:miter lim="800000"/>
              <a:headEnd/>
              <a:tailEnd/>
            </a:ln>
            <a:effectLst/>
          </p:spPr>
          <p:txBody>
            <a:bodyPr/>
            <a:lstStyle/>
            <a:p>
              <a:endParaRPr lang="en-US"/>
            </a:p>
          </p:txBody>
        </p:sp>
        <p:sp>
          <p:nvSpPr>
            <p:cNvPr id="24612" name="Line 36"/>
            <p:cNvSpPr>
              <a:spLocks noChangeShapeType="1"/>
            </p:cNvSpPr>
            <p:nvPr/>
          </p:nvSpPr>
          <p:spPr bwMode="auto">
            <a:xfrm>
              <a:off x="432" y="2589"/>
              <a:ext cx="4890" cy="1"/>
            </a:xfrm>
            <a:prstGeom prst="line">
              <a:avLst/>
            </a:prstGeom>
            <a:noFill/>
            <a:ln w="12600">
              <a:solidFill>
                <a:srgbClr val="000000"/>
              </a:solidFill>
              <a:miter lim="800000"/>
              <a:headEnd/>
              <a:tailEnd/>
            </a:ln>
            <a:effectLst/>
          </p:spPr>
          <p:txBody>
            <a:bodyPr/>
            <a:lstStyle/>
            <a:p>
              <a:endParaRPr lang="en-US"/>
            </a:p>
          </p:txBody>
        </p:sp>
        <p:sp>
          <p:nvSpPr>
            <p:cNvPr id="24613" name="Line 37"/>
            <p:cNvSpPr>
              <a:spLocks noChangeShapeType="1"/>
            </p:cNvSpPr>
            <p:nvPr/>
          </p:nvSpPr>
          <p:spPr bwMode="auto">
            <a:xfrm>
              <a:off x="432" y="3052"/>
              <a:ext cx="4890" cy="1"/>
            </a:xfrm>
            <a:prstGeom prst="line">
              <a:avLst/>
            </a:prstGeom>
            <a:noFill/>
            <a:ln w="12600">
              <a:solidFill>
                <a:srgbClr val="000000"/>
              </a:solidFill>
              <a:miter lim="800000"/>
              <a:headEnd/>
              <a:tailEnd/>
            </a:ln>
            <a:effectLst/>
          </p:spPr>
          <p:txBody>
            <a:bodyPr/>
            <a:lstStyle/>
            <a:p>
              <a:endParaRPr lang="en-US"/>
            </a:p>
          </p:txBody>
        </p:sp>
        <p:sp>
          <p:nvSpPr>
            <p:cNvPr id="24614" name="Line 38"/>
            <p:cNvSpPr>
              <a:spLocks noChangeShapeType="1"/>
            </p:cNvSpPr>
            <p:nvPr/>
          </p:nvSpPr>
          <p:spPr bwMode="auto">
            <a:xfrm>
              <a:off x="432" y="3515"/>
              <a:ext cx="4890" cy="1"/>
            </a:xfrm>
            <a:prstGeom prst="line">
              <a:avLst/>
            </a:prstGeom>
            <a:noFill/>
            <a:ln w="12600">
              <a:solidFill>
                <a:srgbClr val="000000"/>
              </a:solidFill>
              <a:miter lim="800000"/>
              <a:headEnd/>
              <a:tailEnd/>
            </a:ln>
            <a:effectLst/>
          </p:spPr>
          <p:txBody>
            <a:bodyPr/>
            <a:lstStyle/>
            <a:p>
              <a:endParaRPr lang="en-US"/>
            </a:p>
          </p:txBody>
        </p:sp>
        <p:sp>
          <p:nvSpPr>
            <p:cNvPr id="24615" name="Line 39"/>
            <p:cNvSpPr>
              <a:spLocks noChangeShapeType="1"/>
            </p:cNvSpPr>
            <p:nvPr/>
          </p:nvSpPr>
          <p:spPr bwMode="auto">
            <a:xfrm>
              <a:off x="432" y="3978"/>
              <a:ext cx="4890" cy="1"/>
            </a:xfrm>
            <a:prstGeom prst="line">
              <a:avLst/>
            </a:prstGeom>
            <a:noFill/>
            <a:ln w="28440">
              <a:solidFill>
                <a:srgbClr val="000000"/>
              </a:solidFill>
              <a:miter lim="800000"/>
              <a:headEnd/>
              <a:tailEnd/>
            </a:ln>
            <a:effectLst/>
          </p:spPr>
          <p:txBody>
            <a:bodyPr/>
            <a:lstStyle/>
            <a:p>
              <a:endParaRPr lang="en-US"/>
            </a:p>
          </p:txBody>
        </p:sp>
        <p:sp>
          <p:nvSpPr>
            <p:cNvPr id="24616" name="Line 40"/>
            <p:cNvSpPr>
              <a:spLocks noChangeShapeType="1"/>
            </p:cNvSpPr>
            <p:nvPr/>
          </p:nvSpPr>
          <p:spPr bwMode="auto">
            <a:xfrm>
              <a:off x="432" y="1200"/>
              <a:ext cx="1" cy="2778"/>
            </a:xfrm>
            <a:prstGeom prst="line">
              <a:avLst/>
            </a:prstGeom>
            <a:noFill/>
            <a:ln w="28440">
              <a:solidFill>
                <a:srgbClr val="000000"/>
              </a:solidFill>
              <a:miter lim="800000"/>
              <a:headEnd/>
              <a:tailEnd/>
            </a:ln>
            <a:effectLst/>
          </p:spPr>
          <p:txBody>
            <a:bodyPr/>
            <a:lstStyle/>
            <a:p>
              <a:endParaRPr lang="en-US"/>
            </a:p>
          </p:txBody>
        </p:sp>
        <p:sp>
          <p:nvSpPr>
            <p:cNvPr id="24617" name="Line 41"/>
            <p:cNvSpPr>
              <a:spLocks noChangeShapeType="1"/>
            </p:cNvSpPr>
            <p:nvPr/>
          </p:nvSpPr>
          <p:spPr bwMode="auto">
            <a:xfrm>
              <a:off x="1410" y="1200"/>
              <a:ext cx="1" cy="2778"/>
            </a:xfrm>
            <a:prstGeom prst="line">
              <a:avLst/>
            </a:prstGeom>
            <a:noFill/>
            <a:ln w="12600">
              <a:solidFill>
                <a:srgbClr val="000000"/>
              </a:solidFill>
              <a:miter lim="800000"/>
              <a:headEnd/>
              <a:tailEnd/>
            </a:ln>
            <a:effectLst/>
          </p:spPr>
          <p:txBody>
            <a:bodyPr/>
            <a:lstStyle/>
            <a:p>
              <a:endParaRPr lang="en-US"/>
            </a:p>
          </p:txBody>
        </p:sp>
        <p:sp>
          <p:nvSpPr>
            <p:cNvPr id="24618" name="Line 42"/>
            <p:cNvSpPr>
              <a:spLocks noChangeShapeType="1"/>
            </p:cNvSpPr>
            <p:nvPr/>
          </p:nvSpPr>
          <p:spPr bwMode="auto">
            <a:xfrm>
              <a:off x="2388" y="1200"/>
              <a:ext cx="1" cy="2778"/>
            </a:xfrm>
            <a:prstGeom prst="line">
              <a:avLst/>
            </a:prstGeom>
            <a:noFill/>
            <a:ln w="12600">
              <a:solidFill>
                <a:srgbClr val="000000"/>
              </a:solidFill>
              <a:miter lim="800000"/>
              <a:headEnd/>
              <a:tailEnd/>
            </a:ln>
            <a:effectLst/>
          </p:spPr>
          <p:txBody>
            <a:bodyPr/>
            <a:lstStyle/>
            <a:p>
              <a:endParaRPr lang="en-US"/>
            </a:p>
          </p:txBody>
        </p:sp>
        <p:sp>
          <p:nvSpPr>
            <p:cNvPr id="24619" name="Line 43"/>
            <p:cNvSpPr>
              <a:spLocks noChangeShapeType="1"/>
            </p:cNvSpPr>
            <p:nvPr/>
          </p:nvSpPr>
          <p:spPr bwMode="auto">
            <a:xfrm>
              <a:off x="3366" y="1200"/>
              <a:ext cx="1" cy="2778"/>
            </a:xfrm>
            <a:prstGeom prst="line">
              <a:avLst/>
            </a:prstGeom>
            <a:noFill/>
            <a:ln w="12600">
              <a:solidFill>
                <a:srgbClr val="000000"/>
              </a:solidFill>
              <a:miter lim="800000"/>
              <a:headEnd/>
              <a:tailEnd/>
            </a:ln>
            <a:effectLst/>
          </p:spPr>
          <p:txBody>
            <a:bodyPr/>
            <a:lstStyle/>
            <a:p>
              <a:endParaRPr lang="en-US"/>
            </a:p>
          </p:txBody>
        </p:sp>
        <p:sp>
          <p:nvSpPr>
            <p:cNvPr id="24620" name="Line 44"/>
            <p:cNvSpPr>
              <a:spLocks noChangeShapeType="1"/>
            </p:cNvSpPr>
            <p:nvPr/>
          </p:nvSpPr>
          <p:spPr bwMode="auto">
            <a:xfrm>
              <a:off x="4344" y="1200"/>
              <a:ext cx="1" cy="2778"/>
            </a:xfrm>
            <a:prstGeom prst="line">
              <a:avLst/>
            </a:prstGeom>
            <a:noFill/>
            <a:ln w="12600">
              <a:solidFill>
                <a:srgbClr val="000000"/>
              </a:solidFill>
              <a:miter lim="800000"/>
              <a:headEnd/>
              <a:tailEnd/>
            </a:ln>
            <a:effectLst/>
          </p:spPr>
          <p:txBody>
            <a:bodyPr/>
            <a:lstStyle/>
            <a:p>
              <a:endParaRPr lang="en-US"/>
            </a:p>
          </p:txBody>
        </p:sp>
        <p:sp>
          <p:nvSpPr>
            <p:cNvPr id="24621" name="Line 45"/>
            <p:cNvSpPr>
              <a:spLocks noChangeShapeType="1"/>
            </p:cNvSpPr>
            <p:nvPr/>
          </p:nvSpPr>
          <p:spPr bwMode="auto">
            <a:xfrm>
              <a:off x="5322" y="1200"/>
              <a:ext cx="1" cy="2778"/>
            </a:xfrm>
            <a:prstGeom prst="line">
              <a:avLst/>
            </a:prstGeom>
            <a:noFill/>
            <a:ln w="28440">
              <a:solidFill>
                <a:srgbClr val="000000"/>
              </a:solidFill>
              <a:miter lim="800000"/>
              <a:headEnd/>
              <a:tailEnd/>
            </a:ln>
            <a:effectLst/>
          </p:spPr>
          <p:txBody>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 (cont’d)</a:t>
            </a:r>
            <a:endParaRPr lang="en-US" dirty="0"/>
          </a:p>
        </p:txBody>
      </p:sp>
      <p:sp>
        <p:nvSpPr>
          <p:cNvPr id="3" name="Content Placeholder 2"/>
          <p:cNvSpPr>
            <a:spLocks noGrp="1"/>
          </p:cNvSpPr>
          <p:nvPr>
            <p:ph idx="1"/>
          </p:nvPr>
        </p:nvSpPr>
        <p:spPr/>
        <p:txBody>
          <a:bodyPr/>
          <a:lstStyle/>
          <a:p>
            <a:pPr algn="ctr">
              <a:buNone/>
            </a:pPr>
            <a:r>
              <a:rPr lang="en-US" dirty="0" smtClean="0"/>
              <a:t>3: Systematize recurring themes in a wealth of previous work</a:t>
            </a:r>
            <a:endParaRPr lang="en-US" dirty="0"/>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5</a:t>
            </a:fld>
            <a:endParaRPr lang="en-US"/>
          </a:p>
        </p:txBody>
      </p:sp>
      <p:sp>
        <p:nvSpPr>
          <p:cNvPr id="7" name="Isosceles Triangle 6"/>
          <p:cNvSpPr/>
          <p:nvPr/>
        </p:nvSpPr>
        <p:spPr>
          <a:xfrm>
            <a:off x="4245549" y="4991739"/>
            <a:ext cx="6858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1050345">
            <a:off x="1578549" y="4763139"/>
            <a:ext cx="6248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3"/>
          <p:cNvGraphicFramePr>
            <a:graphicFrameLocks noChangeAspect="1"/>
          </p:cNvGraphicFramePr>
          <p:nvPr/>
        </p:nvGraphicFramePr>
        <p:xfrm>
          <a:off x="6683949" y="3315339"/>
          <a:ext cx="759579" cy="983076"/>
        </p:xfrm>
        <a:graphic>
          <a:graphicData uri="http://schemas.openxmlformats.org/presentationml/2006/ole">
            <p:oleObj spid="_x0000_s55298" name="Acrobat Document" r:id="rId4" imgW="6885000" imgH="8910000" progId="AcroExch.Document.7">
              <p:embed/>
            </p:oleObj>
          </a:graphicData>
        </a:graphic>
      </p:graphicFrame>
      <p:pic>
        <p:nvPicPr>
          <p:cNvPr id="11" name="Picture 2"/>
          <p:cNvPicPr>
            <a:picLocks noChangeAspect="1" noChangeArrowheads="1"/>
          </p:cNvPicPr>
          <p:nvPr/>
        </p:nvPicPr>
        <p:blipFill>
          <a:blip r:embed="rId5" cstate="print"/>
          <a:srcRect/>
          <a:stretch>
            <a:fillRect/>
          </a:stretch>
        </p:blipFill>
        <p:spPr bwMode="auto">
          <a:xfrm rot="21330247">
            <a:off x="1199506" y="3308904"/>
            <a:ext cx="2895600" cy="1655134"/>
          </a:xfrm>
          <a:prstGeom prst="rect">
            <a:avLst/>
          </a:prstGeom>
          <a:noFill/>
          <a:ln w="9525">
            <a:noFill/>
            <a:miter lim="800000"/>
            <a:headEnd/>
            <a:tailEnd/>
          </a:ln>
          <a:effectLst/>
        </p:spPr>
      </p:pic>
    </p:spTree>
  </p:cSld>
  <p:clrMapOvr>
    <a:masterClrMapping/>
  </p:clrMapOvr>
  <p:transition advTm="5447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Performance Evaluation</a:t>
            </a:r>
          </a:p>
        </p:txBody>
      </p:sp>
      <p:sp>
        <p:nvSpPr>
          <p:cNvPr id="25602" name="Rectangle 2"/>
          <p:cNvSpPr>
            <a:spLocks noGrp="1" noChangeArrowheads="1"/>
          </p:cNvSpPr>
          <p:nvPr>
            <p:ph type="body" idx="1"/>
          </p:nvPr>
        </p:nvSpPr>
        <p:spPr>
          <a:xfrm>
            <a:off x="685800" y="1905000"/>
            <a:ext cx="7772400" cy="4419600"/>
          </a:xfrm>
          <a:ln/>
        </p:spPr>
        <p:txBody>
          <a:bodyPr>
            <a:normAutofit fontScale="92500" lnSpcReduction="2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Input: 75,692 malware samples</a:t>
            </a:r>
          </a:p>
          <a:p>
            <a:pPr>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Previous work by Bailey et al (extrapolated from their results of 500 samples):</a:t>
            </a:r>
            <a:br>
              <a:rPr lang="en-US"/>
            </a:br>
            <a:r>
              <a:rPr lang="en-US"/>
              <a:t>Number of distance calculations: </a:t>
            </a:r>
            <a:r>
              <a:rPr lang="de-AT"/>
              <a:t>2,864,639,432</a:t>
            </a:r>
            <a:br>
              <a:rPr lang="de-AT"/>
            </a:br>
            <a:r>
              <a:rPr lang="de-AT"/>
              <a:t>Time for a single distance calculation: 1.25 ms</a:t>
            </a:r>
            <a:br>
              <a:rPr lang="de-AT"/>
            </a:br>
            <a:r>
              <a:rPr lang="en-US"/>
              <a:t>Runtime: 995 hours (~ 6 weeks)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Our results:</a:t>
            </a:r>
            <a:br>
              <a:rPr lang="en-US"/>
            </a:br>
            <a:r>
              <a:rPr lang="en-US"/>
              <a:t>Number of distance calculations: 66,528,049</a:t>
            </a:r>
            <a:br>
              <a:rPr lang="en-US"/>
            </a:br>
            <a:r>
              <a:rPr lang="en-US"/>
              <a:t>Runtime: 2h 18min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idx="10"/>
          </p:nvPr>
        </p:nvSpPr>
        <p:spPr/>
        <p:txBody>
          <a:bodyPr/>
          <a:lstStyle/>
          <a:p>
            <a:r>
              <a:rPr lang="en-US"/>
              <a:t>February 10th 2009, NDSS</a:t>
            </a:r>
          </a:p>
        </p:txBody>
      </p:sp>
      <p:sp>
        <p:nvSpPr>
          <p:cNvPr id="26625" name="Rectangle 1"/>
          <p:cNvSpPr>
            <a:spLocks noGrp="1" noChangeArrowheads="1"/>
          </p:cNvSpPr>
          <p:nvPr>
            <p:ph type="title"/>
          </p:nvPr>
        </p:nvSpPr>
        <p:spPr>
          <a:xfrm>
            <a:off x="685800" y="609600"/>
            <a:ext cx="7772400" cy="91440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Conclusions</a:t>
            </a:r>
          </a:p>
        </p:txBody>
      </p:sp>
      <p:sp>
        <p:nvSpPr>
          <p:cNvPr id="26626" name="Rectangle 2"/>
          <p:cNvSpPr>
            <a:spLocks noGrp="1" noChangeArrowheads="1"/>
          </p:cNvSpPr>
          <p:nvPr>
            <p:ph type="body" idx="1"/>
          </p:nvPr>
        </p:nvSpPr>
        <p:spPr>
          <a:xfrm>
            <a:off x="685800" y="1905000"/>
            <a:ext cx="7772400" cy="4419600"/>
          </a:xfrm>
          <a:ln/>
        </p:spPr>
        <p:txBody>
          <a:bodyPr>
            <a:normAutofit fontScale="85000" lnSpcReduction="20000"/>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Novel approach for clustering large collections of malware samples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dynamic analysis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extraction of behavioral profiles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clustering algorithm that requires less than a quadratic amount of distance calculations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Experiments on real-world datasets that demonstrate that our techniques can accurately recognize malicious code that behaves in a similar fashion</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t>Available online: http://anubis.iseclab.org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F7845-BABE-49F7-BE5A-0273DD120D09}" type="datetime1">
              <a:rPr lang="en-US" smtClean="0"/>
              <a:pPr/>
              <a:t>6/20/2011</a:t>
            </a:fld>
            <a:endParaRPr lang="en-US"/>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3A3D790D-3B66-4FBE-B73B-CD56CACC06CB}" type="slidenum">
              <a:rPr lang="en-US" smtClean="0"/>
              <a:pPr/>
              <a:t>52</a:t>
            </a:fld>
            <a:endParaRPr lang="en-US"/>
          </a:p>
        </p:txBody>
      </p:sp>
      <p:sp>
        <p:nvSpPr>
          <p:cNvPr id="5" name="TextBox 4"/>
          <p:cNvSpPr txBox="1"/>
          <p:nvPr/>
        </p:nvSpPr>
        <p:spPr>
          <a:xfrm>
            <a:off x="1752600" y="3124200"/>
            <a:ext cx="5181600" cy="769441"/>
          </a:xfrm>
          <a:prstGeom prst="rect">
            <a:avLst/>
          </a:prstGeom>
          <a:noFill/>
        </p:spPr>
        <p:txBody>
          <a:bodyPr wrap="square" rtlCol="0">
            <a:spAutoFit/>
          </a:bodyPr>
          <a:lstStyle/>
          <a:p>
            <a:pPr algn="ctr"/>
            <a:r>
              <a:rPr lang="en-US" sz="4400" dirty="0" smtClean="0"/>
              <a:t>Questions?</a:t>
            </a:r>
          </a:p>
        </p:txBody>
      </p:sp>
      <p:sp>
        <p:nvSpPr>
          <p:cNvPr id="6" name="TextBox 5"/>
          <p:cNvSpPr txBox="1"/>
          <p:nvPr/>
        </p:nvSpPr>
        <p:spPr>
          <a:xfrm>
            <a:off x="1905000" y="1211759"/>
            <a:ext cx="4800600" cy="769441"/>
          </a:xfrm>
          <a:prstGeom prst="rect">
            <a:avLst/>
          </a:prstGeom>
          <a:noFill/>
        </p:spPr>
        <p:txBody>
          <a:bodyPr wrap="square" rtlCol="0">
            <a:spAutoFit/>
          </a:bodyPr>
          <a:lstStyle/>
          <a:p>
            <a:pPr algn="ctr"/>
            <a:r>
              <a:rPr lang="en-US" sz="4400" dirty="0" smtClean="0"/>
              <a:t>Thank You!</a:t>
            </a:r>
          </a:p>
        </p:txBody>
      </p:sp>
      <p:sp>
        <p:nvSpPr>
          <p:cNvPr id="7" name="TextBox 6"/>
          <p:cNvSpPr txBox="1"/>
          <p:nvPr/>
        </p:nvSpPr>
        <p:spPr>
          <a:xfrm>
            <a:off x="2971800" y="1828800"/>
            <a:ext cx="2895600" cy="461665"/>
          </a:xfrm>
          <a:prstGeom prst="rect">
            <a:avLst/>
          </a:prstGeom>
          <a:noFill/>
        </p:spPr>
        <p:txBody>
          <a:bodyPr wrap="square" rtlCol="0">
            <a:spAutoFit/>
          </a:bodyPr>
          <a:lstStyle/>
          <a:p>
            <a:r>
              <a:rPr lang="en-US" sz="2400" dirty="0" smtClean="0"/>
              <a:t>jha@cs.wisc.edu</a:t>
            </a:r>
            <a:endParaRPr lang="en-US" sz="4800" dirty="0" smtClean="0"/>
          </a:p>
        </p:txBody>
      </p:sp>
    </p:spTree>
  </p:cSld>
  <p:clrMapOvr>
    <a:masterClrMapping/>
  </p:clrMapOvr>
  <p:transition advTm="336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1752600"/>
            <a:ext cx="8229600" cy="4373563"/>
          </a:xfrm>
        </p:spPr>
        <p:txBody>
          <a:bodyPr>
            <a:normAutofit/>
          </a:bodyPr>
          <a:lstStyle/>
          <a:p>
            <a:pPr marL="514350" indent="-514350">
              <a:buFont typeface="+mj-lt"/>
              <a:buAutoNum type="arabicPeriod"/>
            </a:pPr>
            <a:r>
              <a:rPr lang="en-US" sz="2800" dirty="0" smtClean="0">
                <a:solidFill>
                  <a:schemeClr val="tx1">
                    <a:lumMod val="85000"/>
                    <a:lumOff val="15000"/>
                  </a:schemeClr>
                </a:solidFill>
              </a:rPr>
              <a:t>How it works – example</a:t>
            </a:r>
          </a:p>
          <a:p>
            <a:pPr marL="514350" indent="-514350">
              <a:buFont typeface="+mj-lt"/>
              <a:buAutoNum type="arabicPeriod"/>
            </a:pPr>
            <a:endParaRPr lang="en-US" sz="2800" dirty="0" smtClean="0">
              <a:solidFill>
                <a:schemeClr val="tx1">
                  <a:lumMod val="85000"/>
                  <a:lumOff val="15000"/>
                </a:schemeClr>
              </a:solidFill>
            </a:endParaRPr>
          </a:p>
          <a:p>
            <a:pPr marL="514350" indent="-514350">
              <a:buFont typeface="+mj-lt"/>
              <a:buAutoNum type="arabicPeriod"/>
            </a:pPr>
            <a:r>
              <a:rPr lang="en-US" sz="2800" dirty="0" smtClean="0">
                <a:solidFill>
                  <a:schemeClr val="tx1">
                    <a:lumMod val="85000"/>
                    <a:lumOff val="15000"/>
                  </a:schemeClr>
                </a:solidFill>
              </a:rPr>
              <a:t>Desired properties</a:t>
            </a:r>
          </a:p>
          <a:p>
            <a:pPr marL="514350" indent="-514350">
              <a:buFont typeface="+mj-lt"/>
              <a:buAutoNum type="arabicPeriod"/>
            </a:pPr>
            <a:endParaRPr lang="en-US" sz="2800" dirty="0" smtClean="0">
              <a:solidFill>
                <a:schemeClr val="tx1">
                  <a:lumMod val="85000"/>
                  <a:lumOff val="15000"/>
                </a:schemeClr>
              </a:solidFill>
            </a:endParaRPr>
          </a:p>
          <a:p>
            <a:pPr marL="514350" indent="-514350">
              <a:buFont typeface="+mj-lt"/>
              <a:buAutoNum type="arabicPeriod"/>
            </a:pPr>
            <a:r>
              <a:rPr lang="en-US" sz="2800" dirty="0" smtClean="0">
                <a:solidFill>
                  <a:schemeClr val="tx1">
                    <a:lumMod val="85000"/>
                    <a:lumOff val="15000"/>
                  </a:schemeClr>
                </a:solidFill>
              </a:rPr>
              <a:t>Example issue. Paper has many more.</a:t>
            </a:r>
          </a:p>
          <a:p>
            <a:endParaRPr lang="en-US" sz="2800" dirty="0" smtClean="0">
              <a:solidFill>
                <a:schemeClr val="tx1">
                  <a:lumMod val="85000"/>
                  <a:lumOff val="15000"/>
                </a:schemeClr>
              </a:solidFill>
            </a:endParaRPr>
          </a:p>
        </p:txBody>
      </p:sp>
      <p:sp>
        <p:nvSpPr>
          <p:cNvPr id="4" name="Date Placeholder 3"/>
          <p:cNvSpPr>
            <a:spLocks noGrp="1"/>
          </p:cNvSpPr>
          <p:nvPr>
            <p:ph type="dt" sz="half" idx="10"/>
          </p:nvPr>
        </p:nvSpPr>
        <p:spPr/>
        <p:txBody>
          <a:bodyPr/>
          <a:lstStyle/>
          <a:p>
            <a:fld id="{1E1C786C-53B6-4194-86DF-0C1D896060A3}"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6</a:t>
            </a:fld>
            <a:endParaRPr lang="en-US"/>
          </a:p>
        </p:txBody>
      </p:sp>
      <p:sp>
        <p:nvSpPr>
          <p:cNvPr id="9" name="Title 8"/>
          <p:cNvSpPr>
            <a:spLocks noGrp="1"/>
          </p:cNvSpPr>
          <p:nvPr>
            <p:ph type="title"/>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Dynamic Taint Analysis:</a:t>
            </a:r>
            <a:br>
              <a:rPr lang="en-US" sz="2400" dirty="0" smtClean="0"/>
            </a:br>
            <a:r>
              <a:rPr lang="en-US" sz="2400" dirty="0" smtClean="0"/>
              <a:t>What values are derived from user input?</a:t>
            </a:r>
          </a:p>
        </p:txBody>
      </p:sp>
    </p:spTree>
  </p:cSld>
  <p:clrMapOvr>
    <a:masterClrMapping/>
  </p:clrMapOvr>
  <p:transition advTm="2233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066800" y="16764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7</a:t>
            </a:fld>
            <a:endParaRPr lang="en-US"/>
          </a:p>
        </p:txBody>
      </p:sp>
      <p:pic>
        <p:nvPicPr>
          <p:cNvPr id="16" name="Picture 2"/>
          <p:cNvPicPr>
            <a:picLocks noChangeAspect="1" noChangeArrowheads="1"/>
          </p:cNvPicPr>
          <p:nvPr/>
        </p:nvPicPr>
        <p:blipFill>
          <a:blip r:embed="rId4" cstate="print"/>
          <a:srcRect/>
          <a:stretch>
            <a:fillRect/>
          </a:stretch>
        </p:blipFill>
        <p:spPr bwMode="auto">
          <a:xfrm>
            <a:off x="3657600" y="1295400"/>
            <a:ext cx="950188" cy="876707"/>
          </a:xfrm>
          <a:prstGeom prst="rect">
            <a:avLst/>
          </a:prstGeom>
          <a:noFill/>
          <a:ln w="9525">
            <a:noFill/>
            <a:miter lim="800000"/>
            <a:headEnd/>
            <a:tailEnd/>
          </a:ln>
          <a:effectLst/>
        </p:spPr>
      </p:pic>
      <p:sp>
        <p:nvSpPr>
          <p:cNvPr id="18" name="Right Arrow 17"/>
          <p:cNvSpPr/>
          <p:nvPr/>
        </p:nvSpPr>
        <p:spPr>
          <a:xfrm>
            <a:off x="228600" y="1752600"/>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3000" y="1676400"/>
            <a:ext cx="7467600" cy="2286000"/>
          </a:xfrm>
        </p:spPr>
        <p:txBody>
          <a:bodyPr>
            <a:normAutofit lnSpcReduction="10000"/>
          </a:bodyPr>
          <a:lstStyle/>
          <a:p>
            <a:pPr>
              <a:buNone/>
            </a:pPr>
            <a:r>
              <a:rPr lang="en-US" dirty="0" smtClean="0"/>
              <a:t>x  = </a:t>
            </a:r>
            <a:r>
              <a:rPr lang="en-US" dirty="0" err="1" smtClean="0"/>
              <a:t>get_input</a:t>
            </a:r>
            <a:r>
              <a:rPr lang="en-US" dirty="0" smtClean="0"/>
              <a:t>(</a:t>
            </a:r>
            <a:r>
              <a:rPr lang="en-US" dirty="0" smtClean="0">
                <a:solidFill>
                  <a:srgbClr val="FF0000"/>
                </a:solidFill>
              </a:rPr>
              <a:t>          </a:t>
            </a:r>
            <a:r>
              <a:rPr lang="en-US" dirty="0" smtClean="0"/>
              <a:t>)</a:t>
            </a:r>
          </a:p>
          <a:p>
            <a:pPr>
              <a:buNone/>
            </a:pPr>
            <a:r>
              <a:rPr lang="en-US" dirty="0" smtClean="0"/>
              <a:t>y  =  </a:t>
            </a:r>
            <a:r>
              <a:rPr lang="en-US" sz="800" dirty="0" smtClean="0"/>
              <a:t>   </a:t>
            </a:r>
            <a:r>
              <a:rPr lang="en-US" dirty="0" smtClean="0"/>
              <a:t>x   +  </a:t>
            </a:r>
            <a:r>
              <a:rPr lang="en-US" sz="800" dirty="0" smtClean="0"/>
              <a:t>   </a:t>
            </a:r>
            <a:r>
              <a:rPr lang="en-US" dirty="0" smtClean="0"/>
              <a:t>42 </a:t>
            </a:r>
          </a:p>
          <a:p>
            <a:pPr>
              <a:buNone/>
            </a:pPr>
            <a:r>
              <a:rPr lang="en-US" dirty="0" smtClean="0"/>
              <a:t>…</a:t>
            </a:r>
          </a:p>
          <a:p>
            <a:pPr>
              <a:buNone/>
            </a:pPr>
            <a:r>
              <a:rPr lang="en-US" dirty="0" err="1" smtClean="0"/>
              <a:t>goto</a:t>
            </a:r>
            <a:r>
              <a:rPr lang="en-US" dirty="0" smtClean="0"/>
              <a:t>  </a:t>
            </a:r>
            <a:r>
              <a:rPr lang="en-US" sz="800" dirty="0" smtClean="0"/>
              <a:t>     </a:t>
            </a:r>
            <a:r>
              <a:rPr lang="en-US" dirty="0" smtClean="0"/>
              <a:t>y</a:t>
            </a:r>
            <a:r>
              <a:rPr lang="en-US" dirty="0" smtClean="0">
                <a:solidFill>
                  <a:srgbClr val="FF0000"/>
                </a:solidFill>
              </a:rPr>
              <a:t>   </a:t>
            </a:r>
            <a:endParaRPr lang="en-US" i="1" dirty="0">
              <a:solidFill>
                <a:srgbClr val="FF0000"/>
              </a:solidFill>
            </a:endParaRPr>
          </a:p>
        </p:txBody>
      </p:sp>
      <p:sp>
        <p:nvSpPr>
          <p:cNvPr id="40" name="Oval Callout 39"/>
          <p:cNvSpPr/>
          <p:nvPr/>
        </p:nvSpPr>
        <p:spPr>
          <a:xfrm>
            <a:off x="3124200" y="2895600"/>
            <a:ext cx="2971800" cy="914400"/>
          </a:xfrm>
          <a:prstGeom prst="wedgeEllipseCallout">
            <a:avLst>
              <a:gd name="adj1" fmla="val -36369"/>
              <a:gd name="adj2" fmla="val -1295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Input is tainted</a:t>
            </a:r>
            <a:endParaRPr lang="en-US" sz="2400" dirty="0"/>
          </a:p>
        </p:txBody>
      </p:sp>
      <p:sp>
        <p:nvSpPr>
          <p:cNvPr id="37" name="Oval 36"/>
          <p:cNvSpPr/>
          <p:nvPr/>
        </p:nvSpPr>
        <p:spPr>
          <a:xfrm>
            <a:off x="2362200" y="61406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4800" y="6096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TextBox 38"/>
          <p:cNvSpPr txBox="1"/>
          <p:nvPr/>
        </p:nvSpPr>
        <p:spPr>
          <a:xfrm>
            <a:off x="2895600" y="609600"/>
            <a:ext cx="2362200" cy="461665"/>
          </a:xfrm>
          <a:prstGeom prst="rect">
            <a:avLst/>
          </a:prstGeom>
          <a:noFill/>
        </p:spPr>
        <p:txBody>
          <a:bodyPr wrap="square" rtlCol="0">
            <a:spAutoFit/>
          </a:bodyPr>
          <a:lstStyle/>
          <a:p>
            <a:r>
              <a:rPr lang="en-US" sz="2400" dirty="0" smtClean="0"/>
              <a:t>untainted</a:t>
            </a:r>
            <a:endParaRPr lang="en-US" sz="2000" dirty="0"/>
          </a:p>
        </p:txBody>
      </p:sp>
      <p:sp>
        <p:nvSpPr>
          <p:cNvPr id="43" name="TextBox 42"/>
          <p:cNvSpPr txBox="1"/>
          <p:nvPr/>
        </p:nvSpPr>
        <p:spPr>
          <a:xfrm>
            <a:off x="838200" y="609600"/>
            <a:ext cx="2362200" cy="461665"/>
          </a:xfrm>
          <a:prstGeom prst="rect">
            <a:avLst/>
          </a:prstGeom>
          <a:noFill/>
        </p:spPr>
        <p:txBody>
          <a:bodyPr wrap="square" rtlCol="0">
            <a:spAutoFit/>
          </a:bodyPr>
          <a:lstStyle/>
          <a:p>
            <a:r>
              <a:rPr lang="en-US" sz="2400" dirty="0" smtClean="0"/>
              <a:t>tainted</a:t>
            </a:r>
            <a:endParaRPr lang="en-US" sz="2000" dirty="0"/>
          </a:p>
        </p:txBody>
      </p:sp>
      <p:sp>
        <p:nvSpPr>
          <p:cNvPr id="29" name="TextBox 28"/>
          <p:cNvSpPr txBox="1"/>
          <p:nvPr/>
        </p:nvSpPr>
        <p:spPr>
          <a:xfrm>
            <a:off x="6477000" y="1981200"/>
            <a:ext cx="381000" cy="584775"/>
          </a:xfrm>
          <a:prstGeom prst="rect">
            <a:avLst/>
          </a:prstGeom>
          <a:noFill/>
        </p:spPr>
        <p:txBody>
          <a:bodyPr wrap="square" rtlCol="0">
            <a:spAutoFit/>
          </a:bodyPr>
          <a:lstStyle/>
          <a:p>
            <a:r>
              <a:rPr lang="en-US" sz="3200" dirty="0" smtClean="0"/>
              <a:t>x</a:t>
            </a:r>
            <a:endParaRPr lang="en-US" sz="3200" dirty="0"/>
          </a:p>
        </p:txBody>
      </p:sp>
      <p:sp>
        <p:nvSpPr>
          <p:cNvPr id="30" name="TextBox 29"/>
          <p:cNvSpPr txBox="1"/>
          <p:nvPr/>
        </p:nvSpPr>
        <p:spPr>
          <a:xfrm>
            <a:off x="7696200" y="1981200"/>
            <a:ext cx="381000" cy="584775"/>
          </a:xfrm>
          <a:prstGeom prst="rect">
            <a:avLst/>
          </a:prstGeom>
          <a:noFill/>
        </p:spPr>
        <p:txBody>
          <a:bodyPr wrap="square" rtlCol="0">
            <a:spAutoFit/>
          </a:bodyPr>
          <a:lstStyle/>
          <a:p>
            <a:r>
              <a:rPr lang="en-US" sz="3200" dirty="0" smtClean="0"/>
              <a:t>7</a:t>
            </a:r>
            <a:endParaRPr lang="en-US" sz="3200" dirty="0"/>
          </a:p>
        </p:txBody>
      </p:sp>
      <p:grpSp>
        <p:nvGrpSpPr>
          <p:cNvPr id="61" name="Group 60"/>
          <p:cNvGrpSpPr/>
          <p:nvPr/>
        </p:nvGrpSpPr>
        <p:grpSpPr>
          <a:xfrm>
            <a:off x="6096000" y="457201"/>
            <a:ext cx="2362200" cy="2743199"/>
            <a:chOff x="6096000" y="990601"/>
            <a:chExt cx="2362200" cy="2743199"/>
          </a:xfrm>
        </p:grpSpPr>
        <p:sp>
          <p:nvSpPr>
            <p:cNvPr id="42" name="TextBox 41"/>
            <p:cNvSpPr txBox="1"/>
            <p:nvPr/>
          </p:nvSpPr>
          <p:spPr>
            <a:xfrm>
              <a:off x="7162800" y="990601"/>
              <a:ext cx="533400" cy="830997"/>
            </a:xfrm>
            <a:prstGeom prst="rect">
              <a:avLst/>
            </a:prstGeom>
            <a:noFill/>
          </p:spPr>
          <p:txBody>
            <a:bodyPr wrap="square" rtlCol="0">
              <a:spAutoFit/>
            </a:bodyPr>
            <a:lstStyle/>
            <a:p>
              <a:r>
                <a:rPr lang="el-GR" sz="4800" dirty="0" smtClean="0"/>
                <a:t>Δ</a:t>
              </a:r>
              <a:endParaRPr lang="el-GR" sz="4800" dirty="0"/>
            </a:p>
          </p:txBody>
        </p:sp>
        <p:sp>
          <p:nvSpPr>
            <p:cNvPr id="25" name="TextBox 24"/>
            <p:cNvSpPr txBox="1"/>
            <p:nvPr/>
          </p:nvSpPr>
          <p:spPr>
            <a:xfrm>
              <a:off x="6324600" y="1752600"/>
              <a:ext cx="990600" cy="584775"/>
            </a:xfrm>
            <a:prstGeom prst="rect">
              <a:avLst/>
            </a:prstGeom>
            <a:noFill/>
          </p:spPr>
          <p:txBody>
            <a:bodyPr wrap="square" rtlCol="0">
              <a:spAutoFit/>
            </a:bodyPr>
            <a:lstStyle/>
            <a:p>
              <a:r>
                <a:rPr lang="en-US" sz="3200" dirty="0" err="1" smtClean="0"/>
                <a:t>Var</a:t>
              </a:r>
              <a:endParaRPr lang="en-US" sz="1600" dirty="0"/>
            </a:p>
          </p:txBody>
        </p:sp>
        <p:sp>
          <p:nvSpPr>
            <p:cNvPr id="26" name="TextBox 25"/>
            <p:cNvSpPr txBox="1"/>
            <p:nvPr/>
          </p:nvSpPr>
          <p:spPr>
            <a:xfrm>
              <a:off x="7391400" y="1752600"/>
              <a:ext cx="1066800" cy="584775"/>
            </a:xfrm>
            <a:prstGeom prst="rect">
              <a:avLst/>
            </a:prstGeom>
            <a:noFill/>
          </p:spPr>
          <p:txBody>
            <a:bodyPr wrap="square" rtlCol="0">
              <a:spAutoFit/>
            </a:bodyPr>
            <a:lstStyle/>
            <a:p>
              <a:pPr algn="ctr"/>
              <a:r>
                <a:rPr lang="en-US" sz="3200" dirty="0" smtClean="0"/>
                <a:t>Val</a:t>
              </a:r>
              <a:endParaRPr lang="en-US" sz="1600" dirty="0"/>
            </a:p>
          </p:txBody>
        </p:sp>
        <p:cxnSp>
          <p:nvCxnSpPr>
            <p:cNvPr id="49" name="Straight Connector 48"/>
            <p:cNvCxnSpPr/>
            <p:nvPr/>
          </p:nvCxnSpPr>
          <p:spPr>
            <a:xfrm>
              <a:off x="6096000" y="17526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96000" y="23622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6419852" y="2724151"/>
              <a:ext cx="1981198" cy="3809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924800" y="5105400"/>
            <a:ext cx="381000" cy="584775"/>
          </a:xfrm>
          <a:prstGeom prst="rect">
            <a:avLst/>
          </a:prstGeom>
          <a:noFill/>
        </p:spPr>
        <p:txBody>
          <a:bodyPr wrap="square" rtlCol="0">
            <a:spAutoFit/>
          </a:bodyPr>
          <a:lstStyle/>
          <a:p>
            <a:r>
              <a:rPr lang="en-US" sz="3200" dirty="0" smtClean="0"/>
              <a:t>T</a:t>
            </a:r>
            <a:endParaRPr lang="en-US" sz="3200" dirty="0"/>
          </a:p>
        </p:txBody>
      </p:sp>
      <p:sp>
        <p:nvSpPr>
          <p:cNvPr id="58" name="TextBox 57"/>
          <p:cNvSpPr txBox="1"/>
          <p:nvPr/>
        </p:nvSpPr>
        <p:spPr>
          <a:xfrm>
            <a:off x="6477000" y="5112604"/>
            <a:ext cx="381000" cy="584775"/>
          </a:xfrm>
          <a:prstGeom prst="rect">
            <a:avLst/>
          </a:prstGeom>
          <a:noFill/>
        </p:spPr>
        <p:txBody>
          <a:bodyPr wrap="square" rtlCol="0">
            <a:spAutoFit/>
          </a:bodyPr>
          <a:lstStyle/>
          <a:p>
            <a:r>
              <a:rPr lang="en-US" sz="3200" dirty="0" smtClean="0"/>
              <a:t>x</a:t>
            </a:r>
            <a:endParaRPr lang="en-US" sz="3200" dirty="0"/>
          </a:p>
        </p:txBody>
      </p:sp>
      <p:grpSp>
        <p:nvGrpSpPr>
          <p:cNvPr id="59" name="Group 58"/>
          <p:cNvGrpSpPr/>
          <p:nvPr/>
        </p:nvGrpSpPr>
        <p:grpSpPr>
          <a:xfrm>
            <a:off x="6096000" y="3581400"/>
            <a:ext cx="2895600" cy="2674205"/>
            <a:chOff x="6096000" y="3657600"/>
            <a:chExt cx="2895600" cy="2674205"/>
          </a:xfrm>
        </p:grpSpPr>
        <p:sp>
          <p:nvSpPr>
            <p:cNvPr id="27" name="TextBox 26"/>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56" name="TextBox 55"/>
            <p:cNvSpPr txBox="1"/>
            <p:nvPr/>
          </p:nvSpPr>
          <p:spPr>
            <a:xfrm>
              <a:off x="6324600" y="4426804"/>
              <a:ext cx="990600" cy="584775"/>
            </a:xfrm>
            <a:prstGeom prst="rect">
              <a:avLst/>
            </a:prstGeom>
            <a:noFill/>
          </p:spPr>
          <p:txBody>
            <a:bodyPr wrap="square" rtlCol="0">
              <a:spAutoFit/>
            </a:bodyPr>
            <a:lstStyle/>
            <a:p>
              <a:r>
                <a:rPr lang="en-US" sz="3200" dirty="0" err="1" smtClean="0"/>
                <a:t>Var</a:t>
              </a:r>
              <a:endParaRPr lang="en-US" sz="1600" dirty="0"/>
            </a:p>
          </p:txBody>
        </p:sp>
        <p:cxnSp>
          <p:nvCxnSpPr>
            <p:cNvPr id="62" name="Straight Connector 61"/>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6416248" y="5356653"/>
              <a:ext cx="1912205"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162800" y="3657600"/>
              <a:ext cx="533400" cy="830997"/>
            </a:xfrm>
            <a:prstGeom prst="rect">
              <a:avLst/>
            </a:prstGeom>
            <a:noFill/>
          </p:spPr>
          <p:txBody>
            <a:bodyPr wrap="square" rtlCol="0">
              <a:spAutoFit/>
            </a:bodyPr>
            <a:lstStyle/>
            <a:p>
              <a:r>
                <a:rPr lang="el-GR" sz="4800" i="1" dirty="0" smtClean="0"/>
                <a:t>τ</a:t>
              </a:r>
              <a:endParaRPr lang="el-GR" sz="4800" i="1" dirty="0"/>
            </a:p>
          </p:txBody>
        </p:sp>
      </p:grpSp>
      <p:grpSp>
        <p:nvGrpSpPr>
          <p:cNvPr id="9" name="Group 44"/>
          <p:cNvGrpSpPr/>
          <p:nvPr/>
        </p:nvGrpSpPr>
        <p:grpSpPr>
          <a:xfrm>
            <a:off x="762000" y="4953000"/>
            <a:ext cx="4953000" cy="1179731"/>
            <a:chOff x="4419600" y="1524000"/>
            <a:chExt cx="4419600" cy="1179731"/>
          </a:xfrm>
        </p:grpSpPr>
        <p:sp>
          <p:nvSpPr>
            <p:cNvPr id="46" name="TextBox 45"/>
            <p:cNvSpPr txBox="1"/>
            <p:nvPr/>
          </p:nvSpPr>
          <p:spPr>
            <a:xfrm>
              <a:off x="4419600" y="1752600"/>
              <a:ext cx="1219200" cy="646331"/>
            </a:xfrm>
            <a:prstGeom prst="rect">
              <a:avLst/>
            </a:prstGeom>
            <a:noFill/>
          </p:spPr>
          <p:txBody>
            <a:bodyPr wrap="square" rtlCol="0">
              <a:spAutoFit/>
            </a:bodyPr>
            <a:lstStyle/>
            <a:p>
              <a:r>
                <a:rPr lang="en-US" sz="3600" dirty="0" smtClean="0"/>
                <a:t>Input</a:t>
              </a:r>
              <a:endParaRPr lang="el-GR" sz="3600" dirty="0"/>
            </a:p>
          </p:txBody>
        </p:sp>
        <p:sp>
          <p:nvSpPr>
            <p:cNvPr id="47" name="TextBox 46"/>
            <p:cNvSpPr txBox="1"/>
            <p:nvPr/>
          </p:nvSpPr>
          <p:spPr>
            <a:xfrm>
              <a:off x="5486400" y="1524000"/>
              <a:ext cx="3352800" cy="646331"/>
            </a:xfrm>
            <a:prstGeom prst="rect">
              <a:avLst/>
            </a:prstGeom>
            <a:noFill/>
          </p:spPr>
          <p:txBody>
            <a:bodyPr wrap="square" rtlCol="0">
              <a:spAutoFit/>
            </a:bodyPr>
            <a:lstStyle/>
            <a:p>
              <a:pPr algn="ctr"/>
              <a:r>
                <a:rPr lang="en-US" sz="3600" dirty="0" smtClean="0"/>
                <a:t>t = </a:t>
              </a:r>
              <a:r>
                <a:rPr lang="en-US" sz="3600" dirty="0" err="1" smtClean="0"/>
                <a:t>IsUntrusted</a:t>
              </a:r>
              <a:r>
                <a:rPr lang="en-US" sz="3600" dirty="0" smtClean="0"/>
                <a:t>(</a:t>
              </a:r>
              <a:r>
                <a:rPr lang="en-US" sz="3600" i="1" dirty="0" err="1" smtClean="0"/>
                <a:t>src</a:t>
              </a:r>
              <a:r>
                <a:rPr lang="en-US" sz="3600" dirty="0" smtClean="0"/>
                <a:t>)</a:t>
              </a:r>
              <a:endParaRPr lang="el-GR" sz="3600" dirty="0"/>
            </a:p>
          </p:txBody>
        </p:sp>
        <p:cxnSp>
          <p:nvCxnSpPr>
            <p:cNvPr id="48" name="Straight Connector 47"/>
            <p:cNvCxnSpPr/>
            <p:nvPr/>
          </p:nvCxnSpPr>
          <p:spPr>
            <a:xfrm>
              <a:off x="5562600" y="2133600"/>
              <a:ext cx="3200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486400" y="2057400"/>
              <a:ext cx="3352800" cy="646331"/>
            </a:xfrm>
            <a:prstGeom prst="rect">
              <a:avLst/>
            </a:prstGeom>
            <a:noFill/>
          </p:spPr>
          <p:txBody>
            <a:bodyPr wrap="square" rtlCol="0">
              <a:spAutoFit/>
            </a:bodyPr>
            <a:lstStyle/>
            <a:p>
              <a:pPr algn="ctr"/>
              <a:r>
                <a:rPr lang="en-US" sz="3600" dirty="0" err="1" smtClean="0"/>
                <a:t>get_input</a:t>
              </a:r>
              <a:r>
                <a:rPr lang="en-US" sz="3600" dirty="0" smtClean="0"/>
                <a:t>(</a:t>
              </a:r>
              <a:r>
                <a:rPr lang="en-US" sz="3600" i="1" dirty="0" err="1" smtClean="0"/>
                <a:t>src</a:t>
              </a:r>
              <a:r>
                <a:rPr lang="en-US" sz="3600" dirty="0" smtClean="0"/>
                <a:t>)↓ t</a:t>
              </a:r>
              <a:endParaRPr lang="el-GR" sz="3600" dirty="0"/>
            </a:p>
          </p:txBody>
        </p:sp>
      </p:grpSp>
      <p:sp>
        <p:nvSpPr>
          <p:cNvPr id="70" name="Rounded Rectangle 69"/>
          <p:cNvSpPr/>
          <p:nvPr/>
        </p:nvSpPr>
        <p:spPr>
          <a:xfrm>
            <a:off x="533400" y="4114800"/>
            <a:ext cx="4800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Taint Introduction</a:t>
            </a:r>
            <a:endParaRPr lang="el-GR" sz="3200" dirty="0"/>
          </a:p>
        </p:txBody>
      </p:sp>
    </p:spTree>
    <p:custDataLst>
      <p:tags r:id="rId1"/>
    </p:custDataLst>
  </p:cSld>
  <p:clrMapOvr>
    <a:masterClrMapping/>
  </p:clrMapOvr>
  <p:transition advTm="1070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40" grpId="0" animBg="1"/>
      <p:bldP spid="37" grpId="0" animBg="1"/>
      <p:bldP spid="38" grpId="0" animBg="1"/>
      <p:bldP spid="39" grpId="0"/>
      <p:bldP spid="43" grpId="0"/>
      <p:bldP spid="29" grpId="0"/>
      <p:bldP spid="30"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066800" y="22859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Oval 11"/>
          <p:cNvSpPr/>
          <p:nvPr/>
        </p:nvSpPr>
        <p:spPr>
          <a:xfrm>
            <a:off x="1905000" y="22859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a:off x="2895600" y="2209799"/>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066800" y="16763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8</a:t>
            </a:fld>
            <a:endParaRPr lang="en-US"/>
          </a:p>
        </p:txBody>
      </p:sp>
      <p:pic>
        <p:nvPicPr>
          <p:cNvPr id="16" name="Picture 2"/>
          <p:cNvPicPr>
            <a:picLocks noChangeAspect="1" noChangeArrowheads="1"/>
          </p:cNvPicPr>
          <p:nvPr/>
        </p:nvPicPr>
        <p:blipFill>
          <a:blip r:embed="rId4" cstate="print"/>
          <a:srcRect/>
          <a:stretch>
            <a:fillRect/>
          </a:stretch>
        </p:blipFill>
        <p:spPr bwMode="auto">
          <a:xfrm>
            <a:off x="3657600" y="1295399"/>
            <a:ext cx="950188" cy="876707"/>
          </a:xfrm>
          <a:prstGeom prst="rect">
            <a:avLst/>
          </a:prstGeom>
          <a:noFill/>
          <a:ln w="9525">
            <a:noFill/>
            <a:miter lim="800000"/>
            <a:headEnd/>
            <a:tailEnd/>
          </a:ln>
          <a:effectLst/>
        </p:spPr>
      </p:pic>
      <p:sp>
        <p:nvSpPr>
          <p:cNvPr id="3" name="Content Placeholder 2"/>
          <p:cNvSpPr>
            <a:spLocks noGrp="1"/>
          </p:cNvSpPr>
          <p:nvPr>
            <p:ph idx="1"/>
          </p:nvPr>
        </p:nvSpPr>
        <p:spPr>
          <a:xfrm>
            <a:off x="1143000" y="1676399"/>
            <a:ext cx="7467600" cy="2286000"/>
          </a:xfrm>
        </p:spPr>
        <p:txBody>
          <a:bodyPr>
            <a:normAutofit lnSpcReduction="10000"/>
          </a:bodyPr>
          <a:lstStyle/>
          <a:p>
            <a:pPr>
              <a:buNone/>
            </a:pPr>
            <a:r>
              <a:rPr lang="en-US" dirty="0" smtClean="0"/>
              <a:t>x  = </a:t>
            </a:r>
            <a:r>
              <a:rPr lang="en-US" dirty="0" err="1" smtClean="0"/>
              <a:t>get_input</a:t>
            </a:r>
            <a:r>
              <a:rPr lang="en-US" dirty="0" smtClean="0"/>
              <a:t>(</a:t>
            </a:r>
            <a:r>
              <a:rPr lang="en-US" dirty="0" smtClean="0">
                <a:solidFill>
                  <a:srgbClr val="FF0000"/>
                </a:solidFill>
              </a:rPr>
              <a:t>          </a:t>
            </a:r>
            <a:r>
              <a:rPr lang="en-US" dirty="0" smtClean="0"/>
              <a:t>)</a:t>
            </a:r>
          </a:p>
          <a:p>
            <a:pPr>
              <a:buNone/>
            </a:pPr>
            <a:r>
              <a:rPr lang="en-US" dirty="0" smtClean="0"/>
              <a:t>y  =  </a:t>
            </a:r>
            <a:r>
              <a:rPr lang="en-US" sz="800" dirty="0" smtClean="0"/>
              <a:t>   </a:t>
            </a:r>
            <a:r>
              <a:rPr lang="en-US" dirty="0" smtClean="0"/>
              <a:t>x   +  </a:t>
            </a:r>
            <a:r>
              <a:rPr lang="en-US" sz="800" dirty="0" smtClean="0"/>
              <a:t>   </a:t>
            </a:r>
            <a:r>
              <a:rPr lang="en-US" dirty="0" smtClean="0"/>
              <a:t>42 </a:t>
            </a:r>
          </a:p>
          <a:p>
            <a:pPr>
              <a:buNone/>
            </a:pPr>
            <a:r>
              <a:rPr lang="en-US" dirty="0" smtClean="0"/>
              <a:t>…</a:t>
            </a:r>
          </a:p>
          <a:p>
            <a:pPr>
              <a:buNone/>
            </a:pPr>
            <a:r>
              <a:rPr lang="en-US" dirty="0" err="1" smtClean="0"/>
              <a:t>goto</a:t>
            </a:r>
            <a:r>
              <a:rPr lang="en-US" dirty="0" smtClean="0"/>
              <a:t>  </a:t>
            </a:r>
            <a:r>
              <a:rPr lang="en-US" sz="800" dirty="0" smtClean="0"/>
              <a:t>     </a:t>
            </a:r>
            <a:r>
              <a:rPr lang="en-US" dirty="0" smtClean="0"/>
              <a:t>y</a:t>
            </a:r>
            <a:r>
              <a:rPr lang="en-US" dirty="0" smtClean="0">
                <a:solidFill>
                  <a:srgbClr val="FF0000"/>
                </a:solidFill>
              </a:rPr>
              <a:t>   </a:t>
            </a:r>
            <a:endParaRPr lang="en-US" i="1" dirty="0">
              <a:solidFill>
                <a:srgbClr val="FF0000"/>
              </a:solidFill>
            </a:endParaRPr>
          </a:p>
        </p:txBody>
      </p:sp>
      <p:sp>
        <p:nvSpPr>
          <p:cNvPr id="36" name="Right Arrow 35"/>
          <p:cNvSpPr/>
          <p:nvPr/>
        </p:nvSpPr>
        <p:spPr>
          <a:xfrm>
            <a:off x="228600" y="2362199"/>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1" name="Oval Callout 40"/>
          <p:cNvSpPr/>
          <p:nvPr/>
        </p:nvSpPr>
        <p:spPr>
          <a:xfrm>
            <a:off x="2667000" y="2819399"/>
            <a:ext cx="3886200" cy="914400"/>
          </a:xfrm>
          <a:prstGeom prst="wedgeEllipseCallout">
            <a:avLst>
              <a:gd name="adj1" fmla="val -65439"/>
              <a:gd name="adj2" fmla="val -502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Data derived from user input is tainted</a:t>
            </a:r>
            <a:endParaRPr lang="en-US" sz="2400" dirty="0"/>
          </a:p>
        </p:txBody>
      </p:sp>
      <p:sp>
        <p:nvSpPr>
          <p:cNvPr id="37" name="Oval 36"/>
          <p:cNvSpPr/>
          <p:nvPr/>
        </p:nvSpPr>
        <p:spPr>
          <a:xfrm>
            <a:off x="2362200" y="6096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4800" y="605135"/>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TextBox 38"/>
          <p:cNvSpPr txBox="1"/>
          <p:nvPr/>
        </p:nvSpPr>
        <p:spPr>
          <a:xfrm>
            <a:off x="2895600" y="605135"/>
            <a:ext cx="2362200" cy="461665"/>
          </a:xfrm>
          <a:prstGeom prst="rect">
            <a:avLst/>
          </a:prstGeom>
          <a:noFill/>
        </p:spPr>
        <p:txBody>
          <a:bodyPr wrap="square" rtlCol="0">
            <a:spAutoFit/>
          </a:bodyPr>
          <a:lstStyle/>
          <a:p>
            <a:r>
              <a:rPr lang="en-US" sz="2400" dirty="0" smtClean="0"/>
              <a:t>untainted</a:t>
            </a:r>
            <a:endParaRPr lang="en-US" sz="2000" dirty="0"/>
          </a:p>
        </p:txBody>
      </p:sp>
      <p:sp>
        <p:nvSpPr>
          <p:cNvPr id="43" name="TextBox 42"/>
          <p:cNvSpPr txBox="1"/>
          <p:nvPr/>
        </p:nvSpPr>
        <p:spPr>
          <a:xfrm>
            <a:off x="838200" y="605135"/>
            <a:ext cx="2362200" cy="461665"/>
          </a:xfrm>
          <a:prstGeom prst="rect">
            <a:avLst/>
          </a:prstGeom>
          <a:noFill/>
        </p:spPr>
        <p:txBody>
          <a:bodyPr wrap="square" rtlCol="0">
            <a:spAutoFit/>
          </a:bodyPr>
          <a:lstStyle/>
          <a:p>
            <a:r>
              <a:rPr lang="en-US" sz="2400" dirty="0" smtClean="0"/>
              <a:t>tainted</a:t>
            </a:r>
            <a:endParaRPr lang="en-US" sz="2000" dirty="0"/>
          </a:p>
        </p:txBody>
      </p:sp>
      <p:sp>
        <p:nvSpPr>
          <p:cNvPr id="32" name="TextBox 31"/>
          <p:cNvSpPr txBox="1"/>
          <p:nvPr/>
        </p:nvSpPr>
        <p:spPr>
          <a:xfrm>
            <a:off x="6477000" y="2514599"/>
            <a:ext cx="381000" cy="584775"/>
          </a:xfrm>
          <a:prstGeom prst="rect">
            <a:avLst/>
          </a:prstGeom>
          <a:noFill/>
        </p:spPr>
        <p:txBody>
          <a:bodyPr wrap="square" rtlCol="0">
            <a:spAutoFit/>
          </a:bodyPr>
          <a:lstStyle/>
          <a:p>
            <a:r>
              <a:rPr lang="en-US" sz="3200" dirty="0" smtClean="0"/>
              <a:t>y</a:t>
            </a:r>
            <a:endParaRPr lang="en-US" sz="3200" dirty="0"/>
          </a:p>
        </p:txBody>
      </p:sp>
      <p:sp>
        <p:nvSpPr>
          <p:cNvPr id="33" name="TextBox 32"/>
          <p:cNvSpPr txBox="1"/>
          <p:nvPr/>
        </p:nvSpPr>
        <p:spPr>
          <a:xfrm>
            <a:off x="7620000" y="2514599"/>
            <a:ext cx="609600" cy="584775"/>
          </a:xfrm>
          <a:prstGeom prst="rect">
            <a:avLst/>
          </a:prstGeom>
          <a:noFill/>
        </p:spPr>
        <p:txBody>
          <a:bodyPr wrap="square" rtlCol="0">
            <a:spAutoFit/>
          </a:bodyPr>
          <a:lstStyle/>
          <a:p>
            <a:r>
              <a:rPr lang="en-US" sz="3200" dirty="0" smtClean="0"/>
              <a:t>49</a:t>
            </a:r>
            <a:endParaRPr lang="en-US" sz="3200" dirty="0"/>
          </a:p>
        </p:txBody>
      </p:sp>
      <p:grpSp>
        <p:nvGrpSpPr>
          <p:cNvPr id="59" name="Group 58"/>
          <p:cNvGrpSpPr/>
          <p:nvPr/>
        </p:nvGrpSpPr>
        <p:grpSpPr>
          <a:xfrm>
            <a:off x="6096000" y="457200"/>
            <a:ext cx="2362200" cy="2743199"/>
            <a:chOff x="6096000" y="990601"/>
            <a:chExt cx="2362200" cy="2743199"/>
          </a:xfrm>
        </p:grpSpPr>
        <p:sp>
          <p:nvSpPr>
            <p:cNvPr id="42" name="TextBox 41"/>
            <p:cNvSpPr txBox="1"/>
            <p:nvPr/>
          </p:nvSpPr>
          <p:spPr>
            <a:xfrm>
              <a:off x="7162800" y="990601"/>
              <a:ext cx="533400" cy="830997"/>
            </a:xfrm>
            <a:prstGeom prst="rect">
              <a:avLst/>
            </a:prstGeom>
            <a:noFill/>
          </p:spPr>
          <p:txBody>
            <a:bodyPr wrap="square" rtlCol="0">
              <a:spAutoFit/>
            </a:bodyPr>
            <a:lstStyle/>
            <a:p>
              <a:r>
                <a:rPr lang="el-GR" sz="4800" dirty="0" smtClean="0"/>
                <a:t>Δ</a:t>
              </a:r>
              <a:endParaRPr lang="el-GR" sz="4800" dirty="0"/>
            </a:p>
          </p:txBody>
        </p:sp>
        <p:sp>
          <p:nvSpPr>
            <p:cNvPr id="25" name="TextBox 24"/>
            <p:cNvSpPr txBox="1"/>
            <p:nvPr/>
          </p:nvSpPr>
          <p:spPr>
            <a:xfrm>
              <a:off x="6324600" y="1752600"/>
              <a:ext cx="990600" cy="584775"/>
            </a:xfrm>
            <a:prstGeom prst="rect">
              <a:avLst/>
            </a:prstGeom>
            <a:noFill/>
          </p:spPr>
          <p:txBody>
            <a:bodyPr wrap="square" rtlCol="0">
              <a:spAutoFit/>
            </a:bodyPr>
            <a:lstStyle/>
            <a:p>
              <a:r>
                <a:rPr lang="en-US" sz="3200" dirty="0" err="1" smtClean="0"/>
                <a:t>Var</a:t>
              </a:r>
              <a:endParaRPr lang="en-US" sz="1600" dirty="0"/>
            </a:p>
          </p:txBody>
        </p:sp>
        <p:sp>
          <p:nvSpPr>
            <p:cNvPr id="26" name="TextBox 25"/>
            <p:cNvSpPr txBox="1"/>
            <p:nvPr/>
          </p:nvSpPr>
          <p:spPr>
            <a:xfrm>
              <a:off x="7391400" y="1752600"/>
              <a:ext cx="1066800" cy="584775"/>
            </a:xfrm>
            <a:prstGeom prst="rect">
              <a:avLst/>
            </a:prstGeom>
            <a:noFill/>
          </p:spPr>
          <p:txBody>
            <a:bodyPr wrap="square" rtlCol="0">
              <a:spAutoFit/>
            </a:bodyPr>
            <a:lstStyle/>
            <a:p>
              <a:pPr algn="ctr"/>
              <a:r>
                <a:rPr lang="en-US" sz="3200" dirty="0" smtClean="0"/>
                <a:t>Val</a:t>
              </a:r>
              <a:endParaRPr lang="en-US" sz="1600" dirty="0"/>
            </a:p>
          </p:txBody>
        </p:sp>
        <p:sp>
          <p:nvSpPr>
            <p:cNvPr id="29" name="TextBox 28"/>
            <p:cNvSpPr txBox="1"/>
            <p:nvPr/>
          </p:nvSpPr>
          <p:spPr>
            <a:xfrm>
              <a:off x="6477000" y="2514600"/>
              <a:ext cx="381000" cy="584775"/>
            </a:xfrm>
            <a:prstGeom prst="rect">
              <a:avLst/>
            </a:prstGeom>
            <a:noFill/>
          </p:spPr>
          <p:txBody>
            <a:bodyPr wrap="square" rtlCol="0">
              <a:spAutoFit/>
            </a:bodyPr>
            <a:lstStyle/>
            <a:p>
              <a:r>
                <a:rPr lang="en-US" sz="3200" dirty="0" smtClean="0"/>
                <a:t>x</a:t>
              </a:r>
              <a:endParaRPr lang="en-US" sz="3200" dirty="0"/>
            </a:p>
          </p:txBody>
        </p:sp>
        <p:sp>
          <p:nvSpPr>
            <p:cNvPr id="30" name="TextBox 29"/>
            <p:cNvSpPr txBox="1"/>
            <p:nvPr/>
          </p:nvSpPr>
          <p:spPr>
            <a:xfrm>
              <a:off x="7696200" y="2514600"/>
              <a:ext cx="381000" cy="584775"/>
            </a:xfrm>
            <a:prstGeom prst="rect">
              <a:avLst/>
            </a:prstGeom>
            <a:noFill/>
          </p:spPr>
          <p:txBody>
            <a:bodyPr wrap="square" rtlCol="0">
              <a:spAutoFit/>
            </a:bodyPr>
            <a:lstStyle/>
            <a:p>
              <a:r>
                <a:rPr lang="en-US" sz="3200" dirty="0" smtClean="0"/>
                <a:t>7</a:t>
              </a:r>
              <a:endParaRPr lang="en-US" sz="3200" dirty="0"/>
            </a:p>
          </p:txBody>
        </p:sp>
        <p:cxnSp>
          <p:nvCxnSpPr>
            <p:cNvPr id="49" name="Straight Connector 48"/>
            <p:cNvCxnSpPr/>
            <p:nvPr/>
          </p:nvCxnSpPr>
          <p:spPr>
            <a:xfrm>
              <a:off x="6096000" y="17526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96000" y="23622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6419852" y="2724151"/>
              <a:ext cx="1981198" cy="3809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924800" y="5638800"/>
            <a:ext cx="381000" cy="584775"/>
          </a:xfrm>
          <a:prstGeom prst="rect">
            <a:avLst/>
          </a:prstGeom>
          <a:noFill/>
        </p:spPr>
        <p:txBody>
          <a:bodyPr wrap="square" rtlCol="0">
            <a:spAutoFit/>
          </a:bodyPr>
          <a:lstStyle/>
          <a:p>
            <a:r>
              <a:rPr lang="en-US" sz="3200" dirty="0" smtClean="0"/>
              <a:t>T</a:t>
            </a:r>
            <a:endParaRPr lang="en-US" sz="3200" dirty="0"/>
          </a:p>
        </p:txBody>
      </p:sp>
      <p:sp>
        <p:nvSpPr>
          <p:cNvPr id="60" name="TextBox 59"/>
          <p:cNvSpPr txBox="1"/>
          <p:nvPr/>
        </p:nvSpPr>
        <p:spPr>
          <a:xfrm>
            <a:off x="6477000" y="5663625"/>
            <a:ext cx="381000" cy="584775"/>
          </a:xfrm>
          <a:prstGeom prst="rect">
            <a:avLst/>
          </a:prstGeom>
          <a:noFill/>
        </p:spPr>
        <p:txBody>
          <a:bodyPr wrap="square" rtlCol="0">
            <a:spAutoFit/>
          </a:bodyPr>
          <a:lstStyle/>
          <a:p>
            <a:r>
              <a:rPr lang="en-US" sz="3200" dirty="0" smtClean="0"/>
              <a:t>y</a:t>
            </a:r>
            <a:endParaRPr lang="en-US" sz="3200" dirty="0"/>
          </a:p>
        </p:txBody>
      </p:sp>
      <p:grpSp>
        <p:nvGrpSpPr>
          <p:cNvPr id="61" name="Group 60"/>
          <p:cNvGrpSpPr/>
          <p:nvPr/>
        </p:nvGrpSpPr>
        <p:grpSpPr>
          <a:xfrm>
            <a:off x="6096000" y="3581400"/>
            <a:ext cx="2895600" cy="2674205"/>
            <a:chOff x="6096000" y="3657600"/>
            <a:chExt cx="2895600" cy="2674205"/>
          </a:xfrm>
        </p:grpSpPr>
        <p:sp>
          <p:nvSpPr>
            <p:cNvPr id="27" name="TextBox 26"/>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31" name="TextBox 30"/>
            <p:cNvSpPr txBox="1"/>
            <p:nvPr/>
          </p:nvSpPr>
          <p:spPr>
            <a:xfrm>
              <a:off x="7924800" y="5181600"/>
              <a:ext cx="381000" cy="584775"/>
            </a:xfrm>
            <a:prstGeom prst="rect">
              <a:avLst/>
            </a:prstGeom>
            <a:noFill/>
          </p:spPr>
          <p:txBody>
            <a:bodyPr wrap="square" rtlCol="0">
              <a:spAutoFit/>
            </a:bodyPr>
            <a:lstStyle/>
            <a:p>
              <a:r>
                <a:rPr lang="en-US" sz="3200" dirty="0" smtClean="0"/>
                <a:t>T</a:t>
              </a:r>
              <a:endParaRPr lang="en-US" sz="3200" dirty="0"/>
            </a:p>
          </p:txBody>
        </p:sp>
        <p:sp>
          <p:nvSpPr>
            <p:cNvPr id="56" name="TextBox 55"/>
            <p:cNvSpPr txBox="1"/>
            <p:nvPr/>
          </p:nvSpPr>
          <p:spPr>
            <a:xfrm>
              <a:off x="6324600" y="4426804"/>
              <a:ext cx="990600" cy="584775"/>
            </a:xfrm>
            <a:prstGeom prst="rect">
              <a:avLst/>
            </a:prstGeom>
            <a:noFill/>
          </p:spPr>
          <p:txBody>
            <a:bodyPr wrap="square" rtlCol="0">
              <a:spAutoFit/>
            </a:bodyPr>
            <a:lstStyle/>
            <a:p>
              <a:r>
                <a:rPr lang="en-US" sz="3200" dirty="0" err="1" smtClean="0"/>
                <a:t>Var</a:t>
              </a:r>
              <a:endParaRPr lang="en-US" sz="1600" dirty="0"/>
            </a:p>
          </p:txBody>
        </p:sp>
        <p:sp>
          <p:nvSpPr>
            <p:cNvPr id="58" name="TextBox 57"/>
            <p:cNvSpPr txBox="1"/>
            <p:nvPr/>
          </p:nvSpPr>
          <p:spPr>
            <a:xfrm>
              <a:off x="6477000" y="5188804"/>
              <a:ext cx="381000" cy="584775"/>
            </a:xfrm>
            <a:prstGeom prst="rect">
              <a:avLst/>
            </a:prstGeom>
            <a:noFill/>
          </p:spPr>
          <p:txBody>
            <a:bodyPr wrap="square" rtlCol="0">
              <a:spAutoFit/>
            </a:bodyPr>
            <a:lstStyle/>
            <a:p>
              <a:r>
                <a:rPr lang="en-US" sz="3200" dirty="0" smtClean="0"/>
                <a:t>x</a:t>
              </a:r>
              <a:endParaRPr lang="en-US" sz="3200" dirty="0"/>
            </a:p>
          </p:txBody>
        </p:sp>
        <p:cxnSp>
          <p:nvCxnSpPr>
            <p:cNvPr id="62" name="Straight Connector 61"/>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6416248" y="5356653"/>
              <a:ext cx="1912205"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162800" y="3657600"/>
              <a:ext cx="533400" cy="830997"/>
            </a:xfrm>
            <a:prstGeom prst="rect">
              <a:avLst/>
            </a:prstGeom>
            <a:noFill/>
          </p:spPr>
          <p:txBody>
            <a:bodyPr wrap="square" rtlCol="0">
              <a:spAutoFit/>
            </a:bodyPr>
            <a:lstStyle/>
            <a:p>
              <a:r>
                <a:rPr lang="el-GR" sz="4800" i="1" dirty="0" smtClean="0"/>
                <a:t>τ</a:t>
              </a:r>
              <a:endParaRPr lang="el-GR" sz="4800" i="1" dirty="0"/>
            </a:p>
          </p:txBody>
        </p:sp>
      </p:grpSp>
      <p:grpSp>
        <p:nvGrpSpPr>
          <p:cNvPr id="47" name="Group 46"/>
          <p:cNvGrpSpPr/>
          <p:nvPr/>
        </p:nvGrpSpPr>
        <p:grpSpPr>
          <a:xfrm>
            <a:off x="457200" y="4953000"/>
            <a:ext cx="5867400" cy="1179731"/>
            <a:chOff x="457200" y="4953000"/>
            <a:chExt cx="5867400" cy="1179731"/>
          </a:xfrm>
        </p:grpSpPr>
        <p:sp>
          <p:nvSpPr>
            <p:cNvPr id="65" name="TextBox 64"/>
            <p:cNvSpPr txBox="1"/>
            <p:nvPr/>
          </p:nvSpPr>
          <p:spPr>
            <a:xfrm>
              <a:off x="457200" y="5181600"/>
              <a:ext cx="1368238" cy="646331"/>
            </a:xfrm>
            <a:prstGeom prst="rect">
              <a:avLst/>
            </a:prstGeom>
            <a:noFill/>
          </p:spPr>
          <p:txBody>
            <a:bodyPr wrap="square" rtlCol="0">
              <a:spAutoFit/>
            </a:bodyPr>
            <a:lstStyle/>
            <a:p>
              <a:r>
                <a:rPr lang="en-US" sz="3600" dirty="0" err="1" smtClean="0"/>
                <a:t>BinOp</a:t>
              </a:r>
              <a:endParaRPr lang="el-GR" sz="3600" dirty="0"/>
            </a:p>
          </p:txBody>
        </p:sp>
        <p:sp>
          <p:nvSpPr>
            <p:cNvPr id="66" name="TextBox 65"/>
            <p:cNvSpPr txBox="1"/>
            <p:nvPr/>
          </p:nvSpPr>
          <p:spPr>
            <a:xfrm>
              <a:off x="1295400" y="4953000"/>
              <a:ext cx="5029200" cy="646331"/>
            </a:xfrm>
            <a:prstGeom prst="rect">
              <a:avLst/>
            </a:prstGeom>
            <a:noFill/>
          </p:spPr>
          <p:txBody>
            <a:bodyPr wrap="square" rtlCol="0">
              <a:spAutoFit/>
            </a:bodyPr>
            <a:lstStyle/>
            <a:p>
              <a:pPr algn="ctr"/>
              <a:r>
                <a:rPr lang="en-US" sz="3600" dirty="0" smtClean="0"/>
                <a:t>t</a:t>
              </a:r>
              <a:r>
                <a:rPr lang="en-US" sz="2400" dirty="0" smtClean="0"/>
                <a:t>1</a:t>
              </a:r>
              <a:r>
                <a:rPr lang="en-US" sz="3600" dirty="0" smtClean="0"/>
                <a:t> = </a:t>
              </a:r>
              <a:r>
                <a:rPr lang="el-GR" sz="3600" i="1" dirty="0" smtClean="0"/>
                <a:t>τ</a:t>
              </a:r>
              <a:r>
                <a:rPr lang="el-GR" sz="3600" dirty="0" smtClean="0"/>
                <a:t>[</a:t>
              </a:r>
              <a:r>
                <a:rPr lang="en-US" sz="3600" dirty="0" smtClean="0"/>
                <a:t>x</a:t>
              </a:r>
              <a:r>
                <a:rPr lang="en-US" sz="2400" dirty="0" smtClean="0"/>
                <a:t>1</a:t>
              </a:r>
              <a:r>
                <a:rPr lang="en-US" sz="3600" dirty="0" smtClean="0"/>
                <a:t>] , t</a:t>
              </a:r>
              <a:r>
                <a:rPr lang="en-US" sz="2400" dirty="0" smtClean="0"/>
                <a:t>2</a:t>
              </a:r>
              <a:r>
                <a:rPr lang="en-US" sz="3600" dirty="0" smtClean="0"/>
                <a:t> = </a:t>
              </a:r>
              <a:r>
                <a:rPr lang="el-GR" sz="3600" i="1" dirty="0" smtClean="0"/>
                <a:t>τ</a:t>
              </a:r>
              <a:r>
                <a:rPr lang="en-US" sz="3600" dirty="0" smtClean="0"/>
                <a:t>[x</a:t>
              </a:r>
              <a:r>
                <a:rPr lang="en-US" sz="2400" dirty="0" smtClean="0"/>
                <a:t>2</a:t>
              </a:r>
              <a:r>
                <a:rPr lang="en-US" sz="3600" dirty="0" smtClean="0"/>
                <a:t>]</a:t>
              </a:r>
              <a:endParaRPr lang="el-GR" sz="3600" dirty="0">
                <a:solidFill>
                  <a:srgbClr val="FF0000"/>
                </a:solidFill>
              </a:endParaRPr>
            </a:p>
          </p:txBody>
        </p:sp>
        <p:cxnSp>
          <p:nvCxnSpPr>
            <p:cNvPr id="68" name="Straight Connector 67"/>
            <p:cNvCxnSpPr/>
            <p:nvPr/>
          </p:nvCxnSpPr>
          <p:spPr>
            <a:xfrm>
              <a:off x="1752600" y="5562600"/>
              <a:ext cx="4038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447800" y="5486400"/>
              <a:ext cx="4648200" cy="646331"/>
            </a:xfrm>
            <a:prstGeom prst="rect">
              <a:avLst/>
            </a:prstGeom>
            <a:noFill/>
          </p:spPr>
          <p:txBody>
            <a:bodyPr wrap="square" rtlCol="0">
              <a:spAutoFit/>
            </a:bodyPr>
            <a:lstStyle/>
            <a:p>
              <a:pPr algn="ctr"/>
              <a:r>
                <a:rPr lang="en-US" sz="3600" dirty="0" smtClean="0"/>
                <a:t>x</a:t>
              </a:r>
              <a:r>
                <a:rPr lang="en-US" sz="2400" dirty="0" smtClean="0"/>
                <a:t>1</a:t>
              </a:r>
              <a:r>
                <a:rPr lang="en-US" sz="3600" dirty="0" smtClean="0"/>
                <a:t> + x</a:t>
              </a:r>
              <a:r>
                <a:rPr lang="en-US" sz="2400" dirty="0" smtClean="0"/>
                <a:t>2</a:t>
              </a:r>
              <a:r>
                <a:rPr lang="en-US" sz="3600" dirty="0" smtClean="0"/>
                <a:t> ↓ t</a:t>
              </a:r>
              <a:r>
                <a:rPr lang="en-US" sz="2400" dirty="0" smtClean="0"/>
                <a:t>1</a:t>
              </a:r>
              <a:r>
                <a:rPr lang="en-US" sz="3600" dirty="0" smtClean="0"/>
                <a:t> v t</a:t>
              </a:r>
              <a:r>
                <a:rPr lang="en-US" sz="2400" dirty="0" smtClean="0"/>
                <a:t>2</a:t>
              </a:r>
              <a:endParaRPr lang="el-GR" sz="3600" dirty="0">
                <a:solidFill>
                  <a:srgbClr val="FF0000"/>
                </a:solidFill>
              </a:endParaRPr>
            </a:p>
          </p:txBody>
        </p:sp>
      </p:grpSp>
      <p:sp>
        <p:nvSpPr>
          <p:cNvPr id="71" name="Rounded Rectangle 70"/>
          <p:cNvSpPr/>
          <p:nvPr/>
        </p:nvSpPr>
        <p:spPr>
          <a:xfrm>
            <a:off x="533400" y="4114800"/>
            <a:ext cx="4800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Taint Propagation</a:t>
            </a:r>
            <a:endParaRPr lang="el-GR" sz="3200" dirty="0"/>
          </a:p>
        </p:txBody>
      </p:sp>
    </p:spTree>
    <p:custDataLst>
      <p:tags r:id="rId1"/>
    </p:custDataLst>
  </p:cSld>
  <p:clrMapOvr>
    <a:masterClrMapping/>
  </p:clrMapOvr>
  <p:transition advTm="520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1" grpId="0" animBg="1"/>
      <p:bldP spid="32" grpId="0"/>
      <p:bldP spid="33" grpId="0"/>
      <p:bldP spid="34"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133600" y="33527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Oval 13"/>
          <p:cNvSpPr/>
          <p:nvPr/>
        </p:nvSpPr>
        <p:spPr>
          <a:xfrm>
            <a:off x="1066800" y="22859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Oval 11"/>
          <p:cNvSpPr/>
          <p:nvPr/>
        </p:nvSpPr>
        <p:spPr>
          <a:xfrm>
            <a:off x="1905000" y="22859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a:off x="2895600" y="2209799"/>
            <a:ext cx="53340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066800" y="1676399"/>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D549CEC-B96B-4127-A087-48F17413E385}" type="datetime1">
              <a:rPr lang="en-US" smtClean="0"/>
              <a:pPr/>
              <a:t>6/20/2011</a:t>
            </a:fld>
            <a:endParaRPr lang="en-US"/>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3A3D790D-3B66-4FBE-B73B-CD56CACC06CB}" type="slidenum">
              <a:rPr lang="en-US" smtClean="0"/>
              <a:pPr/>
              <a:t>9</a:t>
            </a:fld>
            <a:endParaRPr lang="en-US" dirty="0"/>
          </a:p>
        </p:txBody>
      </p:sp>
      <p:sp>
        <p:nvSpPr>
          <p:cNvPr id="17" name="Rounded Rectangular Callout 16"/>
          <p:cNvSpPr/>
          <p:nvPr/>
        </p:nvSpPr>
        <p:spPr>
          <a:xfrm>
            <a:off x="3429000" y="2971799"/>
            <a:ext cx="2819400" cy="838200"/>
          </a:xfrm>
          <a:prstGeom prst="wedgeRoundRectCallout">
            <a:avLst>
              <a:gd name="adj1" fmla="val -76019"/>
              <a:gd name="adj2" fmla="val 21715"/>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smtClean="0"/>
              <a:t>Policy Violation</a:t>
            </a:r>
          </a:p>
          <a:p>
            <a:pPr algn="ctr"/>
            <a:r>
              <a:rPr lang="en-US" sz="2400" dirty="0" smtClean="0"/>
              <a:t>Detected</a:t>
            </a:r>
            <a:endParaRPr lang="en-US" sz="2400" dirty="0"/>
          </a:p>
        </p:txBody>
      </p:sp>
      <p:pic>
        <p:nvPicPr>
          <p:cNvPr id="16" name="Picture 2"/>
          <p:cNvPicPr>
            <a:picLocks noChangeAspect="1" noChangeArrowheads="1"/>
          </p:cNvPicPr>
          <p:nvPr/>
        </p:nvPicPr>
        <p:blipFill>
          <a:blip r:embed="rId4" cstate="print"/>
          <a:srcRect/>
          <a:stretch>
            <a:fillRect/>
          </a:stretch>
        </p:blipFill>
        <p:spPr bwMode="auto">
          <a:xfrm>
            <a:off x="3657600" y="1295399"/>
            <a:ext cx="950188" cy="876707"/>
          </a:xfrm>
          <a:prstGeom prst="rect">
            <a:avLst/>
          </a:prstGeom>
          <a:noFill/>
          <a:ln w="9525">
            <a:noFill/>
            <a:miter lim="800000"/>
            <a:headEnd/>
            <a:tailEnd/>
          </a:ln>
          <a:effectLst/>
        </p:spPr>
      </p:pic>
      <p:sp>
        <p:nvSpPr>
          <p:cNvPr id="3" name="Content Placeholder 2"/>
          <p:cNvSpPr>
            <a:spLocks noGrp="1"/>
          </p:cNvSpPr>
          <p:nvPr>
            <p:ph idx="1"/>
          </p:nvPr>
        </p:nvSpPr>
        <p:spPr>
          <a:xfrm>
            <a:off x="1143000" y="1676399"/>
            <a:ext cx="7467600" cy="2286000"/>
          </a:xfrm>
        </p:spPr>
        <p:txBody>
          <a:bodyPr>
            <a:normAutofit lnSpcReduction="10000"/>
          </a:bodyPr>
          <a:lstStyle/>
          <a:p>
            <a:pPr>
              <a:buNone/>
            </a:pPr>
            <a:r>
              <a:rPr lang="en-US" dirty="0" smtClean="0"/>
              <a:t>x  = </a:t>
            </a:r>
            <a:r>
              <a:rPr lang="en-US" dirty="0" err="1" smtClean="0"/>
              <a:t>get_input</a:t>
            </a:r>
            <a:r>
              <a:rPr lang="en-US" dirty="0" smtClean="0"/>
              <a:t>(</a:t>
            </a:r>
            <a:r>
              <a:rPr lang="en-US" dirty="0" smtClean="0">
                <a:solidFill>
                  <a:srgbClr val="FF0000"/>
                </a:solidFill>
              </a:rPr>
              <a:t>          </a:t>
            </a:r>
            <a:r>
              <a:rPr lang="en-US" dirty="0" smtClean="0"/>
              <a:t>)</a:t>
            </a:r>
          </a:p>
          <a:p>
            <a:pPr>
              <a:buNone/>
            </a:pPr>
            <a:r>
              <a:rPr lang="en-US" dirty="0" smtClean="0"/>
              <a:t>y  =  </a:t>
            </a:r>
            <a:r>
              <a:rPr lang="en-US" sz="800" dirty="0" smtClean="0"/>
              <a:t>   </a:t>
            </a:r>
            <a:r>
              <a:rPr lang="en-US" dirty="0" smtClean="0"/>
              <a:t>x   +  </a:t>
            </a:r>
            <a:r>
              <a:rPr lang="en-US" sz="800" dirty="0" smtClean="0"/>
              <a:t>   </a:t>
            </a:r>
            <a:r>
              <a:rPr lang="en-US" dirty="0" smtClean="0"/>
              <a:t>42 </a:t>
            </a:r>
          </a:p>
          <a:p>
            <a:pPr>
              <a:buNone/>
            </a:pPr>
            <a:r>
              <a:rPr lang="en-US" dirty="0" smtClean="0"/>
              <a:t>…</a:t>
            </a:r>
          </a:p>
          <a:p>
            <a:pPr>
              <a:buNone/>
            </a:pPr>
            <a:r>
              <a:rPr lang="en-US" dirty="0" err="1" smtClean="0"/>
              <a:t>goto</a:t>
            </a:r>
            <a:r>
              <a:rPr lang="en-US" dirty="0" smtClean="0"/>
              <a:t>  </a:t>
            </a:r>
            <a:r>
              <a:rPr lang="en-US" sz="800" dirty="0" smtClean="0"/>
              <a:t>     </a:t>
            </a:r>
            <a:r>
              <a:rPr lang="en-US" dirty="0" smtClean="0"/>
              <a:t>y</a:t>
            </a:r>
            <a:r>
              <a:rPr lang="en-US" dirty="0" smtClean="0">
                <a:solidFill>
                  <a:srgbClr val="FF0000"/>
                </a:solidFill>
              </a:rPr>
              <a:t>   </a:t>
            </a:r>
            <a:endParaRPr lang="en-US" i="1" dirty="0">
              <a:solidFill>
                <a:srgbClr val="FF0000"/>
              </a:solidFill>
            </a:endParaRPr>
          </a:p>
        </p:txBody>
      </p:sp>
      <p:sp>
        <p:nvSpPr>
          <p:cNvPr id="35" name="Right Arrow 34"/>
          <p:cNvSpPr/>
          <p:nvPr/>
        </p:nvSpPr>
        <p:spPr>
          <a:xfrm flipV="1">
            <a:off x="228600" y="3428999"/>
            <a:ext cx="457200" cy="304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Oval 36"/>
          <p:cNvSpPr/>
          <p:nvPr/>
        </p:nvSpPr>
        <p:spPr>
          <a:xfrm>
            <a:off x="2362200" y="61406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04800" y="609600"/>
            <a:ext cx="457200" cy="457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TextBox 38"/>
          <p:cNvSpPr txBox="1"/>
          <p:nvPr/>
        </p:nvSpPr>
        <p:spPr>
          <a:xfrm>
            <a:off x="2895600" y="609600"/>
            <a:ext cx="2362200" cy="461665"/>
          </a:xfrm>
          <a:prstGeom prst="rect">
            <a:avLst/>
          </a:prstGeom>
          <a:noFill/>
        </p:spPr>
        <p:txBody>
          <a:bodyPr wrap="square" rtlCol="0">
            <a:spAutoFit/>
          </a:bodyPr>
          <a:lstStyle/>
          <a:p>
            <a:r>
              <a:rPr lang="en-US" sz="2400" dirty="0" smtClean="0"/>
              <a:t>untainted</a:t>
            </a:r>
            <a:endParaRPr lang="en-US" sz="2000" dirty="0"/>
          </a:p>
        </p:txBody>
      </p:sp>
      <p:sp>
        <p:nvSpPr>
          <p:cNvPr id="43" name="TextBox 42"/>
          <p:cNvSpPr txBox="1"/>
          <p:nvPr/>
        </p:nvSpPr>
        <p:spPr>
          <a:xfrm>
            <a:off x="838200" y="609600"/>
            <a:ext cx="2362200" cy="461665"/>
          </a:xfrm>
          <a:prstGeom prst="rect">
            <a:avLst/>
          </a:prstGeom>
          <a:noFill/>
        </p:spPr>
        <p:txBody>
          <a:bodyPr wrap="square" rtlCol="0">
            <a:spAutoFit/>
          </a:bodyPr>
          <a:lstStyle/>
          <a:p>
            <a:r>
              <a:rPr lang="en-US" sz="2400" dirty="0" smtClean="0"/>
              <a:t>tainted</a:t>
            </a:r>
            <a:endParaRPr lang="en-US" sz="2000" dirty="0"/>
          </a:p>
        </p:txBody>
      </p:sp>
      <p:grpSp>
        <p:nvGrpSpPr>
          <p:cNvPr id="2" name="Group 73"/>
          <p:cNvGrpSpPr/>
          <p:nvPr/>
        </p:nvGrpSpPr>
        <p:grpSpPr>
          <a:xfrm>
            <a:off x="6096000" y="457200"/>
            <a:ext cx="2362200" cy="2743199"/>
            <a:chOff x="6096000" y="990601"/>
            <a:chExt cx="2362200" cy="2743199"/>
          </a:xfrm>
        </p:grpSpPr>
        <p:sp>
          <p:nvSpPr>
            <p:cNvPr id="42" name="TextBox 41"/>
            <p:cNvSpPr txBox="1"/>
            <p:nvPr/>
          </p:nvSpPr>
          <p:spPr>
            <a:xfrm>
              <a:off x="7162800" y="990601"/>
              <a:ext cx="533400" cy="830997"/>
            </a:xfrm>
            <a:prstGeom prst="rect">
              <a:avLst/>
            </a:prstGeom>
            <a:noFill/>
          </p:spPr>
          <p:txBody>
            <a:bodyPr wrap="square" rtlCol="0">
              <a:spAutoFit/>
            </a:bodyPr>
            <a:lstStyle/>
            <a:p>
              <a:r>
                <a:rPr lang="el-GR" sz="4800" dirty="0" smtClean="0"/>
                <a:t>Δ</a:t>
              </a:r>
              <a:endParaRPr lang="el-GR" sz="4800" dirty="0"/>
            </a:p>
          </p:txBody>
        </p:sp>
        <p:sp>
          <p:nvSpPr>
            <p:cNvPr id="25" name="TextBox 24"/>
            <p:cNvSpPr txBox="1"/>
            <p:nvPr/>
          </p:nvSpPr>
          <p:spPr>
            <a:xfrm>
              <a:off x="6324600" y="1752600"/>
              <a:ext cx="990600" cy="584775"/>
            </a:xfrm>
            <a:prstGeom prst="rect">
              <a:avLst/>
            </a:prstGeom>
            <a:noFill/>
          </p:spPr>
          <p:txBody>
            <a:bodyPr wrap="square" rtlCol="0">
              <a:spAutoFit/>
            </a:bodyPr>
            <a:lstStyle/>
            <a:p>
              <a:r>
                <a:rPr lang="en-US" sz="3200" dirty="0" err="1" smtClean="0"/>
                <a:t>Var</a:t>
              </a:r>
              <a:endParaRPr lang="en-US" sz="1600" dirty="0"/>
            </a:p>
          </p:txBody>
        </p:sp>
        <p:sp>
          <p:nvSpPr>
            <p:cNvPr id="26" name="TextBox 25"/>
            <p:cNvSpPr txBox="1"/>
            <p:nvPr/>
          </p:nvSpPr>
          <p:spPr>
            <a:xfrm>
              <a:off x="7391400" y="1752600"/>
              <a:ext cx="1066800" cy="584775"/>
            </a:xfrm>
            <a:prstGeom prst="rect">
              <a:avLst/>
            </a:prstGeom>
            <a:noFill/>
          </p:spPr>
          <p:txBody>
            <a:bodyPr wrap="square" rtlCol="0">
              <a:spAutoFit/>
            </a:bodyPr>
            <a:lstStyle/>
            <a:p>
              <a:pPr algn="ctr"/>
              <a:r>
                <a:rPr lang="en-US" sz="3200" dirty="0" smtClean="0"/>
                <a:t>Val</a:t>
              </a:r>
              <a:endParaRPr lang="en-US" sz="1600" dirty="0"/>
            </a:p>
          </p:txBody>
        </p:sp>
        <p:sp>
          <p:nvSpPr>
            <p:cNvPr id="29" name="TextBox 28"/>
            <p:cNvSpPr txBox="1"/>
            <p:nvPr/>
          </p:nvSpPr>
          <p:spPr>
            <a:xfrm>
              <a:off x="6477000" y="2514600"/>
              <a:ext cx="381000" cy="584775"/>
            </a:xfrm>
            <a:prstGeom prst="rect">
              <a:avLst/>
            </a:prstGeom>
            <a:noFill/>
          </p:spPr>
          <p:txBody>
            <a:bodyPr wrap="square" rtlCol="0">
              <a:spAutoFit/>
            </a:bodyPr>
            <a:lstStyle/>
            <a:p>
              <a:r>
                <a:rPr lang="en-US" sz="3200" dirty="0" smtClean="0"/>
                <a:t>x</a:t>
              </a:r>
              <a:endParaRPr lang="en-US" sz="3200" dirty="0"/>
            </a:p>
          </p:txBody>
        </p:sp>
        <p:sp>
          <p:nvSpPr>
            <p:cNvPr id="30" name="TextBox 29"/>
            <p:cNvSpPr txBox="1"/>
            <p:nvPr/>
          </p:nvSpPr>
          <p:spPr>
            <a:xfrm>
              <a:off x="7696200" y="2514600"/>
              <a:ext cx="381000" cy="584775"/>
            </a:xfrm>
            <a:prstGeom prst="rect">
              <a:avLst/>
            </a:prstGeom>
            <a:noFill/>
          </p:spPr>
          <p:txBody>
            <a:bodyPr wrap="square" rtlCol="0">
              <a:spAutoFit/>
            </a:bodyPr>
            <a:lstStyle/>
            <a:p>
              <a:r>
                <a:rPr lang="en-US" sz="3200" dirty="0" smtClean="0"/>
                <a:t>7</a:t>
              </a:r>
              <a:endParaRPr lang="en-US" sz="3200" dirty="0"/>
            </a:p>
          </p:txBody>
        </p:sp>
        <p:sp>
          <p:nvSpPr>
            <p:cNvPr id="32" name="TextBox 31"/>
            <p:cNvSpPr txBox="1"/>
            <p:nvPr/>
          </p:nvSpPr>
          <p:spPr>
            <a:xfrm>
              <a:off x="6477000" y="3048000"/>
              <a:ext cx="381000" cy="584775"/>
            </a:xfrm>
            <a:prstGeom prst="rect">
              <a:avLst/>
            </a:prstGeom>
            <a:noFill/>
          </p:spPr>
          <p:txBody>
            <a:bodyPr wrap="square" rtlCol="0">
              <a:spAutoFit/>
            </a:bodyPr>
            <a:lstStyle/>
            <a:p>
              <a:r>
                <a:rPr lang="en-US" sz="3200" dirty="0" smtClean="0"/>
                <a:t>y</a:t>
              </a:r>
              <a:endParaRPr lang="en-US" sz="3200" dirty="0"/>
            </a:p>
          </p:txBody>
        </p:sp>
        <p:sp>
          <p:nvSpPr>
            <p:cNvPr id="33" name="TextBox 32"/>
            <p:cNvSpPr txBox="1"/>
            <p:nvPr/>
          </p:nvSpPr>
          <p:spPr>
            <a:xfrm>
              <a:off x="7620000" y="3048000"/>
              <a:ext cx="609600" cy="584775"/>
            </a:xfrm>
            <a:prstGeom prst="rect">
              <a:avLst/>
            </a:prstGeom>
            <a:noFill/>
          </p:spPr>
          <p:txBody>
            <a:bodyPr wrap="square" rtlCol="0">
              <a:spAutoFit/>
            </a:bodyPr>
            <a:lstStyle/>
            <a:p>
              <a:r>
                <a:rPr lang="en-US" sz="3200" dirty="0" smtClean="0"/>
                <a:t>49</a:t>
              </a:r>
              <a:endParaRPr lang="en-US" sz="3200" dirty="0"/>
            </a:p>
          </p:txBody>
        </p:sp>
        <p:cxnSp>
          <p:nvCxnSpPr>
            <p:cNvPr id="49" name="Straight Connector 48"/>
            <p:cNvCxnSpPr/>
            <p:nvPr/>
          </p:nvCxnSpPr>
          <p:spPr>
            <a:xfrm>
              <a:off x="6096000" y="17526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096000" y="2362200"/>
              <a:ext cx="2362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6419852" y="2724151"/>
              <a:ext cx="1981198" cy="38099"/>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Group 68"/>
          <p:cNvGrpSpPr/>
          <p:nvPr/>
        </p:nvGrpSpPr>
        <p:grpSpPr>
          <a:xfrm>
            <a:off x="6096000" y="3581400"/>
            <a:ext cx="2895600" cy="2674205"/>
            <a:chOff x="6096000" y="3657600"/>
            <a:chExt cx="2895600" cy="2674205"/>
          </a:xfrm>
        </p:grpSpPr>
        <p:sp>
          <p:nvSpPr>
            <p:cNvPr id="27" name="TextBox 26"/>
            <p:cNvSpPr txBox="1"/>
            <p:nvPr/>
          </p:nvSpPr>
          <p:spPr>
            <a:xfrm>
              <a:off x="7391400" y="4419600"/>
              <a:ext cx="1600200" cy="584775"/>
            </a:xfrm>
            <a:prstGeom prst="rect">
              <a:avLst/>
            </a:prstGeom>
            <a:noFill/>
          </p:spPr>
          <p:txBody>
            <a:bodyPr wrap="square" rtlCol="0">
              <a:spAutoFit/>
            </a:bodyPr>
            <a:lstStyle/>
            <a:p>
              <a:r>
                <a:rPr lang="en-US" sz="3200" dirty="0" smtClean="0"/>
                <a:t>Tainted?</a:t>
              </a:r>
              <a:endParaRPr lang="en-US" sz="2800" dirty="0"/>
            </a:p>
          </p:txBody>
        </p:sp>
        <p:sp>
          <p:nvSpPr>
            <p:cNvPr id="31" name="TextBox 30"/>
            <p:cNvSpPr txBox="1"/>
            <p:nvPr/>
          </p:nvSpPr>
          <p:spPr>
            <a:xfrm>
              <a:off x="7924800" y="5181600"/>
              <a:ext cx="381000" cy="584775"/>
            </a:xfrm>
            <a:prstGeom prst="rect">
              <a:avLst/>
            </a:prstGeom>
            <a:noFill/>
          </p:spPr>
          <p:txBody>
            <a:bodyPr wrap="square" rtlCol="0">
              <a:spAutoFit/>
            </a:bodyPr>
            <a:lstStyle/>
            <a:p>
              <a:r>
                <a:rPr lang="en-US" sz="3200" dirty="0" smtClean="0"/>
                <a:t>T</a:t>
              </a:r>
              <a:endParaRPr lang="en-US" sz="3200" dirty="0"/>
            </a:p>
          </p:txBody>
        </p:sp>
        <p:sp>
          <p:nvSpPr>
            <p:cNvPr id="34" name="TextBox 33"/>
            <p:cNvSpPr txBox="1"/>
            <p:nvPr/>
          </p:nvSpPr>
          <p:spPr>
            <a:xfrm>
              <a:off x="7924800" y="5715000"/>
              <a:ext cx="381000" cy="584775"/>
            </a:xfrm>
            <a:prstGeom prst="rect">
              <a:avLst/>
            </a:prstGeom>
            <a:noFill/>
          </p:spPr>
          <p:txBody>
            <a:bodyPr wrap="square" rtlCol="0">
              <a:spAutoFit/>
            </a:bodyPr>
            <a:lstStyle/>
            <a:p>
              <a:r>
                <a:rPr lang="en-US" sz="3200" dirty="0" smtClean="0"/>
                <a:t>T</a:t>
              </a:r>
              <a:endParaRPr lang="en-US" sz="3200" dirty="0"/>
            </a:p>
          </p:txBody>
        </p:sp>
        <p:sp>
          <p:nvSpPr>
            <p:cNvPr id="56" name="TextBox 55"/>
            <p:cNvSpPr txBox="1"/>
            <p:nvPr/>
          </p:nvSpPr>
          <p:spPr>
            <a:xfrm>
              <a:off x="6324600" y="4426804"/>
              <a:ext cx="990600" cy="584775"/>
            </a:xfrm>
            <a:prstGeom prst="rect">
              <a:avLst/>
            </a:prstGeom>
            <a:noFill/>
          </p:spPr>
          <p:txBody>
            <a:bodyPr wrap="square" rtlCol="0">
              <a:spAutoFit/>
            </a:bodyPr>
            <a:lstStyle/>
            <a:p>
              <a:r>
                <a:rPr lang="en-US" sz="3200" dirty="0" err="1" smtClean="0"/>
                <a:t>Var</a:t>
              </a:r>
              <a:endParaRPr lang="en-US" sz="1600" dirty="0"/>
            </a:p>
          </p:txBody>
        </p:sp>
        <p:sp>
          <p:nvSpPr>
            <p:cNvPr id="58" name="TextBox 57"/>
            <p:cNvSpPr txBox="1"/>
            <p:nvPr/>
          </p:nvSpPr>
          <p:spPr>
            <a:xfrm>
              <a:off x="6477000" y="5188804"/>
              <a:ext cx="381000" cy="584775"/>
            </a:xfrm>
            <a:prstGeom prst="rect">
              <a:avLst/>
            </a:prstGeom>
            <a:noFill/>
          </p:spPr>
          <p:txBody>
            <a:bodyPr wrap="square" rtlCol="0">
              <a:spAutoFit/>
            </a:bodyPr>
            <a:lstStyle/>
            <a:p>
              <a:r>
                <a:rPr lang="en-US" sz="3200" dirty="0" smtClean="0"/>
                <a:t>x</a:t>
              </a:r>
              <a:endParaRPr lang="en-US" sz="3200" dirty="0"/>
            </a:p>
          </p:txBody>
        </p:sp>
        <p:sp>
          <p:nvSpPr>
            <p:cNvPr id="60" name="TextBox 59"/>
            <p:cNvSpPr txBox="1"/>
            <p:nvPr/>
          </p:nvSpPr>
          <p:spPr>
            <a:xfrm>
              <a:off x="6477000" y="5722204"/>
              <a:ext cx="381000" cy="584775"/>
            </a:xfrm>
            <a:prstGeom prst="rect">
              <a:avLst/>
            </a:prstGeom>
            <a:noFill/>
          </p:spPr>
          <p:txBody>
            <a:bodyPr wrap="square" rtlCol="0">
              <a:spAutoFit/>
            </a:bodyPr>
            <a:lstStyle/>
            <a:p>
              <a:r>
                <a:rPr lang="en-US" sz="3200" dirty="0" smtClean="0"/>
                <a:t>y</a:t>
              </a:r>
              <a:endParaRPr lang="en-US" sz="3200" dirty="0"/>
            </a:p>
          </p:txBody>
        </p:sp>
        <p:cxnSp>
          <p:nvCxnSpPr>
            <p:cNvPr id="62" name="Straight Connector 61"/>
            <p:cNvCxnSpPr/>
            <p:nvPr/>
          </p:nvCxnSpPr>
          <p:spPr>
            <a:xfrm flipV="1">
              <a:off x="6096000" y="44196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096000" y="5029200"/>
              <a:ext cx="2743200" cy="7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6416248" y="5356653"/>
              <a:ext cx="1912205"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162800" y="3657600"/>
              <a:ext cx="533400" cy="830997"/>
            </a:xfrm>
            <a:prstGeom prst="rect">
              <a:avLst/>
            </a:prstGeom>
            <a:noFill/>
          </p:spPr>
          <p:txBody>
            <a:bodyPr wrap="square" rtlCol="0">
              <a:spAutoFit/>
            </a:bodyPr>
            <a:lstStyle/>
            <a:p>
              <a:r>
                <a:rPr lang="el-GR" sz="4800" i="1" dirty="0" smtClean="0"/>
                <a:t>τ</a:t>
              </a:r>
              <a:endParaRPr lang="el-GR" sz="4800" i="1" dirty="0"/>
            </a:p>
          </p:txBody>
        </p:sp>
      </p:grpSp>
      <p:sp>
        <p:nvSpPr>
          <p:cNvPr id="72" name="Rounded Rectangle 71"/>
          <p:cNvSpPr/>
          <p:nvPr/>
        </p:nvSpPr>
        <p:spPr>
          <a:xfrm>
            <a:off x="533400" y="4267200"/>
            <a:ext cx="4800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smtClean="0"/>
              <a:t>Taint Checking</a:t>
            </a:r>
            <a:endParaRPr lang="el-GR" sz="3200" dirty="0"/>
          </a:p>
        </p:txBody>
      </p:sp>
      <p:sp>
        <p:nvSpPr>
          <p:cNvPr id="78" name="TextBox 77"/>
          <p:cNvSpPr txBox="1"/>
          <p:nvPr/>
        </p:nvSpPr>
        <p:spPr>
          <a:xfrm>
            <a:off x="533400" y="5221069"/>
            <a:ext cx="5257800" cy="1569660"/>
          </a:xfrm>
          <a:prstGeom prst="rect">
            <a:avLst/>
          </a:prstGeom>
          <a:noFill/>
        </p:spPr>
        <p:txBody>
          <a:bodyPr wrap="square" rtlCol="0">
            <a:spAutoFit/>
          </a:bodyPr>
          <a:lstStyle/>
          <a:p>
            <a:pPr algn="ctr"/>
            <a:r>
              <a:rPr lang="en-US" sz="3600" dirty="0" err="1" smtClean="0"/>
              <a:t>P</a:t>
            </a:r>
            <a:r>
              <a:rPr lang="en-US" sz="2400" dirty="0" err="1" smtClean="0"/>
              <a:t>goto</a:t>
            </a:r>
            <a:r>
              <a:rPr lang="en-US" sz="3600" dirty="0" smtClean="0"/>
              <a:t>(</a:t>
            </a:r>
            <a:r>
              <a:rPr lang="en-US" sz="3600" dirty="0" err="1" smtClean="0"/>
              <a:t>t</a:t>
            </a:r>
            <a:r>
              <a:rPr lang="en-US" sz="2400" dirty="0" err="1" smtClean="0"/>
              <a:t>a</a:t>
            </a:r>
            <a:r>
              <a:rPr lang="en-US" sz="3600" dirty="0" smtClean="0"/>
              <a:t>)  = ¬ </a:t>
            </a:r>
            <a:r>
              <a:rPr lang="en-US" sz="3600" dirty="0" err="1" smtClean="0"/>
              <a:t>t</a:t>
            </a:r>
            <a:r>
              <a:rPr lang="en-US" sz="2400" dirty="0" err="1" smtClean="0"/>
              <a:t>a</a:t>
            </a:r>
            <a:r>
              <a:rPr lang="en-US" sz="2400" dirty="0" smtClean="0"/>
              <a:t/>
            </a:r>
            <a:br>
              <a:rPr lang="en-US" sz="2400" dirty="0" smtClean="0"/>
            </a:br>
            <a:r>
              <a:rPr lang="en-US" sz="2400" dirty="0" smtClean="0"/>
              <a:t>(Must be true to execute)</a:t>
            </a:r>
            <a:br>
              <a:rPr lang="en-US" sz="2400" dirty="0" smtClean="0"/>
            </a:br>
            <a:endParaRPr lang="el-GR" sz="3600" dirty="0"/>
          </a:p>
        </p:txBody>
      </p:sp>
    </p:spTree>
    <p:custDataLst>
      <p:tags r:id="rId1"/>
    </p:custDataLst>
  </p:cSld>
  <p:clrMapOvr>
    <a:masterClrMapping/>
  </p:clrMapOvr>
  <p:transition advTm="753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2" grpId="0" animBg="1"/>
      <p:bldP spid="7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0.3"/>
</p:tagLst>
</file>

<file path=ppt/tags/tag10.xml><?xml version="1.0" encoding="utf-8"?>
<p:tagLst xmlns:a="http://schemas.openxmlformats.org/drawingml/2006/main" xmlns:r="http://schemas.openxmlformats.org/officeDocument/2006/relationships" xmlns:p="http://schemas.openxmlformats.org/presentationml/2006/main">
  <p:tag name="TIMING" val="|51.2|19.2|24.1|3.8|55.7|5.3|14.8"/>
</p:tagLst>
</file>

<file path=ppt/tags/tag11.xml><?xml version="1.0" encoding="utf-8"?>
<p:tagLst xmlns:a="http://schemas.openxmlformats.org/drawingml/2006/main" xmlns:r="http://schemas.openxmlformats.org/officeDocument/2006/relationships" xmlns:p="http://schemas.openxmlformats.org/presentationml/2006/main">
  <p:tag name="TIMING" val="|15.9|9.6|26.1|10.2|29.6|14.6|1.1"/>
</p:tagLst>
</file>

<file path=ppt/tags/tag12.xml><?xml version="1.0" encoding="utf-8"?>
<p:tagLst xmlns:a="http://schemas.openxmlformats.org/drawingml/2006/main" xmlns:r="http://schemas.openxmlformats.org/officeDocument/2006/relationships" xmlns:p="http://schemas.openxmlformats.org/presentationml/2006/main">
  <p:tag name="TIMING" val="|7.1|13|12.4"/>
</p:tagLst>
</file>

<file path=ppt/tags/tag2.xml><?xml version="1.0" encoding="utf-8"?>
<p:tagLst xmlns:a="http://schemas.openxmlformats.org/drawingml/2006/main" xmlns:r="http://schemas.openxmlformats.org/officeDocument/2006/relationships" xmlns:p="http://schemas.openxmlformats.org/presentationml/2006/main">
  <p:tag name="TIMING" val="|53.5"/>
</p:tagLst>
</file>

<file path=ppt/tags/tag3.xml><?xml version="1.0" encoding="utf-8"?>
<p:tagLst xmlns:a="http://schemas.openxmlformats.org/drawingml/2006/main" xmlns:r="http://schemas.openxmlformats.org/officeDocument/2006/relationships" xmlns:p="http://schemas.openxmlformats.org/presentationml/2006/main">
  <p:tag name="TIMING" val="|16.1|13.3|13.8|18.2|20.6"/>
</p:tagLst>
</file>

<file path=ppt/tags/tag4.xml><?xml version="1.0" encoding="utf-8"?>
<p:tagLst xmlns:a="http://schemas.openxmlformats.org/drawingml/2006/main" xmlns:r="http://schemas.openxmlformats.org/officeDocument/2006/relationships" xmlns:p="http://schemas.openxmlformats.org/presentationml/2006/main">
  <p:tag name="TIMING" val="|8.4|9.5"/>
</p:tagLst>
</file>

<file path=ppt/tags/tag5.xml><?xml version="1.0" encoding="utf-8"?>
<p:tagLst xmlns:a="http://schemas.openxmlformats.org/drawingml/2006/main" xmlns:r="http://schemas.openxmlformats.org/officeDocument/2006/relationships" xmlns:p="http://schemas.openxmlformats.org/presentationml/2006/main">
  <p:tag name="TIMING" val="|13.2|30.3"/>
</p:tagLst>
</file>

<file path=ppt/tags/tag6.xml><?xml version="1.0" encoding="utf-8"?>
<p:tagLst xmlns:a="http://schemas.openxmlformats.org/drawingml/2006/main" xmlns:r="http://schemas.openxmlformats.org/officeDocument/2006/relationships" xmlns:p="http://schemas.openxmlformats.org/presentationml/2006/main">
  <p:tag name="TIMING" val="|16.4|2.1|32.1"/>
</p:tagLst>
</file>

<file path=ppt/tags/tag7.xml><?xml version="1.0" encoding="utf-8"?>
<p:tagLst xmlns:a="http://schemas.openxmlformats.org/drawingml/2006/main" xmlns:r="http://schemas.openxmlformats.org/officeDocument/2006/relationships" xmlns:p="http://schemas.openxmlformats.org/presentationml/2006/main">
  <p:tag name="TIMING" val="|9.9|32.5|3.2|10.7|35.3"/>
</p:tagLst>
</file>

<file path=ppt/tags/tag8.xml><?xml version="1.0" encoding="utf-8"?>
<p:tagLst xmlns:a="http://schemas.openxmlformats.org/drawingml/2006/main" xmlns:r="http://schemas.openxmlformats.org/officeDocument/2006/relationships" xmlns:p="http://schemas.openxmlformats.org/presentationml/2006/main">
  <p:tag name="TIMING" val="|14.3|25.5|8.2|5.5|4.9|1.5|13.7|48.8"/>
</p:tagLst>
</file>

<file path=ppt/tags/tag9.xml><?xml version="1.0" encoding="utf-8"?>
<p:tagLst xmlns:a="http://schemas.openxmlformats.org/drawingml/2006/main" xmlns:r="http://schemas.openxmlformats.org/officeDocument/2006/relationships" xmlns:p="http://schemas.openxmlformats.org/presentationml/2006/main">
  <p:tag name="TIMING" val="|56.7"/>
</p:tagLst>
</file>

<file path=ppt/theme/theme1.xml><?xml version="1.0" encoding="utf-8"?>
<a:theme xmlns:a="http://schemas.openxmlformats.org/drawingml/2006/main" name="taint_symbexec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6149</TotalTime>
  <Words>5631</Words>
  <Application>Microsoft Office PowerPoint</Application>
  <PresentationFormat>On-screen Show (4:3)</PresentationFormat>
  <Paragraphs>843</Paragraphs>
  <Slides>52</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taint_symbexec2</vt:lpstr>
      <vt:lpstr>Acrobat Document</vt:lpstr>
      <vt:lpstr>Formel</vt:lpstr>
      <vt:lpstr>Two Techniques for Analyzing Malware</vt:lpstr>
      <vt:lpstr>Paper</vt:lpstr>
      <vt:lpstr>Two Essential Runtime Analyses</vt:lpstr>
      <vt:lpstr>Our Contributions</vt:lpstr>
      <vt:lpstr>Our Contributions (cont’d)</vt:lpstr>
      <vt:lpstr>Dynamic Taint Analysis: What values are derived from user input?</vt:lpstr>
      <vt:lpstr>Slide 7</vt:lpstr>
      <vt:lpstr>Slide 8</vt:lpstr>
      <vt:lpstr>Slide 9</vt:lpstr>
      <vt:lpstr>Slide 10</vt:lpstr>
      <vt:lpstr>Memory Load</vt:lpstr>
      <vt:lpstr>Problem: Memory Addresses</vt:lpstr>
      <vt:lpstr>Policy 1:</vt:lpstr>
      <vt:lpstr>Policy 2:</vt:lpstr>
      <vt:lpstr>Research Challenge State-of-the-Art is not perfect for all programs</vt:lpstr>
      <vt:lpstr>Forward Symbolic Execution: What input will make execution reach this line of code?</vt:lpstr>
      <vt:lpstr>The Challenge</vt:lpstr>
      <vt:lpstr>A Simple Example</vt:lpstr>
      <vt:lpstr>One Problem:  Exponential Blowup Due to Branches</vt:lpstr>
      <vt:lpstr>Path Selection Heuristics</vt:lpstr>
      <vt:lpstr>Symbolic Execution is not Easy</vt:lpstr>
      <vt:lpstr>Other Important Issues</vt:lpstr>
      <vt:lpstr>Conclusion</vt:lpstr>
      <vt:lpstr>Malware Clustering</vt:lpstr>
      <vt:lpstr>Motivation</vt:lpstr>
      <vt:lpstr>Scalable, Behavior-Based Malware Clustering</vt:lpstr>
      <vt:lpstr>System Overview</vt:lpstr>
      <vt:lpstr>Dynamic Analysis</vt:lpstr>
      <vt:lpstr>Extraction Of The Behavioral Profile</vt:lpstr>
      <vt:lpstr>Reasons For An Abstract Behavioral Description</vt:lpstr>
      <vt:lpstr>Reasons For An Abstract Behavioral Description</vt:lpstr>
      <vt:lpstr>Reasons For An Abstract Behavioral Description</vt:lpstr>
      <vt:lpstr>Reasons For An Abstract Behavioral Description</vt:lpstr>
      <vt:lpstr>Reasons For An Abstract Behavioral Description</vt:lpstr>
      <vt:lpstr>Elements Of A Behavioral Profile</vt:lpstr>
      <vt:lpstr>Example: Behavioral Profile</vt:lpstr>
      <vt:lpstr>Example: Behavioral Profile</vt:lpstr>
      <vt:lpstr>Example: Behavioral Profile</vt:lpstr>
      <vt:lpstr>Example: Behavioral Profile</vt:lpstr>
      <vt:lpstr>Example: Behavioral Profile</vt:lpstr>
      <vt:lpstr>Example: Behavioral Profile</vt:lpstr>
      <vt:lpstr>Example: Behavioral Profile</vt:lpstr>
      <vt:lpstr>Example: Behavioral Profile</vt:lpstr>
      <vt:lpstr>Example: Behavioral Profile</vt:lpstr>
      <vt:lpstr>Scalable Clustering</vt:lpstr>
      <vt:lpstr>LSH Clustering</vt:lpstr>
      <vt:lpstr>Evaluating Clustering Quality</vt:lpstr>
      <vt:lpstr>Quantitative Evaluation</vt:lpstr>
      <vt:lpstr>Comparative Evaluation</vt:lpstr>
      <vt:lpstr>Performance Evaluation</vt:lpstr>
      <vt:lpstr>Conclusions</vt:lpstr>
      <vt:lpstr>Slide 52</vt:lpstr>
    </vt:vector>
  </TitlesOfParts>
  <Company>CMU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You Ever Wanted to Know About Dynamic Taint Analysis &amp; Forward Symbolic Execution</dc:title>
  <dc:creator>Thanassis Avgerinos</dc:creator>
  <cp:lastModifiedBy>somesh</cp:lastModifiedBy>
  <cp:revision>1379</cp:revision>
  <dcterms:created xsi:type="dcterms:W3CDTF">2010-05-06T22:53:01Z</dcterms:created>
  <dcterms:modified xsi:type="dcterms:W3CDTF">2011-06-21T01:19:43Z</dcterms:modified>
</cp:coreProperties>
</file>