
<file path=[Content_Types].xml><?xml version="1.0" encoding="utf-8"?>
<Types xmlns="http://schemas.openxmlformats.org/package/2006/content-types">
  <Default Extension="png" ContentType="image/png"/>
  <Default Extension="wmf" ContentType="image/x-wmf"/>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13"/>
  </p:notesMasterIdLst>
  <p:sldIdLst>
    <p:sldId id="340" r:id="rId2"/>
    <p:sldId id="444"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4" r:id="rId21"/>
    <p:sldId id="275" r:id="rId22"/>
    <p:sldId id="298" r:id="rId23"/>
    <p:sldId id="299" r:id="rId24"/>
    <p:sldId id="304" r:id="rId25"/>
    <p:sldId id="305" r:id="rId26"/>
    <p:sldId id="306" r:id="rId27"/>
    <p:sldId id="307" r:id="rId28"/>
    <p:sldId id="349" r:id="rId29"/>
    <p:sldId id="350" r:id="rId30"/>
    <p:sldId id="308" r:id="rId31"/>
    <p:sldId id="348" r:id="rId32"/>
    <p:sldId id="309" r:id="rId33"/>
    <p:sldId id="310" r:id="rId34"/>
    <p:sldId id="311" r:id="rId35"/>
    <p:sldId id="312" r:id="rId36"/>
    <p:sldId id="313" r:id="rId37"/>
    <p:sldId id="314" r:id="rId38"/>
    <p:sldId id="315" r:id="rId39"/>
    <p:sldId id="316" r:id="rId40"/>
    <p:sldId id="318" r:id="rId41"/>
    <p:sldId id="319" r:id="rId42"/>
    <p:sldId id="320" r:id="rId43"/>
    <p:sldId id="412" r:id="rId44"/>
    <p:sldId id="322" r:id="rId45"/>
    <p:sldId id="323" r:id="rId46"/>
    <p:sldId id="324" r:id="rId47"/>
    <p:sldId id="371" r:id="rId48"/>
    <p:sldId id="374" r:id="rId49"/>
    <p:sldId id="373" r:id="rId50"/>
    <p:sldId id="372" r:id="rId51"/>
    <p:sldId id="375" r:id="rId52"/>
    <p:sldId id="376" r:id="rId53"/>
    <p:sldId id="377" r:id="rId54"/>
    <p:sldId id="378" r:id="rId55"/>
    <p:sldId id="379" r:id="rId56"/>
    <p:sldId id="380" r:id="rId57"/>
    <p:sldId id="381" r:id="rId58"/>
    <p:sldId id="382" r:id="rId59"/>
    <p:sldId id="383" r:id="rId60"/>
    <p:sldId id="384" r:id="rId61"/>
    <p:sldId id="385" r:id="rId62"/>
    <p:sldId id="386" r:id="rId63"/>
    <p:sldId id="387" r:id="rId64"/>
    <p:sldId id="388" r:id="rId65"/>
    <p:sldId id="433" r:id="rId66"/>
    <p:sldId id="434" r:id="rId67"/>
    <p:sldId id="435" r:id="rId68"/>
    <p:sldId id="389" r:id="rId69"/>
    <p:sldId id="390" r:id="rId70"/>
    <p:sldId id="391" r:id="rId71"/>
    <p:sldId id="392" r:id="rId72"/>
    <p:sldId id="393" r:id="rId73"/>
    <p:sldId id="394" r:id="rId74"/>
    <p:sldId id="395" r:id="rId75"/>
    <p:sldId id="396" r:id="rId76"/>
    <p:sldId id="397" r:id="rId77"/>
    <p:sldId id="398" r:id="rId78"/>
    <p:sldId id="399" r:id="rId79"/>
    <p:sldId id="400" r:id="rId80"/>
    <p:sldId id="401" r:id="rId81"/>
    <p:sldId id="402" r:id="rId82"/>
    <p:sldId id="403" r:id="rId83"/>
    <p:sldId id="404" r:id="rId84"/>
    <p:sldId id="405" r:id="rId85"/>
    <p:sldId id="406" r:id="rId86"/>
    <p:sldId id="408" r:id="rId87"/>
    <p:sldId id="409" r:id="rId88"/>
    <p:sldId id="407" r:id="rId89"/>
    <p:sldId id="347" r:id="rId90"/>
    <p:sldId id="325" r:id="rId91"/>
    <p:sldId id="326" r:id="rId92"/>
    <p:sldId id="327" r:id="rId93"/>
    <p:sldId id="328" r:id="rId94"/>
    <p:sldId id="329" r:id="rId95"/>
    <p:sldId id="330" r:id="rId96"/>
    <p:sldId id="331" r:id="rId97"/>
    <p:sldId id="332" r:id="rId98"/>
    <p:sldId id="333" r:id="rId99"/>
    <p:sldId id="334" r:id="rId100"/>
    <p:sldId id="335" r:id="rId101"/>
    <p:sldId id="336" r:id="rId102"/>
    <p:sldId id="337" r:id="rId103"/>
    <p:sldId id="338" r:id="rId104"/>
    <p:sldId id="339" r:id="rId105"/>
    <p:sldId id="427" r:id="rId106"/>
    <p:sldId id="431" r:id="rId107"/>
    <p:sldId id="428" r:id="rId108"/>
    <p:sldId id="429" r:id="rId109"/>
    <p:sldId id="432" r:id="rId110"/>
    <p:sldId id="421" r:id="rId111"/>
    <p:sldId id="430" r:id="rId112"/>
  </p:sldIdLst>
  <p:sldSz cx="9144000" cy="6858000" type="screen4x3"/>
  <p:notesSz cx="6858000" cy="9144000"/>
  <p:defaultTextStyle>
    <a:defPPr>
      <a:defRPr lang="en-US"/>
    </a:defPPr>
    <a:lvl1pPr algn="l" rtl="0" eaLnBrk="0" fontAlgn="base" hangingPunct="0">
      <a:spcBef>
        <a:spcPct val="0"/>
      </a:spcBef>
      <a:spcAft>
        <a:spcPct val="0"/>
      </a:spcAft>
      <a:defRPr kern="1200">
        <a:solidFill>
          <a:schemeClr val="tx1"/>
        </a:solidFill>
        <a:latin typeface="Arial" charset="0"/>
        <a:ea typeface="+mn-ea"/>
        <a:cs typeface="+mn-cs"/>
      </a:defRPr>
    </a:lvl1pPr>
    <a:lvl2pPr marL="457200" algn="l" rtl="0" eaLnBrk="0" fontAlgn="base" hangingPunct="0">
      <a:spcBef>
        <a:spcPct val="0"/>
      </a:spcBef>
      <a:spcAft>
        <a:spcPct val="0"/>
      </a:spcAft>
      <a:defRPr kern="1200">
        <a:solidFill>
          <a:schemeClr val="tx1"/>
        </a:solidFill>
        <a:latin typeface="Arial" charset="0"/>
        <a:ea typeface="+mn-ea"/>
        <a:cs typeface="+mn-cs"/>
      </a:defRPr>
    </a:lvl2pPr>
    <a:lvl3pPr marL="914400" algn="l" rtl="0" eaLnBrk="0" fontAlgn="base" hangingPunct="0">
      <a:spcBef>
        <a:spcPct val="0"/>
      </a:spcBef>
      <a:spcAft>
        <a:spcPct val="0"/>
      </a:spcAft>
      <a:defRPr kern="1200">
        <a:solidFill>
          <a:schemeClr val="tx1"/>
        </a:solidFill>
        <a:latin typeface="Arial" charset="0"/>
        <a:ea typeface="+mn-ea"/>
        <a:cs typeface="+mn-cs"/>
      </a:defRPr>
    </a:lvl3pPr>
    <a:lvl4pPr marL="1371600" algn="l" rtl="0" eaLnBrk="0" fontAlgn="base" hangingPunct="0">
      <a:spcBef>
        <a:spcPct val="0"/>
      </a:spcBef>
      <a:spcAft>
        <a:spcPct val="0"/>
      </a:spcAft>
      <a:defRPr kern="1200">
        <a:solidFill>
          <a:schemeClr val="tx1"/>
        </a:solidFill>
        <a:latin typeface="Arial" charset="0"/>
        <a:ea typeface="+mn-ea"/>
        <a:cs typeface="+mn-cs"/>
      </a:defRPr>
    </a:lvl4pPr>
    <a:lvl5pPr marL="1828800" algn="l" rtl="0" eaLnBrk="0" fontAlgn="base" hangingPunct="0">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72" d="100"/>
          <a:sy n="72" d="100"/>
        </p:scale>
        <p:origin x="-1762" y="-341"/>
      </p:cViewPr>
      <p:guideLst>
        <p:guide orient="horz" pos="2160"/>
        <p:guide pos="2880"/>
      </p:guideLst>
    </p:cSldViewPr>
  </p:slideViewPr>
  <p:notesTextViewPr>
    <p:cViewPr>
      <p:scale>
        <a:sx n="100" d="100"/>
        <a:sy n="100" d="100"/>
      </p:scale>
      <p:origin x="0" y="0"/>
    </p:cViewPr>
  </p:notesTextViewPr>
  <p:sorterViewPr>
    <p:cViewPr>
      <p:scale>
        <a:sx n="100" d="100"/>
        <a:sy n="100" d="100"/>
      </p:scale>
      <p:origin x="0" y="3024"/>
    </p:cViewPr>
  </p:sorter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tableStyles" Target="tableStyles.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102" Type="http://schemas.openxmlformats.org/officeDocument/2006/relationships/slide" Target="slides/slide101.xml"/><Relationship Id="rId110" Type="http://schemas.openxmlformats.org/officeDocument/2006/relationships/slide" Target="slides/slide109.xml"/><Relationship Id="rId115" Type="http://schemas.openxmlformats.org/officeDocument/2006/relationships/viewProps" Target="viewProps.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slide" Target="slides/slide89.xml"/><Relationship Id="rId95" Type="http://schemas.openxmlformats.org/officeDocument/2006/relationships/slide" Target="slides/slide9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13"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slide" Target="slides/slide9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slide" Target="slides/slide102.xml"/><Relationship Id="rId108" Type="http://schemas.openxmlformats.org/officeDocument/2006/relationships/slide" Target="slides/slide107.xml"/><Relationship Id="rId116" Type="http://schemas.openxmlformats.org/officeDocument/2006/relationships/theme" Target="theme/theme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11" Type="http://schemas.openxmlformats.org/officeDocument/2006/relationships/slide" Target="slides/slide110.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14" Type="http://schemas.openxmlformats.org/officeDocument/2006/relationships/presProps" Target="presProps.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smtClean="0"/>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smtClean="0"/>
            </a:lvl1pPr>
          </a:lstStyle>
          <a:p>
            <a:pPr>
              <a:defRPr/>
            </a:pPr>
            <a:fld id="{12F1BD72-CC10-4833-8AA2-660CA54DB5F0}" type="datetimeFigureOut">
              <a:rPr lang="en-US"/>
              <a:pPr>
                <a:defRPr/>
              </a:pPr>
              <a:t>6/20/2011</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smtClean="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smtClean="0"/>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smtClean="0"/>
            </a:lvl1pPr>
          </a:lstStyle>
          <a:p>
            <a:pPr>
              <a:defRPr/>
            </a:pPr>
            <a:fld id="{B02583B8-CB85-4EC5-B013-2374BF8BDE75}" type="slidenum">
              <a:rPr lang="en-US"/>
              <a:pPr>
                <a:defRPr/>
              </a:pPr>
              <a:t>‹#›</a:t>
            </a:fld>
            <a:endParaRPr lang="en-US"/>
          </a:p>
        </p:txBody>
      </p:sp>
    </p:spTree>
    <p:extLst>
      <p:ext uri="{BB962C8B-B14F-4D97-AF65-F5344CB8AC3E}">
        <p14:creationId xmlns:p14="http://schemas.microsoft.com/office/powerpoint/2010/main" val="1032350543"/>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pPr>
              <a:defRPr/>
            </a:pPr>
            <a:r>
              <a:rPr lang="en-US"/>
              <a:t>EICAR 2011</a:t>
            </a:r>
          </a:p>
        </p:txBody>
      </p:sp>
      <p:sp>
        <p:nvSpPr>
          <p:cNvPr id="5" name="Rectangle 5"/>
          <p:cNvSpPr>
            <a:spLocks noGrp="1" noChangeArrowheads="1"/>
          </p:cNvSpPr>
          <p:nvPr>
            <p:ph type="ftr" sz="quarter" idx="11"/>
          </p:nvPr>
        </p:nvSpPr>
        <p:spPr>
          <a:ln/>
        </p:spPr>
        <p:txBody>
          <a:bodyPr/>
          <a:lstStyle>
            <a:lvl1pPr>
              <a:defRPr/>
            </a:lvl1pPr>
          </a:lstStyle>
          <a:p>
            <a:pPr>
              <a:defRPr/>
            </a:pPr>
            <a:r>
              <a:rPr lang="en-US"/>
              <a:t>CSI Chennai</a:t>
            </a:r>
          </a:p>
        </p:txBody>
      </p:sp>
      <p:sp>
        <p:nvSpPr>
          <p:cNvPr id="6" name="Rectangle 6"/>
          <p:cNvSpPr>
            <a:spLocks noGrp="1" noChangeArrowheads="1"/>
          </p:cNvSpPr>
          <p:nvPr>
            <p:ph type="sldNum" sz="quarter" idx="12"/>
          </p:nvPr>
        </p:nvSpPr>
        <p:spPr>
          <a:ln/>
        </p:spPr>
        <p:txBody>
          <a:bodyPr/>
          <a:lstStyle>
            <a:lvl1pPr>
              <a:defRPr/>
            </a:lvl1pPr>
          </a:lstStyle>
          <a:p>
            <a:pPr>
              <a:defRPr/>
            </a:pPr>
            <a:fld id="{2C01B8EB-3430-4A60-9F05-A6B06484192E}" type="slidenum">
              <a:rPr lang="en-US"/>
              <a:pPr>
                <a:defRPr/>
              </a:pPr>
              <a:t>‹#›</a:t>
            </a:fld>
            <a:endParaRPr lang="en-US"/>
          </a:p>
        </p:txBody>
      </p:sp>
    </p:spTree>
    <p:extLst>
      <p:ext uri="{BB962C8B-B14F-4D97-AF65-F5344CB8AC3E}">
        <p14:creationId xmlns:p14="http://schemas.microsoft.com/office/powerpoint/2010/main" val="170983341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r>
              <a:rPr lang="en-US"/>
              <a:t>EICAR 2011</a:t>
            </a:r>
          </a:p>
        </p:txBody>
      </p:sp>
      <p:sp>
        <p:nvSpPr>
          <p:cNvPr id="5" name="Rectangle 5"/>
          <p:cNvSpPr>
            <a:spLocks noGrp="1" noChangeArrowheads="1"/>
          </p:cNvSpPr>
          <p:nvPr>
            <p:ph type="ftr" sz="quarter" idx="11"/>
          </p:nvPr>
        </p:nvSpPr>
        <p:spPr>
          <a:ln/>
        </p:spPr>
        <p:txBody>
          <a:bodyPr/>
          <a:lstStyle>
            <a:lvl1pPr>
              <a:defRPr/>
            </a:lvl1pPr>
          </a:lstStyle>
          <a:p>
            <a:pPr>
              <a:defRPr/>
            </a:pPr>
            <a:r>
              <a:rPr lang="en-US"/>
              <a:t>CSI Chennai</a:t>
            </a:r>
          </a:p>
        </p:txBody>
      </p:sp>
      <p:sp>
        <p:nvSpPr>
          <p:cNvPr id="6" name="Rectangle 6"/>
          <p:cNvSpPr>
            <a:spLocks noGrp="1" noChangeArrowheads="1"/>
          </p:cNvSpPr>
          <p:nvPr>
            <p:ph type="sldNum" sz="quarter" idx="12"/>
          </p:nvPr>
        </p:nvSpPr>
        <p:spPr>
          <a:ln/>
        </p:spPr>
        <p:txBody>
          <a:bodyPr/>
          <a:lstStyle>
            <a:lvl1pPr>
              <a:defRPr/>
            </a:lvl1pPr>
          </a:lstStyle>
          <a:p>
            <a:pPr>
              <a:defRPr/>
            </a:pPr>
            <a:fld id="{ADF3A8CC-DA5B-4379-91CE-18CB55790670}" type="slidenum">
              <a:rPr lang="en-US"/>
              <a:pPr>
                <a:defRPr/>
              </a:pPr>
              <a:t>‹#›</a:t>
            </a:fld>
            <a:endParaRPr lang="en-US"/>
          </a:p>
        </p:txBody>
      </p:sp>
    </p:spTree>
    <p:extLst>
      <p:ext uri="{BB962C8B-B14F-4D97-AF65-F5344CB8AC3E}">
        <p14:creationId xmlns:p14="http://schemas.microsoft.com/office/powerpoint/2010/main" val="342852630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r>
              <a:rPr lang="en-US"/>
              <a:t>EICAR 2011</a:t>
            </a:r>
          </a:p>
        </p:txBody>
      </p:sp>
      <p:sp>
        <p:nvSpPr>
          <p:cNvPr id="5" name="Rectangle 5"/>
          <p:cNvSpPr>
            <a:spLocks noGrp="1" noChangeArrowheads="1"/>
          </p:cNvSpPr>
          <p:nvPr>
            <p:ph type="ftr" sz="quarter" idx="11"/>
          </p:nvPr>
        </p:nvSpPr>
        <p:spPr>
          <a:ln/>
        </p:spPr>
        <p:txBody>
          <a:bodyPr/>
          <a:lstStyle>
            <a:lvl1pPr>
              <a:defRPr/>
            </a:lvl1pPr>
          </a:lstStyle>
          <a:p>
            <a:pPr>
              <a:defRPr/>
            </a:pPr>
            <a:r>
              <a:rPr lang="en-US"/>
              <a:t>CSI Chennai</a:t>
            </a:r>
          </a:p>
        </p:txBody>
      </p:sp>
      <p:sp>
        <p:nvSpPr>
          <p:cNvPr id="6" name="Rectangle 6"/>
          <p:cNvSpPr>
            <a:spLocks noGrp="1" noChangeArrowheads="1"/>
          </p:cNvSpPr>
          <p:nvPr>
            <p:ph type="sldNum" sz="quarter" idx="12"/>
          </p:nvPr>
        </p:nvSpPr>
        <p:spPr>
          <a:ln/>
        </p:spPr>
        <p:txBody>
          <a:bodyPr/>
          <a:lstStyle>
            <a:lvl1pPr>
              <a:defRPr/>
            </a:lvl1pPr>
          </a:lstStyle>
          <a:p>
            <a:pPr>
              <a:defRPr/>
            </a:pPr>
            <a:fld id="{A4041A0D-6F94-4835-BEF1-FF0DB93CD113}" type="slidenum">
              <a:rPr lang="en-US"/>
              <a:pPr>
                <a:defRPr/>
              </a:pPr>
              <a:t>‹#›</a:t>
            </a:fld>
            <a:endParaRPr lang="en-US"/>
          </a:p>
        </p:txBody>
      </p:sp>
    </p:spTree>
    <p:extLst>
      <p:ext uri="{BB962C8B-B14F-4D97-AF65-F5344CB8AC3E}">
        <p14:creationId xmlns:p14="http://schemas.microsoft.com/office/powerpoint/2010/main" val="244552206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457200" y="1600200"/>
            <a:ext cx="8229600" cy="4525963"/>
          </a:xfrm>
        </p:spPr>
        <p:txBody>
          <a:bodyPr/>
          <a:lstStyle/>
          <a:p>
            <a:pPr lvl="0"/>
            <a:endParaRPr lang="en-US" noProof="0" smtClean="0"/>
          </a:p>
        </p:txBody>
      </p:sp>
      <p:sp>
        <p:nvSpPr>
          <p:cNvPr id="4" name="Rectangle 4"/>
          <p:cNvSpPr>
            <a:spLocks noGrp="1" noChangeArrowheads="1"/>
          </p:cNvSpPr>
          <p:nvPr>
            <p:ph type="dt" sz="half" idx="10"/>
          </p:nvPr>
        </p:nvSpPr>
        <p:spPr>
          <a:ln/>
        </p:spPr>
        <p:txBody>
          <a:bodyPr/>
          <a:lstStyle>
            <a:lvl1pPr>
              <a:defRPr/>
            </a:lvl1pPr>
          </a:lstStyle>
          <a:p>
            <a:pPr>
              <a:defRPr/>
            </a:pPr>
            <a:r>
              <a:rPr lang="en-US"/>
              <a:t>EICAR 2011</a:t>
            </a:r>
          </a:p>
        </p:txBody>
      </p:sp>
      <p:sp>
        <p:nvSpPr>
          <p:cNvPr id="5" name="Rectangle 5"/>
          <p:cNvSpPr>
            <a:spLocks noGrp="1" noChangeArrowheads="1"/>
          </p:cNvSpPr>
          <p:nvPr>
            <p:ph type="ftr" sz="quarter" idx="11"/>
          </p:nvPr>
        </p:nvSpPr>
        <p:spPr>
          <a:ln/>
        </p:spPr>
        <p:txBody>
          <a:bodyPr/>
          <a:lstStyle>
            <a:lvl1pPr>
              <a:defRPr/>
            </a:lvl1pPr>
          </a:lstStyle>
          <a:p>
            <a:pPr>
              <a:defRPr/>
            </a:pPr>
            <a:r>
              <a:rPr lang="en-US"/>
              <a:t>CSI Chennai</a:t>
            </a:r>
          </a:p>
        </p:txBody>
      </p:sp>
      <p:sp>
        <p:nvSpPr>
          <p:cNvPr id="6" name="Rectangle 6"/>
          <p:cNvSpPr>
            <a:spLocks noGrp="1" noChangeArrowheads="1"/>
          </p:cNvSpPr>
          <p:nvPr>
            <p:ph type="sldNum" sz="quarter" idx="12"/>
          </p:nvPr>
        </p:nvSpPr>
        <p:spPr>
          <a:ln/>
        </p:spPr>
        <p:txBody>
          <a:bodyPr/>
          <a:lstStyle>
            <a:lvl1pPr>
              <a:defRPr/>
            </a:lvl1pPr>
          </a:lstStyle>
          <a:p>
            <a:pPr>
              <a:defRPr/>
            </a:pPr>
            <a:fld id="{424F799D-2CC3-4D91-8E4F-5A2F064A433F}" type="slidenum">
              <a:rPr lang="en-US"/>
              <a:pPr>
                <a:defRPr/>
              </a:pPr>
              <a:t>‹#›</a:t>
            </a:fld>
            <a:endParaRPr lang="en-US"/>
          </a:p>
        </p:txBody>
      </p:sp>
    </p:spTree>
    <p:extLst>
      <p:ext uri="{BB962C8B-B14F-4D97-AF65-F5344CB8AC3E}">
        <p14:creationId xmlns:p14="http://schemas.microsoft.com/office/powerpoint/2010/main" val="287877725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r>
              <a:rPr lang="en-US"/>
              <a:t>EICAR 2011</a:t>
            </a:r>
          </a:p>
        </p:txBody>
      </p:sp>
      <p:sp>
        <p:nvSpPr>
          <p:cNvPr id="5" name="Rectangle 5"/>
          <p:cNvSpPr>
            <a:spLocks noGrp="1" noChangeArrowheads="1"/>
          </p:cNvSpPr>
          <p:nvPr>
            <p:ph type="ftr" sz="quarter" idx="11"/>
          </p:nvPr>
        </p:nvSpPr>
        <p:spPr>
          <a:ln/>
        </p:spPr>
        <p:txBody>
          <a:bodyPr/>
          <a:lstStyle>
            <a:lvl1pPr>
              <a:defRPr/>
            </a:lvl1pPr>
          </a:lstStyle>
          <a:p>
            <a:pPr>
              <a:defRPr/>
            </a:pPr>
            <a:r>
              <a:rPr lang="en-US"/>
              <a:t>CSI Chennai</a:t>
            </a:r>
          </a:p>
        </p:txBody>
      </p:sp>
      <p:sp>
        <p:nvSpPr>
          <p:cNvPr id="6" name="Rectangle 6"/>
          <p:cNvSpPr>
            <a:spLocks noGrp="1" noChangeArrowheads="1"/>
          </p:cNvSpPr>
          <p:nvPr>
            <p:ph type="sldNum" sz="quarter" idx="12"/>
          </p:nvPr>
        </p:nvSpPr>
        <p:spPr>
          <a:ln/>
        </p:spPr>
        <p:txBody>
          <a:bodyPr/>
          <a:lstStyle>
            <a:lvl1pPr>
              <a:defRPr/>
            </a:lvl1pPr>
          </a:lstStyle>
          <a:p>
            <a:pPr>
              <a:defRPr/>
            </a:pPr>
            <a:fld id="{89812AE2-3AD4-43A4-9569-F3C69B924456}" type="slidenum">
              <a:rPr lang="en-US"/>
              <a:pPr>
                <a:defRPr/>
              </a:pPr>
              <a:t>‹#›</a:t>
            </a:fld>
            <a:endParaRPr lang="en-US"/>
          </a:p>
        </p:txBody>
      </p:sp>
    </p:spTree>
    <p:extLst>
      <p:ext uri="{BB962C8B-B14F-4D97-AF65-F5344CB8AC3E}">
        <p14:creationId xmlns:p14="http://schemas.microsoft.com/office/powerpoint/2010/main" val="133850024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r>
              <a:rPr lang="en-US"/>
              <a:t>EICAR 2011</a:t>
            </a:r>
          </a:p>
        </p:txBody>
      </p:sp>
      <p:sp>
        <p:nvSpPr>
          <p:cNvPr id="5" name="Rectangle 5"/>
          <p:cNvSpPr>
            <a:spLocks noGrp="1" noChangeArrowheads="1"/>
          </p:cNvSpPr>
          <p:nvPr>
            <p:ph type="ftr" sz="quarter" idx="11"/>
          </p:nvPr>
        </p:nvSpPr>
        <p:spPr>
          <a:ln/>
        </p:spPr>
        <p:txBody>
          <a:bodyPr/>
          <a:lstStyle>
            <a:lvl1pPr>
              <a:defRPr/>
            </a:lvl1pPr>
          </a:lstStyle>
          <a:p>
            <a:pPr>
              <a:defRPr/>
            </a:pPr>
            <a:r>
              <a:rPr lang="en-US"/>
              <a:t>CSI Chennai</a:t>
            </a:r>
          </a:p>
        </p:txBody>
      </p:sp>
      <p:sp>
        <p:nvSpPr>
          <p:cNvPr id="6" name="Rectangle 6"/>
          <p:cNvSpPr>
            <a:spLocks noGrp="1" noChangeArrowheads="1"/>
          </p:cNvSpPr>
          <p:nvPr>
            <p:ph type="sldNum" sz="quarter" idx="12"/>
          </p:nvPr>
        </p:nvSpPr>
        <p:spPr>
          <a:ln/>
        </p:spPr>
        <p:txBody>
          <a:bodyPr/>
          <a:lstStyle>
            <a:lvl1pPr>
              <a:defRPr/>
            </a:lvl1pPr>
          </a:lstStyle>
          <a:p>
            <a:pPr>
              <a:defRPr/>
            </a:pPr>
            <a:fld id="{2579B1DC-55D3-46EF-8BAC-C08EDB4319B5}" type="slidenum">
              <a:rPr lang="en-US"/>
              <a:pPr>
                <a:defRPr/>
              </a:pPr>
              <a:t>‹#›</a:t>
            </a:fld>
            <a:endParaRPr lang="en-US"/>
          </a:p>
        </p:txBody>
      </p:sp>
    </p:spTree>
    <p:extLst>
      <p:ext uri="{BB962C8B-B14F-4D97-AF65-F5344CB8AC3E}">
        <p14:creationId xmlns:p14="http://schemas.microsoft.com/office/powerpoint/2010/main" val="122968120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r>
              <a:rPr lang="en-US"/>
              <a:t>EICAR 2011</a:t>
            </a:r>
          </a:p>
        </p:txBody>
      </p:sp>
      <p:sp>
        <p:nvSpPr>
          <p:cNvPr id="6" name="Rectangle 5"/>
          <p:cNvSpPr>
            <a:spLocks noGrp="1" noChangeArrowheads="1"/>
          </p:cNvSpPr>
          <p:nvPr>
            <p:ph type="ftr" sz="quarter" idx="11"/>
          </p:nvPr>
        </p:nvSpPr>
        <p:spPr>
          <a:ln/>
        </p:spPr>
        <p:txBody>
          <a:bodyPr/>
          <a:lstStyle>
            <a:lvl1pPr>
              <a:defRPr/>
            </a:lvl1pPr>
          </a:lstStyle>
          <a:p>
            <a:pPr>
              <a:defRPr/>
            </a:pPr>
            <a:r>
              <a:rPr lang="en-US"/>
              <a:t>CSI Chennai</a:t>
            </a:r>
          </a:p>
        </p:txBody>
      </p:sp>
      <p:sp>
        <p:nvSpPr>
          <p:cNvPr id="7" name="Rectangle 6"/>
          <p:cNvSpPr>
            <a:spLocks noGrp="1" noChangeArrowheads="1"/>
          </p:cNvSpPr>
          <p:nvPr>
            <p:ph type="sldNum" sz="quarter" idx="12"/>
          </p:nvPr>
        </p:nvSpPr>
        <p:spPr>
          <a:ln/>
        </p:spPr>
        <p:txBody>
          <a:bodyPr/>
          <a:lstStyle>
            <a:lvl1pPr>
              <a:defRPr/>
            </a:lvl1pPr>
          </a:lstStyle>
          <a:p>
            <a:pPr>
              <a:defRPr/>
            </a:pPr>
            <a:fld id="{F523E92B-0870-4F6E-9259-C6885AD9C82C}" type="slidenum">
              <a:rPr lang="en-US"/>
              <a:pPr>
                <a:defRPr/>
              </a:pPr>
              <a:t>‹#›</a:t>
            </a:fld>
            <a:endParaRPr lang="en-US"/>
          </a:p>
        </p:txBody>
      </p:sp>
    </p:spTree>
    <p:extLst>
      <p:ext uri="{BB962C8B-B14F-4D97-AF65-F5344CB8AC3E}">
        <p14:creationId xmlns:p14="http://schemas.microsoft.com/office/powerpoint/2010/main" val="307205119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r>
              <a:rPr lang="en-US"/>
              <a:t>EICAR 2011</a:t>
            </a:r>
          </a:p>
        </p:txBody>
      </p:sp>
      <p:sp>
        <p:nvSpPr>
          <p:cNvPr id="8" name="Rectangle 5"/>
          <p:cNvSpPr>
            <a:spLocks noGrp="1" noChangeArrowheads="1"/>
          </p:cNvSpPr>
          <p:nvPr>
            <p:ph type="ftr" sz="quarter" idx="11"/>
          </p:nvPr>
        </p:nvSpPr>
        <p:spPr>
          <a:ln/>
        </p:spPr>
        <p:txBody>
          <a:bodyPr/>
          <a:lstStyle>
            <a:lvl1pPr>
              <a:defRPr/>
            </a:lvl1pPr>
          </a:lstStyle>
          <a:p>
            <a:pPr>
              <a:defRPr/>
            </a:pPr>
            <a:r>
              <a:rPr lang="en-US"/>
              <a:t>CSI Chennai</a:t>
            </a:r>
          </a:p>
        </p:txBody>
      </p:sp>
      <p:sp>
        <p:nvSpPr>
          <p:cNvPr id="9" name="Rectangle 6"/>
          <p:cNvSpPr>
            <a:spLocks noGrp="1" noChangeArrowheads="1"/>
          </p:cNvSpPr>
          <p:nvPr>
            <p:ph type="sldNum" sz="quarter" idx="12"/>
          </p:nvPr>
        </p:nvSpPr>
        <p:spPr>
          <a:ln/>
        </p:spPr>
        <p:txBody>
          <a:bodyPr/>
          <a:lstStyle>
            <a:lvl1pPr>
              <a:defRPr/>
            </a:lvl1pPr>
          </a:lstStyle>
          <a:p>
            <a:pPr>
              <a:defRPr/>
            </a:pPr>
            <a:fld id="{9D794685-5FCF-417F-8400-8FD2D6EEA238}" type="slidenum">
              <a:rPr lang="en-US"/>
              <a:pPr>
                <a:defRPr/>
              </a:pPr>
              <a:t>‹#›</a:t>
            </a:fld>
            <a:endParaRPr lang="en-US"/>
          </a:p>
        </p:txBody>
      </p:sp>
    </p:spTree>
    <p:extLst>
      <p:ext uri="{BB962C8B-B14F-4D97-AF65-F5344CB8AC3E}">
        <p14:creationId xmlns:p14="http://schemas.microsoft.com/office/powerpoint/2010/main" val="81079104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r>
              <a:rPr lang="en-US"/>
              <a:t>EICAR 2011</a:t>
            </a:r>
          </a:p>
        </p:txBody>
      </p:sp>
      <p:sp>
        <p:nvSpPr>
          <p:cNvPr id="4" name="Rectangle 5"/>
          <p:cNvSpPr>
            <a:spLocks noGrp="1" noChangeArrowheads="1"/>
          </p:cNvSpPr>
          <p:nvPr>
            <p:ph type="ftr" sz="quarter" idx="11"/>
          </p:nvPr>
        </p:nvSpPr>
        <p:spPr>
          <a:ln/>
        </p:spPr>
        <p:txBody>
          <a:bodyPr/>
          <a:lstStyle>
            <a:lvl1pPr>
              <a:defRPr/>
            </a:lvl1pPr>
          </a:lstStyle>
          <a:p>
            <a:pPr>
              <a:defRPr/>
            </a:pPr>
            <a:r>
              <a:rPr lang="en-US"/>
              <a:t>CSI Chennai</a:t>
            </a:r>
          </a:p>
        </p:txBody>
      </p:sp>
      <p:sp>
        <p:nvSpPr>
          <p:cNvPr id="5" name="Rectangle 6"/>
          <p:cNvSpPr>
            <a:spLocks noGrp="1" noChangeArrowheads="1"/>
          </p:cNvSpPr>
          <p:nvPr>
            <p:ph type="sldNum" sz="quarter" idx="12"/>
          </p:nvPr>
        </p:nvSpPr>
        <p:spPr>
          <a:ln/>
        </p:spPr>
        <p:txBody>
          <a:bodyPr/>
          <a:lstStyle>
            <a:lvl1pPr>
              <a:defRPr/>
            </a:lvl1pPr>
          </a:lstStyle>
          <a:p>
            <a:pPr>
              <a:defRPr/>
            </a:pPr>
            <a:fld id="{979A8318-F3C7-4697-BCA4-A727CE8EA33B}" type="slidenum">
              <a:rPr lang="en-US"/>
              <a:pPr>
                <a:defRPr/>
              </a:pPr>
              <a:t>‹#›</a:t>
            </a:fld>
            <a:endParaRPr lang="en-US"/>
          </a:p>
        </p:txBody>
      </p:sp>
    </p:spTree>
    <p:extLst>
      <p:ext uri="{BB962C8B-B14F-4D97-AF65-F5344CB8AC3E}">
        <p14:creationId xmlns:p14="http://schemas.microsoft.com/office/powerpoint/2010/main" val="273457432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r>
              <a:rPr lang="en-US"/>
              <a:t>EICAR 2011</a:t>
            </a:r>
          </a:p>
        </p:txBody>
      </p:sp>
      <p:sp>
        <p:nvSpPr>
          <p:cNvPr id="3" name="Rectangle 5"/>
          <p:cNvSpPr>
            <a:spLocks noGrp="1" noChangeArrowheads="1"/>
          </p:cNvSpPr>
          <p:nvPr>
            <p:ph type="ftr" sz="quarter" idx="11"/>
          </p:nvPr>
        </p:nvSpPr>
        <p:spPr>
          <a:ln/>
        </p:spPr>
        <p:txBody>
          <a:bodyPr/>
          <a:lstStyle>
            <a:lvl1pPr>
              <a:defRPr/>
            </a:lvl1pPr>
          </a:lstStyle>
          <a:p>
            <a:pPr>
              <a:defRPr/>
            </a:pPr>
            <a:r>
              <a:rPr lang="en-US"/>
              <a:t>CSI Chennai</a:t>
            </a:r>
          </a:p>
        </p:txBody>
      </p:sp>
      <p:sp>
        <p:nvSpPr>
          <p:cNvPr id="4" name="Rectangle 6"/>
          <p:cNvSpPr>
            <a:spLocks noGrp="1" noChangeArrowheads="1"/>
          </p:cNvSpPr>
          <p:nvPr>
            <p:ph type="sldNum" sz="quarter" idx="12"/>
          </p:nvPr>
        </p:nvSpPr>
        <p:spPr>
          <a:ln/>
        </p:spPr>
        <p:txBody>
          <a:bodyPr/>
          <a:lstStyle>
            <a:lvl1pPr>
              <a:defRPr/>
            </a:lvl1pPr>
          </a:lstStyle>
          <a:p>
            <a:pPr>
              <a:defRPr/>
            </a:pPr>
            <a:fld id="{FD39B58F-61F5-491D-A8C6-0F362D6A2D44}" type="slidenum">
              <a:rPr lang="en-US"/>
              <a:pPr>
                <a:defRPr/>
              </a:pPr>
              <a:t>‹#›</a:t>
            </a:fld>
            <a:endParaRPr lang="en-US"/>
          </a:p>
        </p:txBody>
      </p:sp>
    </p:spTree>
    <p:extLst>
      <p:ext uri="{BB962C8B-B14F-4D97-AF65-F5344CB8AC3E}">
        <p14:creationId xmlns:p14="http://schemas.microsoft.com/office/powerpoint/2010/main" val="408001034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r>
              <a:rPr lang="en-US"/>
              <a:t>EICAR 2011</a:t>
            </a:r>
          </a:p>
        </p:txBody>
      </p:sp>
      <p:sp>
        <p:nvSpPr>
          <p:cNvPr id="6" name="Rectangle 5"/>
          <p:cNvSpPr>
            <a:spLocks noGrp="1" noChangeArrowheads="1"/>
          </p:cNvSpPr>
          <p:nvPr>
            <p:ph type="ftr" sz="quarter" idx="11"/>
          </p:nvPr>
        </p:nvSpPr>
        <p:spPr>
          <a:ln/>
        </p:spPr>
        <p:txBody>
          <a:bodyPr/>
          <a:lstStyle>
            <a:lvl1pPr>
              <a:defRPr/>
            </a:lvl1pPr>
          </a:lstStyle>
          <a:p>
            <a:pPr>
              <a:defRPr/>
            </a:pPr>
            <a:r>
              <a:rPr lang="en-US"/>
              <a:t>CSI Chennai</a:t>
            </a:r>
          </a:p>
        </p:txBody>
      </p:sp>
      <p:sp>
        <p:nvSpPr>
          <p:cNvPr id="7" name="Rectangle 6"/>
          <p:cNvSpPr>
            <a:spLocks noGrp="1" noChangeArrowheads="1"/>
          </p:cNvSpPr>
          <p:nvPr>
            <p:ph type="sldNum" sz="quarter" idx="12"/>
          </p:nvPr>
        </p:nvSpPr>
        <p:spPr>
          <a:ln/>
        </p:spPr>
        <p:txBody>
          <a:bodyPr/>
          <a:lstStyle>
            <a:lvl1pPr>
              <a:defRPr/>
            </a:lvl1pPr>
          </a:lstStyle>
          <a:p>
            <a:pPr>
              <a:defRPr/>
            </a:pPr>
            <a:fld id="{D3F96C29-D71A-43B5-90B6-DBCA55BE755D}" type="slidenum">
              <a:rPr lang="en-US"/>
              <a:pPr>
                <a:defRPr/>
              </a:pPr>
              <a:t>‹#›</a:t>
            </a:fld>
            <a:endParaRPr lang="en-US"/>
          </a:p>
        </p:txBody>
      </p:sp>
    </p:spTree>
    <p:extLst>
      <p:ext uri="{BB962C8B-B14F-4D97-AF65-F5344CB8AC3E}">
        <p14:creationId xmlns:p14="http://schemas.microsoft.com/office/powerpoint/2010/main" val="327116123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r>
              <a:rPr lang="en-US"/>
              <a:t>EICAR 2011</a:t>
            </a:r>
          </a:p>
        </p:txBody>
      </p:sp>
      <p:sp>
        <p:nvSpPr>
          <p:cNvPr id="6" name="Rectangle 5"/>
          <p:cNvSpPr>
            <a:spLocks noGrp="1" noChangeArrowheads="1"/>
          </p:cNvSpPr>
          <p:nvPr>
            <p:ph type="ftr" sz="quarter" idx="11"/>
          </p:nvPr>
        </p:nvSpPr>
        <p:spPr>
          <a:ln/>
        </p:spPr>
        <p:txBody>
          <a:bodyPr/>
          <a:lstStyle>
            <a:lvl1pPr>
              <a:defRPr/>
            </a:lvl1pPr>
          </a:lstStyle>
          <a:p>
            <a:pPr>
              <a:defRPr/>
            </a:pPr>
            <a:r>
              <a:rPr lang="en-US"/>
              <a:t>CSI Chennai</a:t>
            </a:r>
          </a:p>
        </p:txBody>
      </p:sp>
      <p:sp>
        <p:nvSpPr>
          <p:cNvPr id="7" name="Rectangle 6"/>
          <p:cNvSpPr>
            <a:spLocks noGrp="1" noChangeArrowheads="1"/>
          </p:cNvSpPr>
          <p:nvPr>
            <p:ph type="sldNum" sz="quarter" idx="12"/>
          </p:nvPr>
        </p:nvSpPr>
        <p:spPr>
          <a:ln/>
        </p:spPr>
        <p:txBody>
          <a:bodyPr/>
          <a:lstStyle>
            <a:lvl1pPr>
              <a:defRPr/>
            </a:lvl1pPr>
          </a:lstStyle>
          <a:p>
            <a:pPr>
              <a:defRPr/>
            </a:pPr>
            <a:fld id="{44240610-3D23-4D9E-942D-A260020A3943}" type="slidenum">
              <a:rPr lang="en-US"/>
              <a:pPr>
                <a:defRPr/>
              </a:pPr>
              <a:t>‹#›</a:t>
            </a:fld>
            <a:endParaRPr lang="en-US"/>
          </a:p>
        </p:txBody>
      </p:sp>
    </p:spTree>
    <p:extLst>
      <p:ext uri="{BB962C8B-B14F-4D97-AF65-F5344CB8AC3E}">
        <p14:creationId xmlns:p14="http://schemas.microsoft.com/office/powerpoint/2010/main" val="26740452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457200" y="1600200"/>
            <a:ext cx="8229600"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1" hangingPunct="1">
              <a:defRPr sz="1400" smtClean="0"/>
            </a:lvl1pPr>
          </a:lstStyle>
          <a:p>
            <a:pPr>
              <a:defRPr/>
            </a:pPr>
            <a:r>
              <a:rPr lang="en-US"/>
              <a:t>EICAR 2011</a:t>
            </a:r>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eaLnBrk="1" hangingPunct="1">
              <a:defRPr sz="1400" smtClean="0"/>
            </a:lvl1pPr>
          </a:lstStyle>
          <a:p>
            <a:pPr>
              <a:defRPr/>
            </a:pPr>
            <a:r>
              <a:rPr lang="en-US"/>
              <a:t>CSI Chennai</a:t>
            </a:r>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1" hangingPunct="1">
              <a:defRPr sz="1400"/>
            </a:lvl1pPr>
          </a:lstStyle>
          <a:p>
            <a:pPr>
              <a:defRPr/>
            </a:pPr>
            <a:fld id="{B0E22B6F-A789-499F-85F1-85501C218ECB}"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hf sldNum="0" hdr="0" ftr="0"/>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2" Type="http://schemas.openxmlformats.org/officeDocument/2006/relationships/hyperlink" Target="numbers.xls" TargetMode="External"/><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1.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1.wmf"/><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Layout" Target="../slideLayouts/slideLayout7.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ctrTitle" idx="4294967295"/>
          </p:nvPr>
        </p:nvSpPr>
        <p:spPr>
          <a:xfrm>
            <a:off x="533400" y="1371600"/>
            <a:ext cx="8077200" cy="1851025"/>
          </a:xfrm>
        </p:spPr>
        <p:txBody>
          <a:bodyPr/>
          <a:lstStyle/>
          <a:p>
            <a:pPr eaLnBrk="1" hangingPunct="1"/>
            <a:r>
              <a:rPr lang="en-US" sz="4000" dirty="0" smtClean="0">
                <a:solidFill>
                  <a:srgbClr val="FF0000"/>
                </a:solidFill>
              </a:rPr>
              <a:t>Metamorphic Virus: </a:t>
            </a:r>
            <a:r>
              <a:rPr lang="en-US" sz="4000" dirty="0" err="1" smtClean="0">
                <a:solidFill>
                  <a:srgbClr val="FF0000"/>
                </a:solidFill>
              </a:rPr>
              <a:t>Charaecterization</a:t>
            </a:r>
            <a:r>
              <a:rPr lang="en-US" sz="4000" dirty="0" smtClean="0">
                <a:solidFill>
                  <a:srgbClr val="FF0000"/>
                </a:solidFill>
              </a:rPr>
              <a:t> as RE</a:t>
            </a:r>
          </a:p>
        </p:txBody>
      </p:sp>
      <p:sp>
        <p:nvSpPr>
          <p:cNvPr id="2051" name="Rectangle 3"/>
          <p:cNvSpPr>
            <a:spLocks noGrp="1" noChangeArrowheads="1"/>
          </p:cNvSpPr>
          <p:nvPr>
            <p:ph type="subTitle" idx="4294967295"/>
          </p:nvPr>
        </p:nvSpPr>
        <p:spPr>
          <a:xfrm>
            <a:off x="304800" y="3429000"/>
            <a:ext cx="8610600" cy="2362200"/>
          </a:xfrm>
        </p:spPr>
        <p:txBody>
          <a:bodyPr/>
          <a:lstStyle/>
          <a:p>
            <a:pPr marL="0" indent="0" algn="ctr">
              <a:spcBef>
                <a:spcPct val="0"/>
              </a:spcBef>
              <a:buFontTx/>
              <a:buNone/>
            </a:pPr>
            <a:r>
              <a:rPr lang="en-US" sz="2800" dirty="0" smtClean="0">
                <a:solidFill>
                  <a:srgbClr val="0070C0"/>
                </a:solidFill>
              </a:rPr>
              <a:t>RK </a:t>
            </a:r>
            <a:r>
              <a:rPr lang="en-US" sz="2800" dirty="0" err="1" smtClean="0">
                <a:solidFill>
                  <a:srgbClr val="0070C0"/>
                </a:solidFill>
              </a:rPr>
              <a:t>Shyamasundar</a:t>
            </a:r>
            <a:r>
              <a:rPr lang="en-US" sz="2800" dirty="0" smtClean="0">
                <a:solidFill>
                  <a:srgbClr val="0070C0"/>
                </a:solidFill>
              </a:rPr>
              <a:t>,</a:t>
            </a:r>
          </a:p>
          <a:p>
            <a:pPr marL="0" indent="0" algn="ctr">
              <a:spcBef>
                <a:spcPct val="0"/>
              </a:spcBef>
              <a:buFontTx/>
              <a:buNone/>
            </a:pPr>
            <a:r>
              <a:rPr lang="en-US" sz="2800" dirty="0" smtClean="0">
                <a:solidFill>
                  <a:srgbClr val="0070C0"/>
                </a:solidFill>
              </a:rPr>
              <a:t>Tata Institute of Fundamental Research,</a:t>
            </a:r>
          </a:p>
          <a:p>
            <a:pPr marL="0" indent="0" algn="ctr">
              <a:spcBef>
                <a:spcPct val="0"/>
              </a:spcBef>
              <a:buFontTx/>
              <a:buNone/>
            </a:pPr>
            <a:r>
              <a:rPr lang="en-US" sz="2800" dirty="0" smtClean="0">
                <a:solidFill>
                  <a:srgbClr val="0070C0"/>
                </a:solidFill>
              </a:rPr>
              <a:t>shyam@tifr.res.in</a:t>
            </a:r>
          </a:p>
          <a:p>
            <a:pPr marL="0" indent="0" algn="ctr">
              <a:spcBef>
                <a:spcPct val="0"/>
              </a:spcBef>
              <a:buFontTx/>
              <a:buNone/>
            </a:pPr>
            <a:r>
              <a:rPr lang="en-US" sz="2800" dirty="0" smtClean="0">
                <a:solidFill>
                  <a:srgbClr val="0070C0"/>
                </a:solidFill>
              </a:rPr>
              <a:t>NV </a:t>
            </a:r>
            <a:r>
              <a:rPr lang="en-US" sz="2800" dirty="0" err="1" smtClean="0">
                <a:solidFill>
                  <a:srgbClr val="0070C0"/>
                </a:solidFill>
              </a:rPr>
              <a:t>Narendra</a:t>
            </a:r>
            <a:r>
              <a:rPr lang="en-US" sz="2800" dirty="0" smtClean="0">
                <a:solidFill>
                  <a:srgbClr val="0070C0"/>
                </a:solidFill>
              </a:rPr>
              <a:t> Kumar ( TIFR)</a:t>
            </a:r>
          </a:p>
          <a:p>
            <a:pPr marL="0" indent="0" algn="ctr">
              <a:spcBef>
                <a:spcPct val="0"/>
              </a:spcBef>
              <a:buFontTx/>
              <a:buNone/>
            </a:pPr>
            <a:r>
              <a:rPr lang="en-US" sz="2400" dirty="0" smtClean="0">
                <a:solidFill>
                  <a:schemeClr val="hlink"/>
                </a:solidFill>
              </a:rPr>
              <a:t>George Sebastian (NIT K), </a:t>
            </a:r>
            <a:r>
              <a:rPr lang="en-US" sz="2400" dirty="0" err="1" smtClean="0">
                <a:solidFill>
                  <a:schemeClr val="hlink"/>
                </a:solidFill>
              </a:rPr>
              <a:t>Saurav</a:t>
            </a:r>
            <a:r>
              <a:rPr lang="en-US" sz="2400" dirty="0" smtClean="0">
                <a:solidFill>
                  <a:schemeClr val="hlink"/>
                </a:solidFill>
              </a:rPr>
              <a:t> </a:t>
            </a:r>
            <a:r>
              <a:rPr lang="en-US" sz="2400" dirty="0" err="1" smtClean="0">
                <a:solidFill>
                  <a:schemeClr val="hlink"/>
                </a:solidFill>
              </a:rPr>
              <a:t>Yashaswee</a:t>
            </a:r>
            <a:r>
              <a:rPr lang="en-US" sz="2400" dirty="0" smtClean="0">
                <a:solidFill>
                  <a:schemeClr val="hlink"/>
                </a:solidFill>
              </a:rPr>
              <a:t> (IIT Kanpur</a:t>
            </a:r>
            <a:r>
              <a:rPr lang="en-US" sz="2800" dirty="0" smtClean="0">
                <a:solidFill>
                  <a:schemeClr val="hlink"/>
                </a:solidFill>
              </a:rPr>
              <a:t>)</a:t>
            </a:r>
          </a:p>
        </p:txBody>
      </p:sp>
      <p:sp>
        <p:nvSpPr>
          <p:cNvPr id="2052" name="Date Placeholder 1"/>
          <p:cNvSpPr>
            <a:spLocks noGrp="1"/>
          </p:cNvSpPr>
          <p:nvPr>
            <p:ph type="dt" sz="quarter" idx="10"/>
          </p:nvPr>
        </p:nvSpPr>
        <p:spPr>
          <a:noFill/>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en-US"/>
              <a:t>EICAR 2011</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title" idx="4294967295"/>
          </p:nvPr>
        </p:nvSpPr>
        <p:spPr/>
        <p:txBody>
          <a:bodyPr/>
          <a:lstStyle/>
          <a:p>
            <a:pPr eaLnBrk="1" hangingPunct="1"/>
            <a:r>
              <a:rPr lang="en-US" smtClean="0"/>
              <a:t>Behaviour modelling</a:t>
            </a:r>
          </a:p>
        </p:txBody>
      </p:sp>
      <p:sp>
        <p:nvSpPr>
          <p:cNvPr id="23555" name="Rectangle 3"/>
          <p:cNvSpPr>
            <a:spLocks noGrp="1" noChangeArrowheads="1"/>
          </p:cNvSpPr>
          <p:nvPr>
            <p:ph type="body" idx="4294967295"/>
          </p:nvPr>
        </p:nvSpPr>
        <p:spPr/>
        <p:txBody>
          <a:bodyPr/>
          <a:lstStyle/>
          <a:p>
            <a:pPr algn="just" eaLnBrk="1" hangingPunct="1">
              <a:lnSpc>
                <a:spcPct val="90000"/>
              </a:lnSpc>
            </a:pPr>
            <a:r>
              <a:rPr lang="en-US" sz="2800" smtClean="0"/>
              <a:t>Informally, a </a:t>
            </a:r>
            <a:r>
              <a:rPr lang="en-US" sz="2800" smtClean="0">
                <a:solidFill>
                  <a:srgbClr val="FF0000"/>
                </a:solidFill>
              </a:rPr>
              <a:t>reactive program</a:t>
            </a:r>
            <a:r>
              <a:rPr lang="en-US" sz="2800" smtClean="0"/>
              <a:t> can be interpreted as follows: the program reacts to stimuli and can be treated as a non-terminating program that provides a finite response in a finite time for a given stimulus</a:t>
            </a:r>
          </a:p>
          <a:p>
            <a:pPr algn="just" eaLnBrk="1" hangingPunct="1">
              <a:lnSpc>
                <a:spcPct val="90000"/>
              </a:lnSpc>
            </a:pPr>
            <a:r>
              <a:rPr lang="en-US" sz="2800" smtClean="0"/>
              <a:t>The </a:t>
            </a:r>
            <a:r>
              <a:rPr lang="en-US" sz="2800" smtClean="0">
                <a:solidFill>
                  <a:srgbClr val="FF0000"/>
                </a:solidFill>
              </a:rPr>
              <a:t>external behaviour</a:t>
            </a:r>
            <a:r>
              <a:rPr lang="en-US" sz="2800" smtClean="0"/>
              <a:t> of such a program can be captured through its interfaces and its responses</a:t>
            </a:r>
          </a:p>
          <a:p>
            <a:pPr algn="just" eaLnBrk="1" hangingPunct="1">
              <a:lnSpc>
                <a:spcPct val="90000"/>
              </a:lnSpc>
            </a:pPr>
            <a:r>
              <a:rPr lang="en-US" sz="2800" smtClean="0"/>
              <a:t>For example, for a vending machine its external behaviour can be given as </a:t>
            </a:r>
          </a:p>
          <a:p>
            <a:pPr lvl="1" algn="just" eaLnBrk="1" hangingPunct="1">
              <a:lnSpc>
                <a:spcPct val="90000"/>
              </a:lnSpc>
            </a:pPr>
            <a:r>
              <a:rPr lang="en-US" sz="2400" i="1" smtClean="0"/>
              <a:t>place-coin ^ choose-item ^ receive-item</a:t>
            </a:r>
          </a:p>
        </p:txBody>
      </p:sp>
      <p:sp>
        <p:nvSpPr>
          <p:cNvPr id="23556" name="Date Placeholder 1"/>
          <p:cNvSpPr>
            <a:spLocks noGrp="1"/>
          </p:cNvSpPr>
          <p:nvPr>
            <p:ph type="dt" sz="quarter" idx="10"/>
          </p:nvPr>
        </p:nvSpPr>
        <p:spPr>
          <a:noFill/>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en-US"/>
              <a:t>EICAR 2011</a:t>
            </a:r>
          </a:p>
        </p:txBody>
      </p:sp>
    </p:spTree>
  </p:cSld>
  <p:clrMapOvr>
    <a:masterClrMapping/>
  </p:clrMapOvr>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5714" name="Rectangle 2"/>
          <p:cNvSpPr>
            <a:spLocks noGrp="1" noChangeArrowheads="1"/>
          </p:cNvSpPr>
          <p:nvPr>
            <p:ph type="title"/>
          </p:nvPr>
        </p:nvSpPr>
        <p:spPr/>
        <p:txBody>
          <a:bodyPr/>
          <a:lstStyle/>
          <a:p>
            <a:pPr eaLnBrk="1" hangingPunct="1"/>
            <a:r>
              <a:rPr lang="en-US" smtClean="0">
                <a:solidFill>
                  <a:srgbClr val="FF0000"/>
                </a:solidFill>
              </a:rPr>
              <a:t>Semantic Signature Extraction</a:t>
            </a:r>
          </a:p>
        </p:txBody>
      </p:sp>
      <p:sp>
        <p:nvSpPr>
          <p:cNvPr id="115715" name="Rectangle 3"/>
          <p:cNvSpPr>
            <a:spLocks noGrp="1" noChangeArrowheads="1"/>
          </p:cNvSpPr>
          <p:nvPr>
            <p:ph type="body" idx="1"/>
          </p:nvPr>
        </p:nvSpPr>
        <p:spPr>
          <a:xfrm>
            <a:off x="457200" y="1600200"/>
            <a:ext cx="8229600" cy="3657600"/>
          </a:xfrm>
        </p:spPr>
        <p:txBody>
          <a:bodyPr/>
          <a:lstStyle/>
          <a:p>
            <a:pPr marL="609600" indent="-609600" algn="just" eaLnBrk="1" hangingPunct="1">
              <a:buFontTx/>
              <a:buAutoNum type="arabicPeriod" startAt="6"/>
            </a:pPr>
            <a:r>
              <a:rPr lang="en-US" smtClean="0"/>
              <a:t>We apply the learning algorithm (steps 5 and 6 presented in </a:t>
            </a:r>
            <a:r>
              <a:rPr lang="en-US" smtClean="0">
                <a:solidFill>
                  <a:schemeClr val="hlink"/>
                </a:solidFill>
              </a:rPr>
              <a:t>Etap</a:t>
            </a:r>
            <a:r>
              <a:rPr lang="en-US" smtClean="0"/>
              <a:t> analysis) on the resulting file to obtain its signature as the following regular expression</a:t>
            </a:r>
          </a:p>
          <a:p>
            <a:pPr marL="609600" indent="-609600" algn="just" eaLnBrk="1" hangingPunct="1">
              <a:buFontTx/>
              <a:buNone/>
            </a:pPr>
            <a:endParaRPr lang="en-US" smtClean="0"/>
          </a:p>
          <a:p>
            <a:pPr marL="609600" indent="-609600" algn="just" eaLnBrk="1" hangingPunct="1">
              <a:buFontTx/>
              <a:buNone/>
            </a:pPr>
            <a:r>
              <a:rPr lang="en-US" smtClean="0"/>
              <a:t>	</a:t>
            </a:r>
            <a:r>
              <a:rPr lang="en-US" smtClean="0">
                <a:solidFill>
                  <a:srgbClr val="0000FF"/>
                </a:solidFill>
              </a:rPr>
              <a:t>Y(T(R+R.O)*Y*)*</a:t>
            </a:r>
            <a:endParaRPr lang="en-US" smtClean="0"/>
          </a:p>
        </p:txBody>
      </p:sp>
      <p:sp>
        <p:nvSpPr>
          <p:cNvPr id="115716" name="Date Placeholder 1"/>
          <p:cNvSpPr>
            <a:spLocks noGrp="1"/>
          </p:cNvSpPr>
          <p:nvPr>
            <p:ph type="dt" sz="quarter" idx="10"/>
          </p:nvPr>
        </p:nvSpPr>
        <p:spPr>
          <a:noFill/>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en-US"/>
              <a:t>EICAR 2011</a:t>
            </a: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6738" name="Rectangle 2"/>
          <p:cNvSpPr>
            <a:spLocks noGrp="1" noChangeArrowheads="1"/>
          </p:cNvSpPr>
          <p:nvPr>
            <p:ph type="title"/>
          </p:nvPr>
        </p:nvSpPr>
        <p:spPr/>
        <p:txBody>
          <a:bodyPr/>
          <a:lstStyle/>
          <a:p>
            <a:pPr eaLnBrk="1" hangingPunct="1"/>
            <a:r>
              <a:rPr lang="en-US" smtClean="0">
                <a:solidFill>
                  <a:srgbClr val="FF0000"/>
                </a:solidFill>
              </a:rPr>
              <a:t>Semantic Signature Extraction</a:t>
            </a:r>
          </a:p>
        </p:txBody>
      </p:sp>
      <p:sp>
        <p:nvSpPr>
          <p:cNvPr id="116739" name="Rectangle 3"/>
          <p:cNvSpPr>
            <a:spLocks noGrp="1" noChangeArrowheads="1"/>
          </p:cNvSpPr>
          <p:nvPr>
            <p:ph type="body" idx="1"/>
          </p:nvPr>
        </p:nvSpPr>
        <p:spPr/>
        <p:txBody>
          <a:bodyPr/>
          <a:lstStyle/>
          <a:p>
            <a:pPr algn="just" eaLnBrk="1" hangingPunct="1">
              <a:lnSpc>
                <a:spcPct val="80000"/>
              </a:lnSpc>
            </a:pPr>
            <a:r>
              <a:rPr lang="en-US" sz="2800" smtClean="0"/>
              <a:t>The first </a:t>
            </a:r>
            <a:r>
              <a:rPr lang="en-US" sz="2800" smtClean="0">
                <a:solidFill>
                  <a:srgbClr val="0000FF"/>
                </a:solidFill>
              </a:rPr>
              <a:t>Y</a:t>
            </a:r>
            <a:r>
              <a:rPr lang="en-US" sz="2800" smtClean="0"/>
              <a:t> corresponds to dropping a copy of itself in the windows folder, so that it runs on system reboot</a:t>
            </a:r>
          </a:p>
          <a:p>
            <a:pPr algn="just" eaLnBrk="1" hangingPunct="1">
              <a:lnSpc>
                <a:spcPct val="80000"/>
              </a:lnSpc>
            </a:pPr>
            <a:r>
              <a:rPr lang="en-US" sz="2800" smtClean="0"/>
              <a:t>Then it goes on traversing the directory structure (denoted by </a:t>
            </a:r>
            <a:r>
              <a:rPr lang="en-US" sz="2800" smtClean="0">
                <a:solidFill>
                  <a:srgbClr val="0000FF"/>
                </a:solidFill>
              </a:rPr>
              <a:t>T</a:t>
            </a:r>
            <a:r>
              <a:rPr lang="en-US" sz="2800" smtClean="0"/>
              <a:t>) looking for email addresses in files of certain formats (denoted by </a:t>
            </a:r>
            <a:r>
              <a:rPr lang="en-US" sz="2800" smtClean="0">
                <a:solidFill>
                  <a:srgbClr val="0000FF"/>
                </a:solidFill>
              </a:rPr>
              <a:t>R</a:t>
            </a:r>
            <a:r>
              <a:rPr lang="en-US" sz="2800" smtClean="0"/>
              <a:t>), followed by a network activity for emailing a copy of itself when a suitable email address is found (denoted by </a:t>
            </a:r>
            <a:r>
              <a:rPr lang="en-US" sz="2800" smtClean="0">
                <a:solidFill>
                  <a:srgbClr val="0000FF"/>
                </a:solidFill>
              </a:rPr>
              <a:t>O</a:t>
            </a:r>
            <a:r>
              <a:rPr lang="en-US" sz="2800" smtClean="0"/>
              <a:t>)</a:t>
            </a:r>
          </a:p>
          <a:p>
            <a:pPr algn="just" eaLnBrk="1" hangingPunct="1">
              <a:lnSpc>
                <a:spcPct val="80000"/>
              </a:lnSpc>
            </a:pPr>
            <a:r>
              <a:rPr lang="en-US" sz="2800" smtClean="0"/>
              <a:t>The </a:t>
            </a:r>
            <a:r>
              <a:rPr lang="en-US" sz="2800" smtClean="0">
                <a:solidFill>
                  <a:srgbClr val="0000FF"/>
                </a:solidFill>
              </a:rPr>
              <a:t>Y*</a:t>
            </a:r>
            <a:r>
              <a:rPr lang="en-US" sz="2800" smtClean="0"/>
              <a:t> in the parenthesis corresponds to making copies of itself in folders whose path contains </a:t>
            </a:r>
            <a:r>
              <a:rPr lang="en-US" sz="2800" smtClean="0">
                <a:solidFill>
                  <a:schemeClr val="hlink"/>
                </a:solidFill>
              </a:rPr>
              <a:t>SHARED</a:t>
            </a:r>
            <a:r>
              <a:rPr lang="en-US" sz="2800" smtClean="0"/>
              <a:t> for spreading itself</a:t>
            </a:r>
          </a:p>
        </p:txBody>
      </p:sp>
      <p:sp>
        <p:nvSpPr>
          <p:cNvPr id="116740" name="Date Placeholder 1"/>
          <p:cNvSpPr>
            <a:spLocks noGrp="1"/>
          </p:cNvSpPr>
          <p:nvPr>
            <p:ph type="dt" sz="quarter" idx="10"/>
          </p:nvPr>
        </p:nvSpPr>
        <p:spPr>
          <a:noFill/>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en-US"/>
              <a:t>EICAR 2011</a:t>
            </a: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7762" name="Rectangle 2"/>
          <p:cNvSpPr>
            <a:spLocks noGrp="1" noChangeArrowheads="1"/>
          </p:cNvSpPr>
          <p:nvPr>
            <p:ph type="title"/>
          </p:nvPr>
        </p:nvSpPr>
        <p:spPr/>
        <p:txBody>
          <a:bodyPr/>
          <a:lstStyle/>
          <a:p>
            <a:pPr eaLnBrk="1" hangingPunct="1"/>
            <a:r>
              <a:rPr lang="en-US" smtClean="0">
                <a:solidFill>
                  <a:srgbClr val="FF0000"/>
                </a:solidFill>
              </a:rPr>
              <a:t>Semantic Signature Extraction</a:t>
            </a:r>
          </a:p>
        </p:txBody>
      </p:sp>
      <p:sp>
        <p:nvSpPr>
          <p:cNvPr id="117763" name="Rectangle 3"/>
          <p:cNvSpPr>
            <a:spLocks noGrp="1" noChangeArrowheads="1"/>
          </p:cNvSpPr>
          <p:nvPr>
            <p:ph type="body" idx="1"/>
          </p:nvPr>
        </p:nvSpPr>
        <p:spPr>
          <a:xfrm>
            <a:off x="457200" y="1600200"/>
            <a:ext cx="8229600" cy="3962400"/>
          </a:xfrm>
        </p:spPr>
        <p:txBody>
          <a:bodyPr/>
          <a:lstStyle/>
          <a:p>
            <a:pPr algn="just" eaLnBrk="1" hangingPunct="1"/>
            <a:r>
              <a:rPr lang="en-US" smtClean="0"/>
              <a:t>We followed the same procedure (steps 1-6) for extracting the signature of all the worm variants we had (about 17 for </a:t>
            </a:r>
            <a:r>
              <a:rPr lang="en-US" smtClean="0">
                <a:solidFill>
                  <a:schemeClr val="hlink"/>
                </a:solidFill>
              </a:rPr>
              <a:t>Netsky</a:t>
            </a:r>
            <a:r>
              <a:rPr lang="en-US" smtClean="0"/>
              <a:t>, 30 for </a:t>
            </a:r>
            <a:r>
              <a:rPr lang="en-US" smtClean="0">
                <a:solidFill>
                  <a:schemeClr val="hlink"/>
                </a:solidFill>
              </a:rPr>
              <a:t>Beagle</a:t>
            </a:r>
            <a:r>
              <a:rPr lang="en-US" smtClean="0"/>
              <a:t> and 14 for </a:t>
            </a:r>
            <a:r>
              <a:rPr lang="en-US" smtClean="0">
                <a:solidFill>
                  <a:schemeClr val="hlink"/>
                </a:solidFill>
              </a:rPr>
              <a:t>MyDoom</a:t>
            </a:r>
            <a:r>
              <a:rPr lang="en-US" smtClean="0"/>
              <a:t>) and found that no refining of the signature was required</a:t>
            </a:r>
          </a:p>
          <a:p>
            <a:pPr lvl="1" algn="just" eaLnBrk="1" hangingPunct="1"/>
            <a:r>
              <a:rPr lang="en-US" smtClean="0"/>
              <a:t>all the variants had our signature as a sub-behaviour</a:t>
            </a:r>
          </a:p>
        </p:txBody>
      </p:sp>
      <p:sp>
        <p:nvSpPr>
          <p:cNvPr id="117764" name="Date Placeholder 1"/>
          <p:cNvSpPr>
            <a:spLocks noGrp="1"/>
          </p:cNvSpPr>
          <p:nvPr>
            <p:ph type="dt" sz="quarter" idx="10"/>
          </p:nvPr>
        </p:nvSpPr>
        <p:spPr>
          <a:noFill/>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en-US"/>
              <a:t>EICAR 2011</a:t>
            </a: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8786" name="Rectangle 2"/>
          <p:cNvSpPr>
            <a:spLocks noGrp="1" noChangeArrowheads="1"/>
          </p:cNvSpPr>
          <p:nvPr>
            <p:ph type="title"/>
          </p:nvPr>
        </p:nvSpPr>
        <p:spPr/>
        <p:txBody>
          <a:bodyPr/>
          <a:lstStyle/>
          <a:p>
            <a:pPr eaLnBrk="1" hangingPunct="1"/>
            <a:r>
              <a:rPr lang="en-US" smtClean="0">
                <a:solidFill>
                  <a:srgbClr val="FF0000"/>
                </a:solidFill>
              </a:rPr>
              <a:t>Semantic Signature Extraction</a:t>
            </a:r>
          </a:p>
        </p:txBody>
      </p:sp>
      <p:sp>
        <p:nvSpPr>
          <p:cNvPr id="118787" name="Rectangle 3"/>
          <p:cNvSpPr>
            <a:spLocks noGrp="1" noChangeArrowheads="1"/>
          </p:cNvSpPr>
          <p:nvPr>
            <p:ph type="body" idx="1"/>
          </p:nvPr>
        </p:nvSpPr>
        <p:spPr/>
        <p:txBody>
          <a:bodyPr/>
          <a:lstStyle/>
          <a:p>
            <a:pPr algn="just" eaLnBrk="1" hangingPunct="1"/>
            <a:r>
              <a:rPr lang="en-US" smtClean="0"/>
              <a:t>Can we capture performance-centric signature from the regular expression abstraction?</a:t>
            </a:r>
          </a:p>
        </p:txBody>
      </p:sp>
      <p:sp>
        <p:nvSpPr>
          <p:cNvPr id="118788" name="Date Placeholder 1"/>
          <p:cNvSpPr>
            <a:spLocks noGrp="1"/>
          </p:cNvSpPr>
          <p:nvPr>
            <p:ph type="dt" sz="quarter" idx="10"/>
          </p:nvPr>
        </p:nvSpPr>
        <p:spPr>
          <a:noFill/>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en-US"/>
              <a:t>EICAR 2011</a:t>
            </a: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9810" name="Rectangle 2"/>
          <p:cNvSpPr>
            <a:spLocks noGrp="1" noChangeArrowheads="1"/>
          </p:cNvSpPr>
          <p:nvPr>
            <p:ph type="body" idx="1"/>
          </p:nvPr>
        </p:nvSpPr>
        <p:spPr>
          <a:xfrm>
            <a:off x="457200" y="1722438"/>
            <a:ext cx="8229600" cy="4525962"/>
          </a:xfrm>
        </p:spPr>
        <p:txBody>
          <a:bodyPr/>
          <a:lstStyle/>
          <a:p>
            <a:pPr algn="just" eaLnBrk="1" hangingPunct="1">
              <a:lnSpc>
                <a:spcPct val="80000"/>
              </a:lnSpc>
            </a:pPr>
            <a:r>
              <a:rPr lang="en-US" sz="2800" smtClean="0"/>
              <a:t>We have collected the execution trace of all the programs executing in the environment for over 20 minutes and analyzed the trace for false-positives and found that there were no false-positives (</a:t>
            </a:r>
            <a:r>
              <a:rPr lang="en-US" sz="2800" smtClean="0">
                <a:hlinkClick r:id="rId2" action="ppaction://hlinkfile"/>
              </a:rPr>
              <a:t>details</a:t>
            </a:r>
            <a:r>
              <a:rPr lang="en-US" sz="2800" smtClean="0"/>
              <a:t>)</a:t>
            </a:r>
          </a:p>
          <a:p>
            <a:pPr lvl="1" algn="just" eaLnBrk="1" hangingPunct="1">
              <a:lnSpc>
                <a:spcPct val="80000"/>
              </a:lnSpc>
            </a:pPr>
            <a:r>
              <a:rPr lang="en-US" sz="2400" smtClean="0"/>
              <a:t>a self-extracting and installing executable</a:t>
            </a:r>
          </a:p>
          <a:p>
            <a:pPr lvl="1" algn="just" eaLnBrk="1" hangingPunct="1">
              <a:lnSpc>
                <a:spcPct val="80000"/>
              </a:lnSpc>
            </a:pPr>
            <a:r>
              <a:rPr lang="en-US" sz="2400" smtClean="0"/>
              <a:t>a mail-client (Outlook express) using which we sent an email with an attachment</a:t>
            </a:r>
          </a:p>
          <a:p>
            <a:pPr lvl="1" algn="just" eaLnBrk="1" hangingPunct="1">
              <a:lnSpc>
                <a:spcPct val="80000"/>
              </a:lnSpc>
            </a:pPr>
            <a:r>
              <a:rPr lang="en-US" sz="2400" smtClean="0"/>
              <a:t>a web-browser using which we browsed several web-sites</a:t>
            </a:r>
          </a:p>
          <a:p>
            <a:pPr lvl="1" algn="just" eaLnBrk="1" hangingPunct="1">
              <a:lnSpc>
                <a:spcPct val="80000"/>
              </a:lnSpc>
            </a:pPr>
            <a:r>
              <a:rPr lang="en-US" sz="2400" smtClean="0"/>
              <a:t>an indexing program that indexes the contents of the entire file-system for fast searching</a:t>
            </a:r>
          </a:p>
        </p:txBody>
      </p:sp>
      <p:sp>
        <p:nvSpPr>
          <p:cNvPr id="119811" name="Rectangle 3"/>
          <p:cNvSpPr>
            <a:spLocks noGrp="1" noChangeArrowheads="1"/>
          </p:cNvSpPr>
          <p:nvPr>
            <p:ph type="title"/>
          </p:nvPr>
        </p:nvSpPr>
        <p:spPr>
          <a:noFill/>
        </p:spPr>
        <p:txBody>
          <a:bodyPr/>
          <a:lstStyle/>
          <a:p>
            <a:pPr eaLnBrk="1" hangingPunct="1"/>
            <a:r>
              <a:rPr lang="en-US" smtClean="0">
                <a:solidFill>
                  <a:srgbClr val="FF0000"/>
                </a:solidFill>
              </a:rPr>
              <a:t>Semantic Signature Extraction</a:t>
            </a:r>
          </a:p>
        </p:txBody>
      </p:sp>
      <p:sp>
        <p:nvSpPr>
          <p:cNvPr id="119812" name="Date Placeholder 1"/>
          <p:cNvSpPr>
            <a:spLocks noGrp="1"/>
          </p:cNvSpPr>
          <p:nvPr>
            <p:ph type="dt" sz="quarter" idx="10"/>
          </p:nvPr>
        </p:nvSpPr>
        <p:spPr>
          <a:noFill/>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en-US"/>
              <a:t>EICAR 2011</a:t>
            </a: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4" name="Title 1"/>
          <p:cNvSpPr>
            <a:spLocks noGrp="1"/>
          </p:cNvSpPr>
          <p:nvPr>
            <p:ph type="title" idx="4294967295"/>
          </p:nvPr>
        </p:nvSpPr>
        <p:spPr/>
        <p:txBody>
          <a:bodyPr/>
          <a:lstStyle/>
          <a:p>
            <a:pPr eaLnBrk="1" hangingPunct="1"/>
            <a:r>
              <a:rPr lang="en-US" smtClean="0">
                <a:solidFill>
                  <a:srgbClr val="FF0000"/>
                </a:solidFill>
              </a:rPr>
              <a:t>Conclusions</a:t>
            </a:r>
          </a:p>
        </p:txBody>
      </p:sp>
      <p:sp>
        <p:nvSpPr>
          <p:cNvPr id="120835" name="Content Placeholder 2"/>
          <p:cNvSpPr>
            <a:spLocks noGrp="1"/>
          </p:cNvSpPr>
          <p:nvPr>
            <p:ph idx="4294967295"/>
          </p:nvPr>
        </p:nvSpPr>
        <p:spPr>
          <a:xfrm>
            <a:off x="457200" y="1371600"/>
            <a:ext cx="8229600" cy="4953000"/>
          </a:xfrm>
        </p:spPr>
        <p:txBody>
          <a:bodyPr/>
          <a:lstStyle/>
          <a:p>
            <a:pPr algn="just" eaLnBrk="1" hangingPunct="1"/>
            <a:r>
              <a:rPr lang="en-US" smtClean="0"/>
              <a:t>Presented an approach to extract the semantic signatures of malware with the following advantages</a:t>
            </a:r>
          </a:p>
          <a:p>
            <a:pPr lvl="1" algn="just" eaLnBrk="1" hangingPunct="1"/>
            <a:r>
              <a:rPr lang="en-US" smtClean="0"/>
              <a:t>leads to algorithmic detection</a:t>
            </a:r>
          </a:p>
          <a:p>
            <a:pPr lvl="1" algn="just" eaLnBrk="1" hangingPunct="1"/>
            <a:r>
              <a:rPr lang="en-US" smtClean="0"/>
              <a:t>signature extracted subsumes variants of viruses</a:t>
            </a:r>
          </a:p>
          <a:p>
            <a:pPr lvl="1" algn="just" eaLnBrk="1" hangingPunct="1"/>
            <a:r>
              <a:rPr lang="en-US" smtClean="0"/>
              <a:t>makes proactive detection possible i.e. predicts new variants</a:t>
            </a:r>
          </a:p>
          <a:p>
            <a:pPr lvl="1" algn="just" eaLnBrk="1" hangingPunct="1"/>
            <a:r>
              <a:rPr lang="en-US" smtClean="0"/>
              <a:t>extracted signatures nicely correspond to the descriptions given by industry experts</a:t>
            </a:r>
          </a:p>
        </p:txBody>
      </p:sp>
      <p:sp>
        <p:nvSpPr>
          <p:cNvPr id="120836" name="Date Placeholder 1"/>
          <p:cNvSpPr>
            <a:spLocks noGrp="1"/>
          </p:cNvSpPr>
          <p:nvPr>
            <p:ph type="dt" sz="quarter" idx="10"/>
          </p:nvPr>
        </p:nvSpPr>
        <p:spPr>
          <a:noFill/>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en-US"/>
              <a:t>EICAR 2011</a:t>
            </a:r>
          </a:p>
        </p:txBody>
      </p:sp>
    </p:spTree>
  </p:cSld>
  <p:clrMapOvr>
    <a:masterClrMapping/>
  </p:clrMapOvr>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1858"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5800" y="1679575"/>
            <a:ext cx="8274050" cy="51387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21859" name="Title 3"/>
          <p:cNvSpPr>
            <a:spLocks noGrp="1"/>
          </p:cNvSpPr>
          <p:nvPr>
            <p:ph type="title"/>
          </p:nvPr>
        </p:nvSpPr>
        <p:spPr/>
        <p:txBody>
          <a:bodyPr/>
          <a:lstStyle/>
          <a:p>
            <a:r>
              <a:rPr lang="en-US" smtClean="0"/>
              <a:t>Architecture of Monitoring</a:t>
            </a:r>
          </a:p>
        </p:txBody>
      </p:sp>
      <p:sp>
        <p:nvSpPr>
          <p:cNvPr id="121860" name="Content Placeholder 4"/>
          <p:cNvSpPr>
            <a:spLocks noGrp="1"/>
          </p:cNvSpPr>
          <p:nvPr>
            <p:ph idx="1"/>
          </p:nvPr>
        </p:nvSpPr>
        <p:spPr/>
        <p:txBody>
          <a:bodyPr/>
          <a:lstStyle/>
          <a:p>
            <a:pPr marL="0" indent="0">
              <a:buFontTx/>
              <a:buNone/>
            </a:pPr>
            <a:endParaRPr lang="en-US" smtClean="0"/>
          </a:p>
        </p:txBody>
      </p:sp>
      <p:sp>
        <p:nvSpPr>
          <p:cNvPr id="121861" name="Date Placeholder 1"/>
          <p:cNvSpPr>
            <a:spLocks noGrp="1"/>
          </p:cNvSpPr>
          <p:nvPr>
            <p:ph type="dt" sz="quarter" idx="10"/>
          </p:nvPr>
        </p:nvSpPr>
        <p:spPr>
          <a:noFill/>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en-US"/>
              <a:t>EICAR 2011</a:t>
            </a:r>
          </a:p>
        </p:txBody>
      </p:sp>
    </p:spTree>
  </p:cSld>
  <p:clrMapOvr>
    <a:masterClrMapping/>
  </p:clrMapOvr>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Title 1"/>
          <p:cNvSpPr>
            <a:spLocks noGrp="1"/>
          </p:cNvSpPr>
          <p:nvPr>
            <p:ph type="title" idx="4294967295"/>
          </p:nvPr>
        </p:nvSpPr>
        <p:spPr/>
        <p:txBody>
          <a:bodyPr/>
          <a:lstStyle/>
          <a:p>
            <a:pPr eaLnBrk="1" hangingPunct="1"/>
            <a:r>
              <a:rPr lang="en-US" smtClean="0">
                <a:solidFill>
                  <a:srgbClr val="FF0000"/>
                </a:solidFill>
              </a:rPr>
              <a:t>Conclusions</a:t>
            </a:r>
            <a:endParaRPr lang="en-US" smtClean="0"/>
          </a:p>
        </p:txBody>
      </p:sp>
      <p:sp>
        <p:nvSpPr>
          <p:cNvPr id="122883" name="Content Placeholder 2"/>
          <p:cNvSpPr>
            <a:spLocks noGrp="1"/>
          </p:cNvSpPr>
          <p:nvPr>
            <p:ph idx="4294967295"/>
          </p:nvPr>
        </p:nvSpPr>
        <p:spPr/>
        <p:txBody>
          <a:bodyPr/>
          <a:lstStyle/>
          <a:p>
            <a:pPr lvl="1" algn="just" eaLnBrk="1" hangingPunct="1"/>
            <a:r>
              <a:rPr lang="en-US" smtClean="0"/>
              <a:t>effort needed to evade being detected by our signatures is much higher than evading traditional signatures</a:t>
            </a:r>
          </a:p>
          <a:p>
            <a:pPr algn="just" eaLnBrk="1" hangingPunct="1"/>
            <a:r>
              <a:rPr lang="en-US" smtClean="0"/>
              <a:t>Built prototypes for automating several steps involved in the process</a:t>
            </a:r>
          </a:p>
          <a:p>
            <a:pPr algn="just" eaLnBrk="1" hangingPunct="1"/>
            <a:r>
              <a:rPr lang="en-US" smtClean="0"/>
              <a:t>Provided experimental evidence for the efficacy of the approach in detecting and predicting variants of metamorphic viruses</a:t>
            </a:r>
          </a:p>
        </p:txBody>
      </p:sp>
      <p:sp>
        <p:nvSpPr>
          <p:cNvPr id="122884" name="Date Placeholder 1"/>
          <p:cNvSpPr>
            <a:spLocks noGrp="1"/>
          </p:cNvSpPr>
          <p:nvPr>
            <p:ph type="dt" sz="quarter" idx="10"/>
          </p:nvPr>
        </p:nvSpPr>
        <p:spPr>
          <a:noFill/>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en-US"/>
              <a:t>EICAR 2011</a:t>
            </a:r>
          </a:p>
        </p:txBody>
      </p:sp>
    </p:spTree>
  </p:cSld>
  <p:clrMapOvr>
    <a:masterClrMapping/>
  </p:clrMapOvr>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Title 1"/>
          <p:cNvSpPr>
            <a:spLocks noGrp="1"/>
          </p:cNvSpPr>
          <p:nvPr>
            <p:ph type="title" idx="4294967295"/>
          </p:nvPr>
        </p:nvSpPr>
        <p:spPr/>
        <p:txBody>
          <a:bodyPr/>
          <a:lstStyle/>
          <a:p>
            <a:pPr eaLnBrk="1" hangingPunct="1"/>
            <a:r>
              <a:rPr lang="en-US" smtClean="0">
                <a:solidFill>
                  <a:srgbClr val="FF0000"/>
                </a:solidFill>
              </a:rPr>
              <a:t>Challenges and Future Work</a:t>
            </a:r>
          </a:p>
        </p:txBody>
      </p:sp>
      <p:sp>
        <p:nvSpPr>
          <p:cNvPr id="123907" name="Content Placeholder 2"/>
          <p:cNvSpPr>
            <a:spLocks noGrp="1"/>
          </p:cNvSpPr>
          <p:nvPr>
            <p:ph idx="4294967295"/>
          </p:nvPr>
        </p:nvSpPr>
        <p:spPr>
          <a:xfrm>
            <a:off x="457200" y="1600200"/>
            <a:ext cx="8305800" cy="4525963"/>
          </a:xfrm>
        </p:spPr>
        <p:txBody>
          <a:bodyPr/>
          <a:lstStyle/>
          <a:p>
            <a:pPr algn="just" eaLnBrk="1" hangingPunct="1"/>
            <a:r>
              <a:rPr lang="en-US" smtClean="0"/>
              <a:t>For the proposed approach to be useful in practice (i.e. for better performance) we need to translate these semantic signatures into syntactic signatures (static analysis of binaries by over-approximation)</a:t>
            </a:r>
          </a:p>
          <a:p>
            <a:pPr algn="just" eaLnBrk="1" hangingPunct="1"/>
            <a:r>
              <a:rPr lang="en-US" smtClean="0"/>
              <a:t>Develop notions of supervised learning to automate the learning process which is a crucial step for signature extraction</a:t>
            </a:r>
          </a:p>
        </p:txBody>
      </p:sp>
      <p:sp>
        <p:nvSpPr>
          <p:cNvPr id="123908" name="Date Placeholder 1"/>
          <p:cNvSpPr>
            <a:spLocks noGrp="1"/>
          </p:cNvSpPr>
          <p:nvPr>
            <p:ph type="dt" sz="quarter" idx="10"/>
          </p:nvPr>
        </p:nvSpPr>
        <p:spPr>
          <a:noFill/>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en-US"/>
              <a:t>EICAR 2011</a:t>
            </a:r>
          </a:p>
        </p:txBody>
      </p:sp>
    </p:spTree>
  </p:cSld>
  <p:clrMapOvr>
    <a:masterClrMapping/>
  </p:clrMapOvr>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30" name="Title 1"/>
          <p:cNvSpPr>
            <a:spLocks noGrp="1"/>
          </p:cNvSpPr>
          <p:nvPr>
            <p:ph type="title"/>
          </p:nvPr>
        </p:nvSpPr>
        <p:spPr/>
        <p:txBody>
          <a:bodyPr/>
          <a:lstStyle/>
          <a:p>
            <a:r>
              <a:rPr lang="en-US" smtClean="0"/>
              <a:t>Debugging Environment</a:t>
            </a:r>
          </a:p>
        </p:txBody>
      </p:sp>
      <p:sp>
        <p:nvSpPr>
          <p:cNvPr id="124931" name="Content Placeholder 2"/>
          <p:cNvSpPr>
            <a:spLocks noGrp="1"/>
          </p:cNvSpPr>
          <p:nvPr>
            <p:ph idx="1"/>
          </p:nvPr>
        </p:nvSpPr>
        <p:spPr/>
        <p:txBody>
          <a:bodyPr/>
          <a:lstStyle/>
          <a:p>
            <a:pPr marL="0" indent="0">
              <a:buFontTx/>
              <a:buNone/>
            </a:pPr>
            <a:r>
              <a:rPr lang="en-US" smtClean="0"/>
              <a:t>Zeller (Delta Debugging)</a:t>
            </a:r>
          </a:p>
        </p:txBody>
      </p:sp>
      <p:pic>
        <p:nvPicPr>
          <p:cNvPr id="12493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505200" y="2438400"/>
            <a:ext cx="4886325" cy="33861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24933" name="Date Placeholder 1"/>
          <p:cNvSpPr>
            <a:spLocks noGrp="1"/>
          </p:cNvSpPr>
          <p:nvPr>
            <p:ph type="dt" sz="quarter" idx="10"/>
          </p:nvPr>
        </p:nvSpPr>
        <p:spPr>
          <a:noFill/>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en-US"/>
              <a:t>EICAR 2011</a:t>
            </a: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idx="4294967295"/>
          </p:nvPr>
        </p:nvSpPr>
        <p:spPr/>
        <p:txBody>
          <a:bodyPr/>
          <a:lstStyle/>
          <a:p>
            <a:pPr eaLnBrk="1" hangingPunct="1"/>
            <a:r>
              <a:rPr lang="en-US" smtClean="0"/>
              <a:t>Behaviour modelling</a:t>
            </a:r>
          </a:p>
        </p:txBody>
      </p:sp>
      <p:sp>
        <p:nvSpPr>
          <p:cNvPr id="24579" name="Rectangle 3"/>
          <p:cNvSpPr>
            <a:spLocks noGrp="1" noChangeArrowheads="1"/>
          </p:cNvSpPr>
          <p:nvPr>
            <p:ph type="body" idx="4294967295"/>
          </p:nvPr>
        </p:nvSpPr>
        <p:spPr/>
        <p:txBody>
          <a:bodyPr/>
          <a:lstStyle/>
          <a:p>
            <a:pPr algn="just" eaLnBrk="1" hangingPunct="1">
              <a:lnSpc>
                <a:spcPct val="80000"/>
              </a:lnSpc>
            </a:pPr>
            <a:r>
              <a:rPr lang="en-US" sz="2800" smtClean="0"/>
              <a:t>During execution of a program </a:t>
            </a:r>
            <a:r>
              <a:rPr lang="en-US" sz="2800" i="1" smtClean="0"/>
              <a:t>p </a:t>
            </a:r>
            <a:r>
              <a:rPr lang="en-US" sz="2800" smtClean="0"/>
              <a:t>with external behaviour </a:t>
            </a:r>
            <a:r>
              <a:rPr lang="en-US" sz="2800" i="1" smtClean="0"/>
              <a:t>t</a:t>
            </a:r>
            <a:r>
              <a:rPr lang="en-US" sz="2800" smtClean="0"/>
              <a:t>, the main process may spawn </a:t>
            </a:r>
            <a:r>
              <a:rPr lang="en-US" sz="2800" smtClean="0">
                <a:solidFill>
                  <a:srgbClr val="FF0000"/>
                </a:solidFill>
              </a:rPr>
              <a:t>child processes</a:t>
            </a:r>
            <a:r>
              <a:rPr lang="en-US" sz="2800" smtClean="0"/>
              <a:t> internally (not necessarily observable to the user) for modularly achieving/computing the final result</a:t>
            </a:r>
          </a:p>
          <a:p>
            <a:pPr algn="just" eaLnBrk="1" hangingPunct="1">
              <a:lnSpc>
                <a:spcPct val="80000"/>
              </a:lnSpc>
            </a:pPr>
            <a:r>
              <a:rPr lang="en-US" sz="2800" smtClean="0"/>
              <a:t>Thus, the </a:t>
            </a:r>
            <a:r>
              <a:rPr lang="en-US" sz="2800" smtClean="0">
                <a:solidFill>
                  <a:srgbClr val="FF0000"/>
                </a:solidFill>
              </a:rPr>
              <a:t>total (internal + external) behaviour</a:t>
            </a:r>
            <a:r>
              <a:rPr lang="en-US" sz="2800" smtClean="0"/>
              <a:t> can be denoted by a tree with processes, data operations etc denoted as nodes and directed edges</a:t>
            </a:r>
          </a:p>
          <a:p>
            <a:pPr algn="just" eaLnBrk="1" hangingPunct="1">
              <a:lnSpc>
                <a:spcPct val="80000"/>
              </a:lnSpc>
            </a:pPr>
            <a:r>
              <a:rPr lang="en-US" sz="2800" smtClean="0"/>
              <a:t>Each node in the tree corresponds to a process and there is a directed edge from node </a:t>
            </a:r>
            <a:r>
              <a:rPr lang="en-US" sz="2800" i="1" smtClean="0"/>
              <a:t>r </a:t>
            </a:r>
            <a:r>
              <a:rPr lang="en-US" sz="2800" smtClean="0"/>
              <a:t>to node </a:t>
            </a:r>
            <a:r>
              <a:rPr lang="en-US" sz="2800" i="1" smtClean="0"/>
              <a:t>s </a:t>
            </a:r>
            <a:r>
              <a:rPr lang="en-US" sz="2800" smtClean="0"/>
              <a:t>if process </a:t>
            </a:r>
            <a:r>
              <a:rPr lang="en-US" sz="2800" i="1" smtClean="0"/>
              <a:t>s </a:t>
            </a:r>
            <a:r>
              <a:rPr lang="en-US" sz="2800" smtClean="0"/>
              <a:t>is the child of process </a:t>
            </a:r>
            <a:r>
              <a:rPr lang="en-US" sz="2800" i="1" smtClean="0"/>
              <a:t>r</a:t>
            </a:r>
          </a:p>
        </p:txBody>
      </p:sp>
      <p:sp>
        <p:nvSpPr>
          <p:cNvPr id="24580" name="Date Placeholder 1"/>
          <p:cNvSpPr>
            <a:spLocks noGrp="1"/>
          </p:cNvSpPr>
          <p:nvPr>
            <p:ph type="dt" sz="quarter" idx="10"/>
          </p:nvPr>
        </p:nvSpPr>
        <p:spPr>
          <a:noFill/>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en-US"/>
              <a:t>EICAR 2011</a:t>
            </a:r>
          </a:p>
        </p:txBody>
      </p:sp>
    </p:spTree>
  </p:cSld>
  <p:clrMapOvr>
    <a:masterClrMapping/>
  </p:clrMapOvr>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4" name="TextBox 3"/>
          <p:cNvSpPr txBox="1">
            <a:spLocks noChangeArrowheads="1"/>
          </p:cNvSpPr>
          <p:nvPr/>
        </p:nvSpPr>
        <p:spPr bwMode="auto">
          <a:xfrm>
            <a:off x="2895600" y="2743200"/>
            <a:ext cx="3336925"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a:r>
              <a:rPr lang="en-US" sz="4800">
                <a:solidFill>
                  <a:srgbClr val="C00000"/>
                </a:solidFill>
                <a:latin typeface="Jokerman" pitchFamily="82" charset="0"/>
              </a:rPr>
              <a:t>Thank you</a:t>
            </a:r>
          </a:p>
        </p:txBody>
      </p:sp>
      <p:sp>
        <p:nvSpPr>
          <p:cNvPr id="125955" name="Date Placeholder 1"/>
          <p:cNvSpPr>
            <a:spLocks noGrp="1"/>
          </p:cNvSpPr>
          <p:nvPr>
            <p:ph type="dt" sz="quarter" idx="10"/>
          </p:nvPr>
        </p:nvSpPr>
        <p:spPr>
          <a:noFill/>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en-US"/>
              <a:t>EICAR 2011</a:t>
            </a:r>
          </a:p>
        </p:txBody>
      </p:sp>
    </p:spTree>
  </p:cSld>
  <p:clrMapOvr>
    <a:masterClrMapping/>
  </p:clrMapOvr>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6978" name="Picture 2"/>
          <p:cNvPicPr>
            <a:picLocks noGrp="1" noChangeAspect="1" noChangeArrowheads="1"/>
          </p:cNvPicPr>
          <p:nvPr>
            <p:ph idx="4294967295"/>
          </p:nvPr>
        </p:nvPicPr>
        <p:blipFill>
          <a:blip r:embed="rId2">
            <a:extLst>
              <a:ext uri="{28A0092B-C50C-407E-A947-70E740481C1C}">
                <a14:useLocalDpi xmlns:a14="http://schemas.microsoft.com/office/drawing/2010/main" val="0"/>
              </a:ext>
            </a:extLst>
          </a:blip>
          <a:srcRect/>
          <a:stretch>
            <a:fillRect/>
          </a:stretch>
        </p:blipFill>
        <p:spPr>
          <a:xfrm>
            <a:off x="1371600" y="2752725"/>
            <a:ext cx="5149850" cy="3335338"/>
          </a:xfrm>
          <a:noFill/>
        </p:spPr>
      </p:pic>
      <p:sp>
        <p:nvSpPr>
          <p:cNvPr id="126979" name="TextBox 3"/>
          <p:cNvSpPr txBox="1">
            <a:spLocks noChangeArrowheads="1"/>
          </p:cNvSpPr>
          <p:nvPr/>
        </p:nvSpPr>
        <p:spPr bwMode="auto">
          <a:xfrm>
            <a:off x="1219200" y="1828800"/>
            <a:ext cx="3711575"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marL="342900" indent="-342900">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buFontTx/>
              <a:buAutoNum type="alphaLcPeriod"/>
            </a:pPr>
            <a:r>
              <a:rPr lang="en-US" b="1">
                <a:solidFill>
                  <a:srgbClr val="FF0000"/>
                </a:solidFill>
              </a:rPr>
              <a:t>Arrive at textual abstractions</a:t>
            </a:r>
          </a:p>
          <a:p>
            <a:pPr>
              <a:buFontTx/>
              <a:buAutoNum type="alphaLcPeriod"/>
            </a:pPr>
            <a:endParaRPr lang="en-US"/>
          </a:p>
          <a:p>
            <a:pPr>
              <a:buFontTx/>
              <a:buAutoNum type="alphaLcPeriod"/>
            </a:pPr>
            <a:r>
              <a:rPr lang="en-US" b="1">
                <a:solidFill>
                  <a:srgbClr val="00B0F0"/>
                </a:solidFill>
              </a:rPr>
              <a:t>Forensics Tool</a:t>
            </a:r>
          </a:p>
        </p:txBody>
      </p:sp>
      <p:sp>
        <p:nvSpPr>
          <p:cNvPr id="126980" name="Date Placeholder 1"/>
          <p:cNvSpPr>
            <a:spLocks noGrp="1"/>
          </p:cNvSpPr>
          <p:nvPr>
            <p:ph type="dt" sz="quarter" idx="10"/>
          </p:nvPr>
        </p:nvSpPr>
        <p:spPr>
          <a:noFill/>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en-US"/>
              <a:t>EICAR 2011</a:t>
            </a: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idx="4294967295"/>
          </p:nvPr>
        </p:nvSpPr>
        <p:spPr/>
        <p:txBody>
          <a:bodyPr/>
          <a:lstStyle/>
          <a:p>
            <a:pPr eaLnBrk="1" hangingPunct="1"/>
            <a:r>
              <a:rPr lang="en-US" smtClean="0"/>
              <a:t>Behaviour modelling</a:t>
            </a:r>
          </a:p>
        </p:txBody>
      </p:sp>
      <p:sp>
        <p:nvSpPr>
          <p:cNvPr id="25603" name="Rectangle 3"/>
          <p:cNvSpPr>
            <a:spLocks noGrp="1" noChangeArrowheads="1"/>
          </p:cNvSpPr>
          <p:nvPr>
            <p:ph type="body" idx="4294967295"/>
          </p:nvPr>
        </p:nvSpPr>
        <p:spPr/>
        <p:txBody>
          <a:bodyPr/>
          <a:lstStyle/>
          <a:p>
            <a:pPr algn="just" eaLnBrk="1" hangingPunct="1"/>
            <a:r>
              <a:rPr lang="en-US" smtClean="0"/>
              <a:t>We call this the </a:t>
            </a:r>
            <a:r>
              <a:rPr lang="en-US" i="1" smtClean="0">
                <a:solidFill>
                  <a:srgbClr val="FF0000"/>
                </a:solidFill>
              </a:rPr>
              <a:t>process tree</a:t>
            </a:r>
            <a:r>
              <a:rPr lang="en-US" smtClean="0"/>
              <a:t> of program </a:t>
            </a:r>
            <a:r>
              <a:rPr lang="en-US" i="1" smtClean="0">
                <a:solidFill>
                  <a:srgbClr val="FF0000"/>
                </a:solidFill>
              </a:rPr>
              <a:t>p</a:t>
            </a:r>
            <a:r>
              <a:rPr lang="en-US" smtClean="0"/>
              <a:t> with external behaviour </a:t>
            </a:r>
            <a:r>
              <a:rPr lang="en-US" i="1" smtClean="0">
                <a:solidFill>
                  <a:srgbClr val="FF0000"/>
                </a:solidFill>
              </a:rPr>
              <a:t>t</a:t>
            </a:r>
            <a:r>
              <a:rPr lang="en-US" smtClean="0"/>
              <a:t> and in the environment </a:t>
            </a:r>
            <a:r>
              <a:rPr lang="en-US" i="1" smtClean="0">
                <a:solidFill>
                  <a:srgbClr val="FF0000"/>
                </a:solidFill>
              </a:rPr>
              <a:t>env</a:t>
            </a:r>
          </a:p>
          <a:p>
            <a:pPr algn="just" eaLnBrk="1" hangingPunct="1"/>
            <a:r>
              <a:rPr lang="en-US" smtClean="0"/>
              <a:t>We define the </a:t>
            </a:r>
            <a:r>
              <a:rPr lang="en-US" smtClean="0">
                <a:solidFill>
                  <a:srgbClr val="FF0000"/>
                </a:solidFill>
              </a:rPr>
              <a:t>system behaviour</a:t>
            </a:r>
            <a:r>
              <a:rPr lang="en-US" smtClean="0"/>
              <a:t> / internal behaviour of a program as the process tree generated during execution together with the sequence of </a:t>
            </a:r>
            <a:r>
              <a:rPr lang="en-US" smtClean="0">
                <a:solidFill>
                  <a:srgbClr val="FF0000"/>
                </a:solidFill>
              </a:rPr>
              <a:t>system calls</a:t>
            </a:r>
            <a:r>
              <a:rPr lang="en-US" smtClean="0"/>
              <a:t> made by each process (vertex/node) in the tree</a:t>
            </a:r>
          </a:p>
        </p:txBody>
      </p:sp>
      <p:sp>
        <p:nvSpPr>
          <p:cNvPr id="25604" name="Date Placeholder 1"/>
          <p:cNvSpPr>
            <a:spLocks noGrp="1"/>
          </p:cNvSpPr>
          <p:nvPr>
            <p:ph type="dt" sz="quarter" idx="10"/>
          </p:nvPr>
        </p:nvSpPr>
        <p:spPr>
          <a:noFill/>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en-US"/>
              <a:t>EICAR 2011</a:t>
            </a: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6" name="Picture 2"/>
          <p:cNvPicPr>
            <a:picLocks noChangeAspect="1" noChangeArrowheads="1"/>
          </p:cNvPicPr>
          <p:nvPr/>
        </p:nvPicPr>
        <p:blipFill>
          <a:blip r:embed="rId2">
            <a:lum bright="-12000" contrast="24000"/>
            <a:extLst>
              <a:ext uri="{28A0092B-C50C-407E-A947-70E740481C1C}">
                <a14:useLocalDpi xmlns:a14="http://schemas.microsoft.com/office/drawing/2010/main" val="0"/>
              </a:ext>
            </a:extLst>
          </a:blip>
          <a:srcRect/>
          <a:stretch>
            <a:fillRect/>
          </a:stretch>
        </p:blipFill>
        <p:spPr bwMode="auto">
          <a:xfrm>
            <a:off x="1295400" y="304800"/>
            <a:ext cx="6140450" cy="5611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627" name="Text Box 3"/>
          <p:cNvSpPr txBox="1">
            <a:spLocks noChangeArrowheads="1"/>
          </p:cNvSpPr>
          <p:nvPr/>
        </p:nvSpPr>
        <p:spPr bwMode="auto">
          <a:xfrm>
            <a:off x="2438400" y="5943600"/>
            <a:ext cx="428625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en-US" sz="2400">
                <a:ea typeface="ＭＳ Ｐゴシック" pitchFamily="34" charset="-128"/>
              </a:rPr>
              <a:t>process tree generated by </a:t>
            </a:r>
            <a:r>
              <a:rPr lang="en-US" sz="2400" i="1">
                <a:ea typeface="ＭＳ Ｐゴシック" pitchFamily="34" charset="-128"/>
              </a:rPr>
              <a:t>ssh</a:t>
            </a:r>
          </a:p>
        </p:txBody>
      </p:sp>
      <p:sp>
        <p:nvSpPr>
          <p:cNvPr id="26628" name="Date Placeholder 1"/>
          <p:cNvSpPr>
            <a:spLocks noGrp="1"/>
          </p:cNvSpPr>
          <p:nvPr>
            <p:ph type="dt" sz="quarter" idx="10"/>
          </p:nvPr>
        </p:nvSpPr>
        <p:spPr>
          <a:noFill/>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en-US"/>
              <a:t>EICAR 2011</a:t>
            </a: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itle 1"/>
          <p:cNvSpPr>
            <a:spLocks noGrp="1"/>
          </p:cNvSpPr>
          <p:nvPr>
            <p:ph type="title" idx="4294967295"/>
          </p:nvPr>
        </p:nvSpPr>
        <p:spPr/>
        <p:txBody>
          <a:bodyPr/>
          <a:lstStyle/>
          <a:p>
            <a:pPr eaLnBrk="1" hangingPunct="1"/>
            <a:r>
              <a:rPr lang="en-US" sz="4000" smtClean="0">
                <a:solidFill>
                  <a:schemeClr val="tx1"/>
                </a:solidFill>
              </a:rPr>
              <a:t>Automatic Extraction of Program Behaviour</a:t>
            </a:r>
          </a:p>
        </p:txBody>
      </p:sp>
      <p:sp>
        <p:nvSpPr>
          <p:cNvPr id="27651" name="Content Placeholder 2"/>
          <p:cNvSpPr>
            <a:spLocks noGrp="1"/>
          </p:cNvSpPr>
          <p:nvPr>
            <p:ph idx="4294967295"/>
          </p:nvPr>
        </p:nvSpPr>
        <p:spPr>
          <a:xfrm>
            <a:off x="457200" y="1600200"/>
            <a:ext cx="8229600" cy="4800600"/>
          </a:xfrm>
        </p:spPr>
        <p:txBody>
          <a:bodyPr/>
          <a:lstStyle/>
          <a:p>
            <a:pPr marL="514350" indent="-514350" algn="just" eaLnBrk="1" hangingPunct="1">
              <a:buFontTx/>
              <a:buAutoNum type="arabicPeriod"/>
            </a:pPr>
            <a:r>
              <a:rPr lang="en-US" i="1" dirty="0" smtClean="0">
                <a:solidFill>
                  <a:schemeClr val="hlink"/>
                </a:solidFill>
              </a:rPr>
              <a:t>Collect execution traces</a:t>
            </a:r>
            <a:r>
              <a:rPr lang="en-US" dirty="0" smtClean="0"/>
              <a:t>: execute the program and trace the sequence of system calls made by the process and all its children recursively</a:t>
            </a:r>
          </a:p>
          <a:p>
            <a:pPr lvl="1" algn="just" eaLnBrk="1" hangingPunct="1">
              <a:buFontTx/>
              <a:buChar char="•"/>
            </a:pPr>
            <a:r>
              <a:rPr lang="en-US" i="1" dirty="0" err="1" smtClean="0"/>
              <a:t>Eg</a:t>
            </a:r>
            <a:r>
              <a:rPr lang="en-US" i="1" dirty="0" smtClean="0">
                <a:solidFill>
                  <a:srgbClr val="0000FF"/>
                </a:solidFill>
              </a:rPr>
              <a:t> </a:t>
            </a:r>
            <a:r>
              <a:rPr lang="en-US" i="1" dirty="0" err="1" smtClean="0">
                <a:solidFill>
                  <a:srgbClr val="0000FF"/>
                </a:solidFill>
              </a:rPr>
              <a:t>strace</a:t>
            </a:r>
            <a:r>
              <a:rPr lang="en-US" dirty="0" smtClean="0"/>
              <a:t> for Linux and </a:t>
            </a:r>
            <a:r>
              <a:rPr lang="en-US" i="1" dirty="0" err="1" smtClean="0">
                <a:solidFill>
                  <a:srgbClr val="0000FF"/>
                </a:solidFill>
              </a:rPr>
              <a:t>ProcMon</a:t>
            </a:r>
            <a:r>
              <a:rPr lang="en-US" dirty="0" smtClean="0"/>
              <a:t> for Windows</a:t>
            </a:r>
          </a:p>
          <a:p>
            <a:pPr marL="514350" indent="-514350" algn="just" eaLnBrk="1" hangingPunct="1">
              <a:buFontTx/>
              <a:buAutoNum type="arabicPeriod"/>
            </a:pPr>
            <a:r>
              <a:rPr lang="en-US" i="1" dirty="0" smtClean="0">
                <a:solidFill>
                  <a:schemeClr val="hlink"/>
                </a:solidFill>
              </a:rPr>
              <a:t>Construct process tree</a:t>
            </a:r>
            <a:r>
              <a:rPr lang="en-US" dirty="0" smtClean="0"/>
              <a:t>: using </a:t>
            </a:r>
            <a:r>
              <a:rPr lang="en-US" i="1" dirty="0" smtClean="0"/>
              <a:t>clone</a:t>
            </a:r>
            <a:r>
              <a:rPr lang="en-US" dirty="0" smtClean="0"/>
              <a:t>, </a:t>
            </a:r>
            <a:r>
              <a:rPr lang="en-US" i="1" dirty="0" smtClean="0"/>
              <a:t>fork</a:t>
            </a:r>
            <a:r>
              <a:rPr lang="en-US" dirty="0" smtClean="0"/>
              <a:t> calls made by a process</a:t>
            </a:r>
          </a:p>
          <a:p>
            <a:pPr marL="514350" indent="-514350" algn="just" eaLnBrk="1" hangingPunct="1">
              <a:buFontTx/>
              <a:buAutoNum type="arabicPeriod"/>
            </a:pPr>
            <a:r>
              <a:rPr lang="en-US" i="1" dirty="0" smtClean="0">
                <a:solidFill>
                  <a:schemeClr val="hlink"/>
                </a:solidFill>
              </a:rPr>
              <a:t>Label the nodes</a:t>
            </a:r>
            <a:r>
              <a:rPr lang="en-US" dirty="0" smtClean="0"/>
              <a:t>: of the process tree with set of files read, written and executed</a:t>
            </a:r>
          </a:p>
        </p:txBody>
      </p:sp>
      <p:sp>
        <p:nvSpPr>
          <p:cNvPr id="27652" name="Date Placeholder 1"/>
          <p:cNvSpPr>
            <a:spLocks noGrp="1"/>
          </p:cNvSpPr>
          <p:nvPr>
            <p:ph type="dt" sz="quarter" idx="10"/>
          </p:nvPr>
        </p:nvSpPr>
        <p:spPr>
          <a:noFill/>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en-US"/>
              <a:t>EICAR 2011</a:t>
            </a: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title" idx="4294967295"/>
          </p:nvPr>
        </p:nvSpPr>
        <p:spPr/>
        <p:txBody>
          <a:bodyPr/>
          <a:lstStyle/>
          <a:p>
            <a:pPr eaLnBrk="1" hangingPunct="1"/>
            <a:r>
              <a:rPr lang="en-US" smtClean="0">
                <a:solidFill>
                  <a:schemeClr val="tx1"/>
                </a:solidFill>
              </a:rPr>
              <a:t>Comparing behaviours</a:t>
            </a:r>
          </a:p>
        </p:txBody>
      </p:sp>
      <p:sp>
        <p:nvSpPr>
          <p:cNvPr id="28675" name="Rectangle 3"/>
          <p:cNvSpPr>
            <a:spLocks noGrp="1" noChangeArrowheads="1"/>
          </p:cNvSpPr>
          <p:nvPr>
            <p:ph type="body" idx="4294967295"/>
          </p:nvPr>
        </p:nvSpPr>
        <p:spPr/>
        <p:txBody>
          <a:bodyPr/>
          <a:lstStyle/>
          <a:p>
            <a:pPr algn="just" eaLnBrk="1" hangingPunct="1">
              <a:lnSpc>
                <a:spcPct val="80000"/>
              </a:lnSpc>
            </a:pPr>
            <a:r>
              <a:rPr lang="en-US" sz="2800" smtClean="0"/>
              <a:t>Once we have the database </a:t>
            </a:r>
            <a:r>
              <a:rPr lang="en-US" sz="2800" smtClean="0">
                <a:solidFill>
                  <a:schemeClr val="hlink"/>
                </a:solidFill>
              </a:rPr>
              <a:t>D</a:t>
            </a:r>
            <a:r>
              <a:rPr lang="en-US" sz="2800" i="1" baseline="-25000" smtClean="0">
                <a:solidFill>
                  <a:schemeClr val="hlink"/>
                </a:solidFill>
              </a:rPr>
              <a:t>B</a:t>
            </a:r>
            <a:r>
              <a:rPr lang="en-US" sz="2800" i="1" smtClean="0"/>
              <a:t> </a:t>
            </a:r>
            <a:r>
              <a:rPr lang="en-US" sz="2800" smtClean="0"/>
              <a:t>of program behaviour benchmarks, we can monitor the execution of programs and validate their observed behaviour</a:t>
            </a:r>
          </a:p>
          <a:p>
            <a:pPr algn="just" eaLnBrk="1" hangingPunct="1">
              <a:lnSpc>
                <a:spcPct val="80000"/>
              </a:lnSpc>
            </a:pPr>
            <a:r>
              <a:rPr lang="en-US" sz="2800" smtClean="0"/>
              <a:t>Steps</a:t>
            </a:r>
          </a:p>
          <a:p>
            <a:pPr lvl="1" algn="just" eaLnBrk="1" hangingPunct="1">
              <a:lnSpc>
                <a:spcPct val="80000"/>
              </a:lnSpc>
            </a:pPr>
            <a:r>
              <a:rPr lang="en-US" sz="2400" smtClean="0">
                <a:solidFill>
                  <a:schemeClr val="hlink"/>
                </a:solidFill>
              </a:rPr>
              <a:t>find a one-to-one correspondence between the process trees of the benchmark and the observed behaviour</a:t>
            </a:r>
          </a:p>
          <a:p>
            <a:pPr lvl="1" algn="just" eaLnBrk="1" hangingPunct="1">
              <a:lnSpc>
                <a:spcPct val="80000"/>
              </a:lnSpc>
            </a:pPr>
            <a:r>
              <a:rPr lang="en-US" sz="2400" smtClean="0">
                <a:solidFill>
                  <a:schemeClr val="hlink"/>
                </a:solidFill>
              </a:rPr>
              <a:t>verify that the set of input and output files of corresponding nodes of the process trees are </a:t>
            </a:r>
            <a:r>
              <a:rPr lang="en-US" sz="2400" i="1" smtClean="0">
                <a:solidFill>
                  <a:schemeClr val="hlink"/>
                </a:solidFill>
              </a:rPr>
              <a:t>similar</a:t>
            </a:r>
          </a:p>
          <a:p>
            <a:pPr algn="just" eaLnBrk="1" hangingPunct="1">
              <a:lnSpc>
                <a:spcPct val="80000"/>
              </a:lnSpc>
            </a:pPr>
            <a:r>
              <a:rPr lang="en-US" sz="2800" smtClean="0"/>
              <a:t>If either of the above steps fail, we say that there is a strong case for the program being </a:t>
            </a:r>
            <a:r>
              <a:rPr lang="en-US" sz="2800" smtClean="0">
                <a:solidFill>
                  <a:srgbClr val="0000FF"/>
                </a:solidFill>
              </a:rPr>
              <a:t>infected</a:t>
            </a:r>
          </a:p>
        </p:txBody>
      </p:sp>
      <p:sp>
        <p:nvSpPr>
          <p:cNvPr id="28676" name="Date Placeholder 1"/>
          <p:cNvSpPr>
            <a:spLocks noGrp="1"/>
          </p:cNvSpPr>
          <p:nvPr>
            <p:ph type="dt" sz="quarter" idx="10"/>
          </p:nvPr>
        </p:nvSpPr>
        <p:spPr>
          <a:noFill/>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en-US"/>
              <a:t>EICAR 2011</a:t>
            </a: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1"/>
          <p:cNvSpPr>
            <a:spLocks noGrp="1"/>
          </p:cNvSpPr>
          <p:nvPr>
            <p:ph type="title" idx="4294967295"/>
          </p:nvPr>
        </p:nvSpPr>
        <p:spPr/>
        <p:txBody>
          <a:bodyPr/>
          <a:lstStyle/>
          <a:p>
            <a:pPr eaLnBrk="1" hangingPunct="1"/>
            <a:r>
              <a:rPr lang="en-US" smtClean="0">
                <a:solidFill>
                  <a:schemeClr val="tx1"/>
                </a:solidFill>
              </a:rPr>
              <a:t>Tree Isomorphism</a:t>
            </a:r>
          </a:p>
        </p:txBody>
      </p:sp>
      <p:sp>
        <p:nvSpPr>
          <p:cNvPr id="29699" name="Content Placeholder 2"/>
          <p:cNvSpPr>
            <a:spLocks noGrp="1"/>
          </p:cNvSpPr>
          <p:nvPr>
            <p:ph idx="4294967295"/>
          </p:nvPr>
        </p:nvSpPr>
        <p:spPr>
          <a:xfrm>
            <a:off x="457200" y="1600200"/>
            <a:ext cx="8229600" cy="3962400"/>
          </a:xfrm>
        </p:spPr>
        <p:txBody>
          <a:bodyPr/>
          <a:lstStyle/>
          <a:p>
            <a:pPr algn="just" eaLnBrk="1" hangingPunct="1"/>
            <a:r>
              <a:rPr lang="en-US" smtClean="0"/>
              <a:t>For comparing behaviour of a program execution with its benchmark we need to find an isomorphism between the trees denoting their behaviours</a:t>
            </a:r>
          </a:p>
          <a:p>
            <a:pPr lvl="1" algn="just" eaLnBrk="1" hangingPunct="1"/>
            <a:r>
              <a:rPr lang="en-US" smtClean="0"/>
              <a:t>in practice, we observed that we can find isomorphism by considering these trees as </a:t>
            </a:r>
            <a:r>
              <a:rPr lang="en-US" smtClean="0">
                <a:solidFill>
                  <a:schemeClr val="hlink"/>
                </a:solidFill>
              </a:rPr>
              <a:t>rooted</a:t>
            </a:r>
            <a:r>
              <a:rPr lang="en-US" smtClean="0"/>
              <a:t>, </a:t>
            </a:r>
            <a:r>
              <a:rPr lang="en-US" smtClean="0">
                <a:solidFill>
                  <a:schemeClr val="hlink"/>
                </a:solidFill>
              </a:rPr>
              <a:t>directed</a:t>
            </a:r>
            <a:r>
              <a:rPr lang="en-US" smtClean="0"/>
              <a:t> and </a:t>
            </a:r>
            <a:r>
              <a:rPr lang="en-US" smtClean="0">
                <a:solidFill>
                  <a:schemeClr val="hlink"/>
                </a:solidFill>
              </a:rPr>
              <a:t>ordered</a:t>
            </a:r>
          </a:p>
        </p:txBody>
      </p:sp>
      <p:sp>
        <p:nvSpPr>
          <p:cNvPr id="29700" name="Date Placeholder 1"/>
          <p:cNvSpPr>
            <a:spLocks noGrp="1"/>
          </p:cNvSpPr>
          <p:nvPr>
            <p:ph type="dt" sz="quarter" idx="10"/>
          </p:nvPr>
        </p:nvSpPr>
        <p:spPr>
          <a:noFill/>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en-US"/>
              <a:t>EICAR 2011</a:t>
            </a: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itle 1"/>
          <p:cNvSpPr>
            <a:spLocks noGrp="1"/>
          </p:cNvSpPr>
          <p:nvPr>
            <p:ph type="title" idx="4294967295"/>
          </p:nvPr>
        </p:nvSpPr>
        <p:spPr/>
        <p:txBody>
          <a:bodyPr/>
          <a:lstStyle/>
          <a:p>
            <a:pPr eaLnBrk="1" hangingPunct="1"/>
            <a:r>
              <a:rPr lang="en-US" sz="4000" smtClean="0">
                <a:solidFill>
                  <a:schemeClr val="tx1"/>
                </a:solidFill>
              </a:rPr>
              <a:t>Policies for Comparing Corresponding Processes</a:t>
            </a:r>
          </a:p>
        </p:txBody>
      </p:sp>
      <p:sp>
        <p:nvSpPr>
          <p:cNvPr id="30723" name="Content Placeholder 2"/>
          <p:cNvSpPr>
            <a:spLocks noGrp="1"/>
          </p:cNvSpPr>
          <p:nvPr>
            <p:ph idx="4294967295"/>
          </p:nvPr>
        </p:nvSpPr>
        <p:spPr>
          <a:xfrm>
            <a:off x="457200" y="1874838"/>
            <a:ext cx="8229600" cy="4525962"/>
          </a:xfrm>
        </p:spPr>
        <p:txBody>
          <a:bodyPr/>
          <a:lstStyle/>
          <a:p>
            <a:pPr algn="just" eaLnBrk="1" hangingPunct="1"/>
            <a:r>
              <a:rPr lang="en-US" smtClean="0"/>
              <a:t>Depending on the security required for the system, we could have varying policies which govern the comparison of  behaviours of corresponding process</a:t>
            </a:r>
          </a:p>
          <a:p>
            <a:pPr lvl="1" algn="just" eaLnBrk="1" hangingPunct="1"/>
            <a:r>
              <a:rPr lang="en-US" smtClean="0"/>
              <a:t>for example, if </a:t>
            </a:r>
            <a:r>
              <a:rPr lang="en-US" smtClean="0">
                <a:solidFill>
                  <a:schemeClr val="hlink"/>
                </a:solidFill>
              </a:rPr>
              <a:t>integrity</a:t>
            </a:r>
            <a:r>
              <a:rPr lang="en-US" smtClean="0"/>
              <a:t> is more of a concern, then we can have the policy stating that set of files written by the current execution should be a subset of those written by the benchmark</a:t>
            </a:r>
          </a:p>
        </p:txBody>
      </p:sp>
      <p:sp>
        <p:nvSpPr>
          <p:cNvPr id="30724" name="Date Placeholder 1"/>
          <p:cNvSpPr>
            <a:spLocks noGrp="1"/>
          </p:cNvSpPr>
          <p:nvPr>
            <p:ph type="dt" sz="quarter" idx="10"/>
          </p:nvPr>
        </p:nvSpPr>
        <p:spPr>
          <a:noFill/>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en-US"/>
              <a:t>EICAR 2011</a:t>
            </a: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tle 1"/>
          <p:cNvSpPr>
            <a:spLocks noGrp="1"/>
          </p:cNvSpPr>
          <p:nvPr>
            <p:ph type="title" idx="4294967295"/>
          </p:nvPr>
        </p:nvSpPr>
        <p:spPr>
          <a:xfrm>
            <a:off x="457200" y="325438"/>
            <a:ext cx="8229600" cy="1143000"/>
          </a:xfrm>
        </p:spPr>
        <p:txBody>
          <a:bodyPr/>
          <a:lstStyle/>
          <a:p>
            <a:pPr eaLnBrk="1" hangingPunct="1"/>
            <a:r>
              <a:rPr lang="en-US" smtClean="0">
                <a:solidFill>
                  <a:schemeClr val="tx1"/>
                </a:solidFill>
              </a:rPr>
              <a:t>Defining Infection</a:t>
            </a:r>
          </a:p>
        </p:txBody>
      </p:sp>
      <p:sp>
        <p:nvSpPr>
          <p:cNvPr id="31747" name="Content Placeholder 2"/>
          <p:cNvSpPr>
            <a:spLocks noGrp="1"/>
          </p:cNvSpPr>
          <p:nvPr>
            <p:ph idx="4294967295"/>
          </p:nvPr>
        </p:nvSpPr>
        <p:spPr>
          <a:xfrm>
            <a:off x="457200" y="1674813"/>
            <a:ext cx="8382000" cy="4405312"/>
          </a:xfrm>
        </p:spPr>
        <p:txBody>
          <a:bodyPr/>
          <a:lstStyle/>
          <a:p>
            <a:pPr algn="just" eaLnBrk="1" hangingPunct="1"/>
            <a:r>
              <a:rPr lang="en-US" smtClean="0"/>
              <a:t>Behaviour B</a:t>
            </a:r>
            <a:r>
              <a:rPr lang="en-US" baseline="-25000" smtClean="0"/>
              <a:t>2</a:t>
            </a:r>
            <a:r>
              <a:rPr lang="en-US" smtClean="0"/>
              <a:t> </a:t>
            </a:r>
            <a:r>
              <a:rPr lang="en-US" smtClean="0">
                <a:solidFill>
                  <a:srgbClr val="0000FF"/>
                </a:solidFill>
              </a:rPr>
              <a:t>complies</a:t>
            </a:r>
            <a:r>
              <a:rPr lang="en-US" smtClean="0"/>
              <a:t> with behaviour B</a:t>
            </a:r>
            <a:r>
              <a:rPr lang="en-US" baseline="-25000" smtClean="0"/>
              <a:t>1</a:t>
            </a:r>
            <a:r>
              <a:rPr lang="en-US" smtClean="0"/>
              <a:t> w.r.to </a:t>
            </a:r>
            <a:r>
              <a:rPr lang="en-US" smtClean="0">
                <a:solidFill>
                  <a:schemeClr val="hlink"/>
                </a:solidFill>
              </a:rPr>
              <a:t>input policy</a:t>
            </a:r>
            <a:r>
              <a:rPr lang="en-US" smtClean="0"/>
              <a:t> P</a:t>
            </a:r>
            <a:r>
              <a:rPr lang="en-US" baseline="-25000" smtClean="0"/>
              <a:t>i</a:t>
            </a:r>
            <a:r>
              <a:rPr lang="en-US" smtClean="0"/>
              <a:t> and </a:t>
            </a:r>
            <a:r>
              <a:rPr lang="en-US" smtClean="0">
                <a:solidFill>
                  <a:schemeClr val="hlink"/>
                </a:solidFill>
              </a:rPr>
              <a:t>output policy</a:t>
            </a:r>
            <a:r>
              <a:rPr lang="en-US" smtClean="0"/>
              <a:t> P</a:t>
            </a:r>
            <a:r>
              <a:rPr lang="en-US" baseline="-25000" smtClean="0"/>
              <a:t>o</a:t>
            </a:r>
            <a:r>
              <a:rPr lang="en-US" smtClean="0"/>
              <a:t> iff</a:t>
            </a:r>
          </a:p>
          <a:p>
            <a:pPr lvl="1" algn="just" eaLnBrk="1" hangingPunct="1"/>
            <a:r>
              <a:rPr lang="en-US" smtClean="0"/>
              <a:t>process trees of B</a:t>
            </a:r>
            <a:r>
              <a:rPr lang="en-US" baseline="-25000" smtClean="0"/>
              <a:t>1</a:t>
            </a:r>
            <a:r>
              <a:rPr lang="en-US" smtClean="0"/>
              <a:t> and B</a:t>
            </a:r>
            <a:r>
              <a:rPr lang="en-US" baseline="-25000" smtClean="0"/>
              <a:t>2</a:t>
            </a:r>
            <a:r>
              <a:rPr lang="en-US" smtClean="0"/>
              <a:t> are isomorphic (</a:t>
            </a:r>
            <a:r>
              <a:rPr lang="en-US" i="1" smtClean="0"/>
              <a:t>h</a:t>
            </a:r>
            <a:r>
              <a:rPr lang="en-US" smtClean="0"/>
              <a:t>)</a:t>
            </a:r>
          </a:p>
          <a:p>
            <a:pPr lvl="1" algn="just" eaLnBrk="1" hangingPunct="1"/>
            <a:r>
              <a:rPr lang="en-US" smtClean="0"/>
              <a:t>for every process </a:t>
            </a:r>
            <a:r>
              <a:rPr lang="en-US" i="1" smtClean="0"/>
              <a:t>p</a:t>
            </a:r>
            <a:r>
              <a:rPr lang="en-US" smtClean="0"/>
              <a:t> in B</a:t>
            </a:r>
            <a:r>
              <a:rPr lang="en-US" baseline="-25000" smtClean="0"/>
              <a:t>1</a:t>
            </a:r>
            <a:r>
              <a:rPr lang="en-US" smtClean="0"/>
              <a:t> and its corresponding process </a:t>
            </a:r>
            <a:r>
              <a:rPr lang="en-US" i="1" smtClean="0"/>
              <a:t>h(p)</a:t>
            </a:r>
            <a:r>
              <a:rPr lang="en-US" smtClean="0"/>
              <a:t> in B</a:t>
            </a:r>
            <a:r>
              <a:rPr lang="en-US" baseline="-25000" smtClean="0"/>
              <a:t>2</a:t>
            </a:r>
          </a:p>
          <a:p>
            <a:pPr lvl="2" algn="just" eaLnBrk="1" hangingPunct="1"/>
            <a:r>
              <a:rPr lang="en-US" smtClean="0"/>
              <a:t>files read by </a:t>
            </a:r>
            <a:r>
              <a:rPr lang="en-US" i="1" smtClean="0"/>
              <a:t>h(p)</a:t>
            </a:r>
            <a:r>
              <a:rPr lang="en-US" smtClean="0"/>
              <a:t> satisfy policy P</a:t>
            </a:r>
            <a:r>
              <a:rPr lang="en-US" baseline="-25000" smtClean="0"/>
              <a:t>i</a:t>
            </a:r>
            <a:r>
              <a:rPr lang="en-US" smtClean="0"/>
              <a:t> w.r.t files read by </a:t>
            </a:r>
            <a:r>
              <a:rPr lang="en-US" i="1" smtClean="0"/>
              <a:t>p</a:t>
            </a:r>
          </a:p>
          <a:p>
            <a:pPr lvl="2" algn="just" eaLnBrk="1" hangingPunct="1"/>
            <a:r>
              <a:rPr lang="en-US" smtClean="0"/>
              <a:t>files written by </a:t>
            </a:r>
            <a:r>
              <a:rPr lang="en-US" i="1" smtClean="0"/>
              <a:t>h(p)</a:t>
            </a:r>
            <a:r>
              <a:rPr lang="en-US" smtClean="0"/>
              <a:t> satisfy policy P</a:t>
            </a:r>
            <a:r>
              <a:rPr lang="en-US" baseline="-25000" smtClean="0"/>
              <a:t>o</a:t>
            </a:r>
            <a:r>
              <a:rPr lang="en-US" smtClean="0"/>
              <a:t> w.r.t files written by </a:t>
            </a:r>
            <a:r>
              <a:rPr lang="en-US" i="1" smtClean="0"/>
              <a:t>p</a:t>
            </a:r>
          </a:p>
        </p:txBody>
      </p:sp>
      <p:sp>
        <p:nvSpPr>
          <p:cNvPr id="31748" name="Date Placeholder 1"/>
          <p:cNvSpPr>
            <a:spLocks noGrp="1"/>
          </p:cNvSpPr>
          <p:nvPr>
            <p:ph type="dt" sz="quarter" idx="10"/>
          </p:nvPr>
        </p:nvSpPr>
        <p:spPr>
          <a:noFill/>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en-US"/>
              <a:t>EICAR 2011</a:t>
            </a: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ChangeArrowheads="1"/>
          </p:cNvSpPr>
          <p:nvPr>
            <p:ph type="title" idx="4294967295"/>
          </p:nvPr>
        </p:nvSpPr>
        <p:spPr/>
        <p:txBody>
          <a:bodyPr/>
          <a:lstStyle/>
          <a:p>
            <a:pPr eaLnBrk="1" hangingPunct="1"/>
            <a:r>
              <a:rPr lang="en-US" smtClean="0"/>
              <a:t>Validating program behaviour</a:t>
            </a:r>
          </a:p>
        </p:txBody>
      </p:sp>
      <p:sp>
        <p:nvSpPr>
          <p:cNvPr id="32771" name="Rectangle 3"/>
          <p:cNvSpPr>
            <a:spLocks noGrp="1" noChangeArrowheads="1"/>
          </p:cNvSpPr>
          <p:nvPr>
            <p:ph type="body" idx="4294967295"/>
          </p:nvPr>
        </p:nvSpPr>
        <p:spPr/>
        <p:txBody>
          <a:bodyPr/>
          <a:lstStyle/>
          <a:p>
            <a:pPr algn="just" eaLnBrk="1" hangingPunct="1"/>
            <a:r>
              <a:rPr lang="en-US" sz="2800" smtClean="0"/>
              <a:t>Validating an observed program behaviour can be done </a:t>
            </a:r>
            <a:r>
              <a:rPr lang="en-US" sz="2800" i="1" smtClean="0">
                <a:solidFill>
                  <a:schemeClr val="hlink"/>
                </a:solidFill>
              </a:rPr>
              <a:t>obtrusively</a:t>
            </a:r>
            <a:r>
              <a:rPr lang="en-US" sz="2800" i="1" smtClean="0"/>
              <a:t> </a:t>
            </a:r>
            <a:r>
              <a:rPr lang="en-US" sz="2800" smtClean="0"/>
              <a:t>or </a:t>
            </a:r>
            <a:r>
              <a:rPr lang="en-US" sz="2800" i="1" smtClean="0">
                <a:solidFill>
                  <a:schemeClr val="hlink"/>
                </a:solidFill>
              </a:rPr>
              <a:t>unobtrusively</a:t>
            </a:r>
          </a:p>
          <a:p>
            <a:pPr algn="just" eaLnBrk="1" hangingPunct="1"/>
            <a:r>
              <a:rPr lang="en-US" sz="2800" smtClean="0"/>
              <a:t>In unobtrusive validation</a:t>
            </a:r>
          </a:p>
          <a:p>
            <a:pPr lvl="1" algn="just" eaLnBrk="1" hangingPunct="1"/>
            <a:r>
              <a:rPr lang="en-US" sz="2400" smtClean="0"/>
              <a:t>construct the program behaviour as it executes</a:t>
            </a:r>
          </a:p>
          <a:p>
            <a:pPr lvl="1" algn="just" eaLnBrk="1" hangingPunct="1"/>
            <a:r>
              <a:rPr lang="en-US" sz="2400" smtClean="0"/>
              <a:t>when the program terminates, validate the observed behaviour against the benchmark</a:t>
            </a:r>
          </a:p>
          <a:p>
            <a:pPr algn="just" eaLnBrk="1" hangingPunct="1"/>
            <a:r>
              <a:rPr lang="en-US" sz="2800" smtClean="0"/>
              <a:t>When we suspect a program to be infected / tampered, we can execute it in a quarantined environment and validate its behaviour unobtrusively</a:t>
            </a:r>
          </a:p>
        </p:txBody>
      </p:sp>
      <p:sp>
        <p:nvSpPr>
          <p:cNvPr id="32772" name="Date Placeholder 1"/>
          <p:cNvSpPr>
            <a:spLocks noGrp="1"/>
          </p:cNvSpPr>
          <p:nvPr>
            <p:ph type="dt" sz="quarter" idx="10"/>
          </p:nvPr>
        </p:nvSpPr>
        <p:spPr>
          <a:noFill/>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en-US"/>
              <a:t>EICAR 2011</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a:xfrm>
            <a:off x="457200" y="152400"/>
            <a:ext cx="8229600" cy="1143000"/>
          </a:xfrm>
        </p:spPr>
        <p:txBody>
          <a:bodyPr/>
          <a:lstStyle/>
          <a:p>
            <a:pPr eaLnBrk="1" hangingPunct="1"/>
            <a:r>
              <a:rPr lang="en-US" smtClean="0">
                <a:solidFill>
                  <a:srgbClr val="FF0000"/>
                </a:solidFill>
              </a:rPr>
              <a:t>Organization</a:t>
            </a:r>
          </a:p>
        </p:txBody>
      </p:sp>
      <p:sp>
        <p:nvSpPr>
          <p:cNvPr id="3075" name="Rectangle 3"/>
          <p:cNvSpPr>
            <a:spLocks noGrp="1" noChangeArrowheads="1"/>
          </p:cNvSpPr>
          <p:nvPr>
            <p:ph type="body" idx="1"/>
          </p:nvPr>
        </p:nvSpPr>
        <p:spPr>
          <a:xfrm>
            <a:off x="457200" y="1371600"/>
            <a:ext cx="8229600" cy="4419600"/>
          </a:xfrm>
        </p:spPr>
        <p:txBody>
          <a:bodyPr/>
          <a:lstStyle/>
          <a:p>
            <a:pPr algn="just" eaLnBrk="1" hangingPunct="1">
              <a:buFont typeface="Wingdings" pitchFamily="2" charset="2"/>
              <a:buChar char="Ø"/>
            </a:pPr>
            <a:r>
              <a:rPr lang="en-US" sz="2800" dirty="0" smtClean="0"/>
              <a:t>Benchmarking Program </a:t>
            </a:r>
            <a:r>
              <a:rPr lang="en-US" sz="2800" dirty="0" err="1" smtClean="0"/>
              <a:t>Behaviour</a:t>
            </a:r>
            <a:r>
              <a:rPr lang="en-US" sz="2800" dirty="0" smtClean="0"/>
              <a:t> for Infection Detection (our work EICAR 2010)</a:t>
            </a:r>
          </a:p>
          <a:p>
            <a:pPr algn="just" eaLnBrk="1" hangingPunct="1">
              <a:buFont typeface="Wingdings" pitchFamily="2" charset="2"/>
              <a:buChar char="Ø"/>
            </a:pPr>
            <a:r>
              <a:rPr lang="en-US" sz="2800" dirty="0" smtClean="0"/>
              <a:t>Semantic Signature Extra. for metamorphic virus</a:t>
            </a:r>
          </a:p>
          <a:p>
            <a:pPr lvl="1" algn="just" eaLnBrk="1" hangingPunct="1">
              <a:buFont typeface="Wingdings" pitchFamily="2" charset="2"/>
              <a:buChar char="Ø"/>
            </a:pPr>
            <a:r>
              <a:rPr lang="en-US" sz="2400" dirty="0"/>
              <a:t> </a:t>
            </a:r>
            <a:r>
              <a:rPr lang="en-US" sz="2400" dirty="0" smtClean="0"/>
              <a:t>Dynamic Traces</a:t>
            </a:r>
          </a:p>
          <a:p>
            <a:pPr lvl="2" algn="just" eaLnBrk="1" hangingPunct="1">
              <a:buFont typeface="Wingdings" pitchFamily="2" charset="2"/>
              <a:buChar char="Ø"/>
            </a:pPr>
            <a:r>
              <a:rPr lang="en-US" sz="2000" dirty="0" smtClean="0"/>
              <a:t>Experimental results – virus</a:t>
            </a:r>
          </a:p>
          <a:p>
            <a:pPr lvl="2" algn="just" eaLnBrk="1" hangingPunct="1">
              <a:buFont typeface="Wingdings" pitchFamily="2" charset="2"/>
              <a:buChar char="Ø"/>
            </a:pPr>
            <a:r>
              <a:rPr lang="en-US" sz="2000" dirty="0" smtClean="0"/>
              <a:t>Experimental results -- worms</a:t>
            </a:r>
          </a:p>
          <a:p>
            <a:pPr lvl="2" algn="just" eaLnBrk="1" hangingPunct="1">
              <a:buFont typeface="Wingdings" pitchFamily="2" charset="2"/>
              <a:buChar char="Ø"/>
            </a:pPr>
            <a:r>
              <a:rPr lang="en-US" sz="2000" dirty="0" smtClean="0"/>
              <a:t>RE learning (supervised)</a:t>
            </a:r>
          </a:p>
          <a:p>
            <a:pPr lvl="1" algn="just" eaLnBrk="1" hangingPunct="1">
              <a:buFont typeface="Wingdings" pitchFamily="2" charset="2"/>
              <a:buChar char="Ø"/>
            </a:pPr>
            <a:r>
              <a:rPr lang="en-US" sz="2400" dirty="0" smtClean="0"/>
              <a:t>Static Analysis </a:t>
            </a:r>
            <a:endParaRPr lang="en-US" sz="2400" dirty="0"/>
          </a:p>
          <a:p>
            <a:pPr algn="just" eaLnBrk="1" hangingPunct="1">
              <a:buFont typeface="Wingdings" pitchFamily="2" charset="2"/>
              <a:buChar char="Ø"/>
            </a:pPr>
            <a:r>
              <a:rPr lang="en-US" dirty="0" smtClean="0"/>
              <a:t>Forensics Analysis</a:t>
            </a:r>
          </a:p>
          <a:p>
            <a:pPr algn="just" eaLnBrk="1" hangingPunct="1">
              <a:buFont typeface="Wingdings" pitchFamily="2" charset="2"/>
              <a:buChar char="Ø"/>
            </a:pPr>
            <a:r>
              <a:rPr lang="en-US" sz="2800" dirty="0" smtClean="0"/>
              <a:t>Conclusio</a:t>
            </a:r>
            <a:r>
              <a:rPr lang="en-US" dirty="0" smtClean="0"/>
              <a:t>ns</a:t>
            </a:r>
          </a:p>
          <a:p>
            <a:pPr algn="just" eaLnBrk="1" hangingPunct="1">
              <a:buFont typeface="Wingdings" pitchFamily="2" charset="2"/>
              <a:buChar char="Ø"/>
            </a:pPr>
            <a:endParaRPr lang="en-US" dirty="0" smtClean="0"/>
          </a:p>
        </p:txBody>
      </p:sp>
      <p:sp>
        <p:nvSpPr>
          <p:cNvPr id="3076" name="Date Placeholder 1"/>
          <p:cNvSpPr>
            <a:spLocks noGrp="1"/>
          </p:cNvSpPr>
          <p:nvPr>
            <p:ph type="dt" sz="quarter" idx="10"/>
          </p:nvPr>
        </p:nvSpPr>
        <p:spPr>
          <a:noFill/>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en-US"/>
              <a:t>EICAR 2011</a:t>
            </a: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ChangeArrowheads="1"/>
          </p:cNvSpPr>
          <p:nvPr>
            <p:ph type="title" idx="4294967295"/>
          </p:nvPr>
        </p:nvSpPr>
        <p:spPr/>
        <p:txBody>
          <a:bodyPr/>
          <a:lstStyle/>
          <a:p>
            <a:pPr eaLnBrk="1" hangingPunct="1"/>
            <a:r>
              <a:rPr lang="en-US" smtClean="0"/>
              <a:t>Validating program behaviour</a:t>
            </a:r>
          </a:p>
        </p:txBody>
      </p:sp>
      <p:sp>
        <p:nvSpPr>
          <p:cNvPr id="33795" name="Rectangle 3"/>
          <p:cNvSpPr>
            <a:spLocks noGrp="1" noChangeArrowheads="1"/>
          </p:cNvSpPr>
          <p:nvPr>
            <p:ph type="body" idx="4294967295"/>
          </p:nvPr>
        </p:nvSpPr>
        <p:spPr>
          <a:xfrm>
            <a:off x="457200" y="1447800"/>
            <a:ext cx="8229600" cy="4800600"/>
          </a:xfrm>
        </p:spPr>
        <p:txBody>
          <a:bodyPr/>
          <a:lstStyle/>
          <a:p>
            <a:pPr algn="just" eaLnBrk="1" hangingPunct="1">
              <a:lnSpc>
                <a:spcPct val="90000"/>
              </a:lnSpc>
            </a:pPr>
            <a:r>
              <a:rPr lang="en-US" smtClean="0"/>
              <a:t>In obtrusive validation</a:t>
            </a:r>
          </a:p>
          <a:p>
            <a:pPr lvl="1" algn="just" eaLnBrk="1" hangingPunct="1">
              <a:lnSpc>
                <a:spcPct val="90000"/>
              </a:lnSpc>
            </a:pPr>
            <a:r>
              <a:rPr lang="en-US" smtClean="0"/>
              <a:t>stop the program execution whenever it makes a sensitive system call</a:t>
            </a:r>
          </a:p>
          <a:p>
            <a:pPr lvl="1" algn="just" eaLnBrk="1" hangingPunct="1">
              <a:lnSpc>
                <a:spcPct val="90000"/>
              </a:lnSpc>
            </a:pPr>
            <a:r>
              <a:rPr lang="en-US" smtClean="0"/>
              <a:t>if its arguments are in compliance with the policy, let it continue execution</a:t>
            </a:r>
          </a:p>
          <a:p>
            <a:pPr lvl="1" algn="just" eaLnBrk="1" hangingPunct="1">
              <a:lnSpc>
                <a:spcPct val="90000"/>
              </a:lnSpc>
            </a:pPr>
            <a:r>
              <a:rPr lang="en-US" smtClean="0"/>
              <a:t>if not, either prompt the user to authorize this action or terminate the program</a:t>
            </a:r>
          </a:p>
          <a:p>
            <a:pPr lvl="1" algn="just" eaLnBrk="1" hangingPunct="1">
              <a:lnSpc>
                <a:spcPct val="90000"/>
              </a:lnSpc>
            </a:pPr>
            <a:r>
              <a:rPr lang="en-US" smtClean="0"/>
              <a:t>alternately, either suppress the system call or modify its arguments/return values according to the policy</a:t>
            </a:r>
          </a:p>
          <a:p>
            <a:pPr lvl="1" algn="just" eaLnBrk="1" hangingPunct="1">
              <a:lnSpc>
                <a:spcPct val="90000"/>
              </a:lnSpc>
            </a:pPr>
            <a:r>
              <a:rPr lang="en-US" smtClean="0"/>
              <a:t>gives the full power of </a:t>
            </a:r>
            <a:r>
              <a:rPr lang="en-US" smtClean="0">
                <a:solidFill>
                  <a:schemeClr val="hlink"/>
                </a:solidFill>
              </a:rPr>
              <a:t>edit automata</a:t>
            </a:r>
          </a:p>
        </p:txBody>
      </p:sp>
      <p:sp>
        <p:nvSpPr>
          <p:cNvPr id="33796" name="Date Placeholder 1"/>
          <p:cNvSpPr>
            <a:spLocks noGrp="1"/>
          </p:cNvSpPr>
          <p:nvPr>
            <p:ph type="dt" sz="quarter" idx="10"/>
          </p:nvPr>
        </p:nvSpPr>
        <p:spPr>
          <a:noFill/>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en-US"/>
              <a:t>EICAR 2011</a:t>
            </a: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ChangeArrowheads="1"/>
          </p:cNvSpPr>
          <p:nvPr>
            <p:ph type="title" idx="4294967295"/>
          </p:nvPr>
        </p:nvSpPr>
        <p:spPr/>
        <p:txBody>
          <a:bodyPr/>
          <a:lstStyle/>
          <a:p>
            <a:pPr eaLnBrk="1" hangingPunct="1"/>
            <a:r>
              <a:rPr lang="en-US" smtClean="0">
                <a:solidFill>
                  <a:schemeClr val="tx1"/>
                </a:solidFill>
              </a:rPr>
              <a:t>Experiments (</a:t>
            </a:r>
            <a:r>
              <a:rPr lang="en-US" sz="3200" smtClean="0">
                <a:solidFill>
                  <a:schemeClr val="tx1"/>
                </a:solidFill>
              </a:rPr>
              <a:t>Malware Detection</a:t>
            </a:r>
            <a:r>
              <a:rPr lang="en-US" smtClean="0">
                <a:solidFill>
                  <a:schemeClr val="tx1"/>
                </a:solidFill>
              </a:rPr>
              <a:t>)</a:t>
            </a:r>
          </a:p>
        </p:txBody>
      </p:sp>
      <p:sp>
        <p:nvSpPr>
          <p:cNvPr id="34819" name="Rectangle 3"/>
          <p:cNvSpPr>
            <a:spLocks noGrp="1" noChangeArrowheads="1"/>
          </p:cNvSpPr>
          <p:nvPr>
            <p:ph type="body" idx="4294967295"/>
          </p:nvPr>
        </p:nvSpPr>
        <p:spPr>
          <a:xfrm>
            <a:off x="304800" y="1600200"/>
            <a:ext cx="8534400" cy="4495800"/>
          </a:xfrm>
        </p:spPr>
        <p:txBody>
          <a:bodyPr/>
          <a:lstStyle/>
          <a:p>
            <a:pPr algn="just" eaLnBrk="1" hangingPunct="1"/>
            <a:r>
              <a:rPr lang="en-US" smtClean="0"/>
              <a:t>We benchmarked the behaviour of </a:t>
            </a:r>
          </a:p>
          <a:p>
            <a:pPr lvl="1" algn="just" eaLnBrk="1" hangingPunct="1"/>
            <a:r>
              <a:rPr lang="en-US" smtClean="0"/>
              <a:t>a text editor (</a:t>
            </a:r>
            <a:r>
              <a:rPr lang="en-US" i="1" smtClean="0">
                <a:solidFill>
                  <a:schemeClr val="hlink"/>
                </a:solidFill>
              </a:rPr>
              <a:t>nano</a:t>
            </a:r>
            <a:r>
              <a:rPr lang="en-US" smtClean="0"/>
              <a:t>), </a:t>
            </a:r>
          </a:p>
          <a:p>
            <a:pPr lvl="1" algn="just" eaLnBrk="1" hangingPunct="1"/>
            <a:r>
              <a:rPr lang="en-US" smtClean="0"/>
              <a:t>a web browser (</a:t>
            </a:r>
            <a:r>
              <a:rPr lang="en-US" smtClean="0">
                <a:solidFill>
                  <a:schemeClr val="hlink"/>
                </a:solidFill>
              </a:rPr>
              <a:t>firefox</a:t>
            </a:r>
            <a:r>
              <a:rPr lang="en-US" smtClean="0"/>
              <a:t>) and </a:t>
            </a:r>
          </a:p>
          <a:p>
            <a:pPr lvl="1" algn="just" eaLnBrk="1" hangingPunct="1"/>
            <a:r>
              <a:rPr lang="en-US" smtClean="0"/>
              <a:t>a ssh server  -- need to check </a:t>
            </a:r>
            <a:r>
              <a:rPr lang="en-US" smtClean="0">
                <a:solidFill>
                  <a:srgbClr val="0070C0"/>
                </a:solidFill>
              </a:rPr>
              <a:t>presence (for eg authentication) &amp; </a:t>
            </a:r>
            <a:r>
              <a:rPr lang="en-US" smtClean="0">
                <a:solidFill>
                  <a:srgbClr val="00B050"/>
                </a:solidFill>
              </a:rPr>
              <a:t>absence </a:t>
            </a:r>
            <a:r>
              <a:rPr lang="en-US" smtClean="0"/>
              <a:t>(malware patterns) of processes</a:t>
            </a:r>
          </a:p>
          <a:p>
            <a:pPr algn="just" eaLnBrk="1" hangingPunct="1"/>
            <a:r>
              <a:rPr lang="en-US" smtClean="0"/>
              <a:t>We then executed the infected versions of these programs and tried to detect the infections using our framework</a:t>
            </a:r>
            <a:endParaRPr lang="en-US" smtClean="0">
              <a:solidFill>
                <a:srgbClr val="0070C0"/>
              </a:solidFill>
            </a:endParaRPr>
          </a:p>
        </p:txBody>
      </p:sp>
      <p:sp>
        <p:nvSpPr>
          <p:cNvPr id="34820" name="Date Placeholder 1"/>
          <p:cNvSpPr>
            <a:spLocks noGrp="1"/>
          </p:cNvSpPr>
          <p:nvPr>
            <p:ph type="dt" sz="quarter" idx="10"/>
          </p:nvPr>
        </p:nvSpPr>
        <p:spPr>
          <a:noFill/>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en-US"/>
              <a:t>EICAR 2011</a:t>
            </a: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Title 1"/>
          <p:cNvSpPr>
            <a:spLocks noGrp="1"/>
          </p:cNvSpPr>
          <p:nvPr>
            <p:ph type="title" idx="4294967295"/>
          </p:nvPr>
        </p:nvSpPr>
        <p:spPr>
          <a:xfrm>
            <a:off x="457200" y="150813"/>
            <a:ext cx="8229600" cy="920750"/>
          </a:xfrm>
        </p:spPr>
        <p:txBody>
          <a:bodyPr/>
          <a:lstStyle/>
          <a:p>
            <a:pPr eaLnBrk="1" hangingPunct="1"/>
            <a:r>
              <a:rPr lang="en-US" smtClean="0">
                <a:solidFill>
                  <a:schemeClr val="tx1"/>
                </a:solidFill>
              </a:rPr>
              <a:t>Semantic Behaviour Model: Summary</a:t>
            </a:r>
          </a:p>
        </p:txBody>
      </p:sp>
      <p:sp>
        <p:nvSpPr>
          <p:cNvPr id="35843" name="Content Placeholder 2"/>
          <p:cNvSpPr>
            <a:spLocks noGrp="1"/>
          </p:cNvSpPr>
          <p:nvPr>
            <p:ph idx="4294967295"/>
          </p:nvPr>
        </p:nvSpPr>
        <p:spPr>
          <a:xfrm>
            <a:off x="457200" y="1095375"/>
            <a:ext cx="8229600" cy="5334000"/>
          </a:xfrm>
        </p:spPr>
        <p:txBody>
          <a:bodyPr/>
          <a:lstStyle/>
          <a:p>
            <a:pPr algn="just" eaLnBrk="1" hangingPunct="1"/>
            <a:r>
              <a:rPr lang="en-US" smtClean="0"/>
              <a:t>Experiments demonstrated that our model of program behaviour and matching algorithms are very useful for detecting infections to trusted programs</a:t>
            </a:r>
          </a:p>
          <a:p>
            <a:pPr algn="just" eaLnBrk="1" hangingPunct="1"/>
            <a:r>
              <a:rPr lang="en-US" smtClean="0"/>
              <a:t>In our experiments, we found that the </a:t>
            </a:r>
            <a:r>
              <a:rPr lang="en-US" smtClean="0">
                <a:solidFill>
                  <a:schemeClr val="hlink"/>
                </a:solidFill>
              </a:rPr>
              <a:t>size of benchmarks</a:t>
            </a:r>
            <a:r>
              <a:rPr lang="en-US" smtClean="0"/>
              <a:t> is very small (typically tens of kilobytes)</a:t>
            </a:r>
          </a:p>
          <a:p>
            <a:pPr algn="just" eaLnBrk="1" hangingPunct="1"/>
            <a:r>
              <a:rPr lang="en-US" smtClean="0"/>
              <a:t>Slow down in overall </a:t>
            </a:r>
            <a:r>
              <a:rPr lang="en-US" smtClean="0">
                <a:solidFill>
                  <a:schemeClr val="hlink"/>
                </a:solidFill>
              </a:rPr>
              <a:t>execution time</a:t>
            </a:r>
            <a:r>
              <a:rPr lang="en-US" smtClean="0"/>
              <a:t> due to monitoring was very negligible (crucially depends on the policy)</a:t>
            </a:r>
          </a:p>
        </p:txBody>
      </p:sp>
      <p:sp>
        <p:nvSpPr>
          <p:cNvPr id="35844" name="Date Placeholder 1"/>
          <p:cNvSpPr>
            <a:spLocks noGrp="1"/>
          </p:cNvSpPr>
          <p:nvPr>
            <p:ph type="dt" sz="quarter" idx="10"/>
          </p:nvPr>
        </p:nvSpPr>
        <p:spPr>
          <a:noFill/>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en-US"/>
              <a:t>EICAR 2011</a:t>
            </a: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ChangeArrowheads="1"/>
          </p:cNvSpPr>
          <p:nvPr>
            <p:ph type="title" idx="4294967295"/>
          </p:nvPr>
        </p:nvSpPr>
        <p:spPr/>
        <p:txBody>
          <a:bodyPr/>
          <a:lstStyle/>
          <a:p>
            <a:pPr eaLnBrk="1" hangingPunct="1"/>
            <a:r>
              <a:rPr lang="en-US" smtClean="0">
                <a:solidFill>
                  <a:schemeClr val="tx1"/>
                </a:solidFill>
              </a:rPr>
              <a:t>Resilience to Transformations</a:t>
            </a:r>
          </a:p>
        </p:txBody>
      </p:sp>
      <p:sp>
        <p:nvSpPr>
          <p:cNvPr id="36867" name="Rectangle 3"/>
          <p:cNvSpPr>
            <a:spLocks noGrp="1" noChangeArrowheads="1"/>
          </p:cNvSpPr>
          <p:nvPr>
            <p:ph type="body" idx="4294967295"/>
          </p:nvPr>
        </p:nvSpPr>
        <p:spPr>
          <a:xfrm>
            <a:off x="457200" y="1447800"/>
            <a:ext cx="8229600" cy="4419600"/>
          </a:xfrm>
        </p:spPr>
        <p:txBody>
          <a:bodyPr/>
          <a:lstStyle/>
          <a:p>
            <a:pPr algn="just" eaLnBrk="1" hangingPunct="1"/>
            <a:r>
              <a:rPr lang="en-US" smtClean="0"/>
              <a:t>Demonstrated the usefulness of our approach to detect infection</a:t>
            </a:r>
          </a:p>
          <a:p>
            <a:pPr algn="just" eaLnBrk="1" hangingPunct="1"/>
            <a:r>
              <a:rPr lang="en-US" smtClean="0"/>
              <a:t>Showed (by the use of experiments) that our model of behaviour is resilient to the syntactic transformations used to evade current detection techniques</a:t>
            </a:r>
          </a:p>
          <a:p>
            <a:pPr lvl="1" algn="just" eaLnBrk="1" hangingPunct="1"/>
            <a:r>
              <a:rPr lang="en-US" smtClean="0">
                <a:solidFill>
                  <a:schemeClr val="hlink"/>
                </a:solidFill>
              </a:rPr>
              <a:t>Compiler optimization transformations</a:t>
            </a:r>
          </a:p>
          <a:p>
            <a:pPr lvl="1" algn="just" eaLnBrk="1" hangingPunct="1"/>
            <a:r>
              <a:rPr lang="en-US" smtClean="0">
                <a:solidFill>
                  <a:schemeClr val="hlink"/>
                </a:solidFill>
              </a:rPr>
              <a:t>Program obfuscation transformations</a:t>
            </a:r>
          </a:p>
        </p:txBody>
      </p:sp>
      <p:sp>
        <p:nvSpPr>
          <p:cNvPr id="36868" name="Date Placeholder 1"/>
          <p:cNvSpPr>
            <a:spLocks noGrp="1"/>
          </p:cNvSpPr>
          <p:nvPr>
            <p:ph type="dt" sz="quarter" idx="10"/>
          </p:nvPr>
        </p:nvSpPr>
        <p:spPr>
          <a:noFill/>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en-US"/>
              <a:t>EICAR 2011</a:t>
            </a: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ChangeArrowheads="1"/>
          </p:cNvSpPr>
          <p:nvPr>
            <p:ph type="title"/>
          </p:nvPr>
        </p:nvSpPr>
        <p:spPr>
          <a:xfrm>
            <a:off x="457200" y="152400"/>
            <a:ext cx="8229600" cy="1143000"/>
          </a:xfrm>
        </p:spPr>
        <p:txBody>
          <a:bodyPr/>
          <a:lstStyle/>
          <a:p>
            <a:pPr eaLnBrk="1" hangingPunct="1"/>
            <a:r>
              <a:rPr lang="en-US" smtClean="0">
                <a:solidFill>
                  <a:srgbClr val="FF0000"/>
                </a:solidFill>
              </a:rPr>
              <a:t>Outline</a:t>
            </a:r>
          </a:p>
        </p:txBody>
      </p:sp>
      <p:sp>
        <p:nvSpPr>
          <p:cNvPr id="37891" name="Rectangle 3"/>
          <p:cNvSpPr>
            <a:spLocks noGrp="1" noChangeArrowheads="1"/>
          </p:cNvSpPr>
          <p:nvPr>
            <p:ph type="body" idx="1"/>
          </p:nvPr>
        </p:nvSpPr>
        <p:spPr>
          <a:xfrm>
            <a:off x="457200" y="1371600"/>
            <a:ext cx="8229600" cy="4648200"/>
          </a:xfrm>
        </p:spPr>
        <p:txBody>
          <a:bodyPr/>
          <a:lstStyle/>
          <a:p>
            <a:pPr algn="just" eaLnBrk="1" hangingPunct="1">
              <a:buFont typeface="Wingdings" pitchFamily="2" charset="2"/>
              <a:buChar char="ü"/>
            </a:pPr>
            <a:r>
              <a:rPr lang="en-US" smtClean="0">
                <a:solidFill>
                  <a:schemeClr val="hlink"/>
                </a:solidFill>
              </a:rPr>
              <a:t>Benchmarking Program Behaviour for Infection Detection (talk @ EICAR2010)</a:t>
            </a:r>
          </a:p>
          <a:p>
            <a:pPr algn="just" eaLnBrk="1" hangingPunct="1">
              <a:buFont typeface="Wingdings" pitchFamily="2" charset="2"/>
              <a:buChar char="Ø"/>
            </a:pPr>
            <a:r>
              <a:rPr lang="en-US" smtClean="0">
                <a:solidFill>
                  <a:srgbClr val="FF0000"/>
                </a:solidFill>
              </a:rPr>
              <a:t>Semantic Signature Extraction</a:t>
            </a:r>
          </a:p>
        </p:txBody>
      </p:sp>
      <p:sp>
        <p:nvSpPr>
          <p:cNvPr id="37892" name="Date Placeholder 1"/>
          <p:cNvSpPr>
            <a:spLocks noGrp="1"/>
          </p:cNvSpPr>
          <p:nvPr>
            <p:ph type="dt" sz="quarter" idx="10"/>
          </p:nvPr>
        </p:nvSpPr>
        <p:spPr>
          <a:noFill/>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en-US"/>
              <a:t>EICAR 2011</a:t>
            </a: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Grp="1" noChangeArrowheads="1"/>
          </p:cNvSpPr>
          <p:nvPr>
            <p:ph type="title"/>
          </p:nvPr>
        </p:nvSpPr>
        <p:spPr/>
        <p:txBody>
          <a:bodyPr/>
          <a:lstStyle/>
          <a:p>
            <a:pPr eaLnBrk="1" hangingPunct="1"/>
            <a:r>
              <a:rPr lang="en-US" smtClean="0">
                <a:solidFill>
                  <a:srgbClr val="FF0000"/>
                </a:solidFill>
              </a:rPr>
              <a:t>Semantic Signature Extraction</a:t>
            </a:r>
          </a:p>
        </p:txBody>
      </p:sp>
      <p:sp>
        <p:nvSpPr>
          <p:cNvPr id="38915" name="Rectangle 3"/>
          <p:cNvSpPr>
            <a:spLocks noGrp="1" noChangeArrowheads="1"/>
          </p:cNvSpPr>
          <p:nvPr>
            <p:ph type="body" idx="1"/>
          </p:nvPr>
        </p:nvSpPr>
        <p:spPr>
          <a:xfrm>
            <a:off x="457200" y="1722438"/>
            <a:ext cx="8229600" cy="3840162"/>
          </a:xfrm>
        </p:spPr>
        <p:txBody>
          <a:bodyPr/>
          <a:lstStyle/>
          <a:p>
            <a:pPr algn="just" eaLnBrk="1" hangingPunct="1"/>
            <a:r>
              <a:rPr lang="en-US" u="sng" dirty="0" smtClean="0">
                <a:solidFill>
                  <a:schemeClr val="hlink"/>
                </a:solidFill>
              </a:rPr>
              <a:t>Problem Definition</a:t>
            </a:r>
            <a:r>
              <a:rPr lang="en-US" dirty="0" smtClean="0"/>
              <a:t>: malware industry has to analyze approximately 30,000 to 40,000 suspected samples every day, which necessitates a framework for automatic analysis of programs to classify them and also to aid the human experts to arrive at </a:t>
            </a:r>
            <a:r>
              <a:rPr lang="en-US" b="1" dirty="0" smtClean="0">
                <a:solidFill>
                  <a:srgbClr val="0070C0"/>
                </a:solidFill>
              </a:rPr>
              <a:t>algorithmic</a:t>
            </a:r>
            <a:r>
              <a:rPr lang="en-US" dirty="0" smtClean="0"/>
              <a:t> ways of signature </a:t>
            </a:r>
            <a:r>
              <a:rPr lang="en-US" dirty="0" smtClean="0"/>
              <a:t>extraction</a:t>
            </a:r>
          </a:p>
          <a:p>
            <a:pPr lvl="1" algn="just" eaLnBrk="1" hangingPunct="1"/>
            <a:r>
              <a:rPr lang="en-US" dirty="0" smtClean="0"/>
              <a:t>Virus scanners can be overcome by simple obfuscations (EICAR 2010/1 – </a:t>
            </a:r>
            <a:r>
              <a:rPr lang="en-US" dirty="0" err="1" smtClean="0"/>
              <a:t>Filiol</a:t>
            </a:r>
            <a:r>
              <a:rPr lang="en-US" smtClean="0"/>
              <a:t> et al</a:t>
            </a:r>
            <a:endParaRPr lang="en-US" smtClean="0"/>
          </a:p>
        </p:txBody>
      </p:sp>
      <p:sp>
        <p:nvSpPr>
          <p:cNvPr id="38916" name="Date Placeholder 1"/>
          <p:cNvSpPr>
            <a:spLocks noGrp="1"/>
          </p:cNvSpPr>
          <p:nvPr>
            <p:ph type="dt" sz="quarter" idx="10"/>
          </p:nvPr>
        </p:nvSpPr>
        <p:spPr>
          <a:noFill/>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en-US"/>
              <a:t>EICAR 2011</a:t>
            </a: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noChangeArrowheads="1"/>
          </p:cNvSpPr>
          <p:nvPr>
            <p:ph type="title" idx="4294967295"/>
          </p:nvPr>
        </p:nvSpPr>
        <p:spPr/>
        <p:txBody>
          <a:bodyPr/>
          <a:lstStyle/>
          <a:p>
            <a:pPr eaLnBrk="1" hangingPunct="1"/>
            <a:r>
              <a:rPr lang="en-US" smtClean="0"/>
              <a:t>Virus replication</a:t>
            </a:r>
          </a:p>
        </p:txBody>
      </p:sp>
      <p:grpSp>
        <p:nvGrpSpPr>
          <p:cNvPr id="39939" name="Group 98"/>
          <p:cNvGrpSpPr>
            <a:grpSpLocks/>
          </p:cNvGrpSpPr>
          <p:nvPr/>
        </p:nvGrpSpPr>
        <p:grpSpPr bwMode="auto">
          <a:xfrm>
            <a:off x="2209800" y="2300288"/>
            <a:ext cx="6400800" cy="442912"/>
            <a:chOff x="1392" y="1305"/>
            <a:chExt cx="4032" cy="279"/>
          </a:xfrm>
        </p:grpSpPr>
        <p:grpSp>
          <p:nvGrpSpPr>
            <p:cNvPr id="40021" name="Group 19"/>
            <p:cNvGrpSpPr>
              <a:grpSpLocks/>
            </p:cNvGrpSpPr>
            <p:nvPr/>
          </p:nvGrpSpPr>
          <p:grpSpPr bwMode="auto">
            <a:xfrm>
              <a:off x="1392" y="1305"/>
              <a:ext cx="4032" cy="279"/>
              <a:chOff x="912" y="1017"/>
              <a:chExt cx="4032" cy="279"/>
            </a:xfrm>
          </p:grpSpPr>
          <p:sp>
            <p:nvSpPr>
              <p:cNvPr id="40029" name="Rectangle 4"/>
              <p:cNvSpPr>
                <a:spLocks noChangeArrowheads="1"/>
              </p:cNvSpPr>
              <p:nvPr/>
            </p:nvSpPr>
            <p:spPr bwMode="auto">
              <a:xfrm>
                <a:off x="912" y="1056"/>
                <a:ext cx="240" cy="24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en-IN"/>
              </a:p>
            </p:txBody>
          </p:sp>
          <p:grpSp>
            <p:nvGrpSpPr>
              <p:cNvPr id="40030" name="Group 7"/>
              <p:cNvGrpSpPr>
                <a:grpSpLocks/>
              </p:cNvGrpSpPr>
              <p:nvPr/>
            </p:nvGrpSpPr>
            <p:grpSpPr bwMode="auto">
              <a:xfrm>
                <a:off x="1488" y="1056"/>
                <a:ext cx="720" cy="240"/>
                <a:chOff x="1488" y="1056"/>
                <a:chExt cx="720" cy="240"/>
              </a:xfrm>
            </p:grpSpPr>
            <p:sp>
              <p:nvSpPr>
                <p:cNvPr id="40042" name="Rectangle 5"/>
                <p:cNvSpPr>
                  <a:spLocks noChangeArrowheads="1"/>
                </p:cNvSpPr>
                <p:nvPr/>
              </p:nvSpPr>
              <p:spPr bwMode="auto">
                <a:xfrm>
                  <a:off x="1488" y="1056"/>
                  <a:ext cx="720" cy="24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en-IN"/>
                </a:p>
              </p:txBody>
            </p:sp>
            <p:sp>
              <p:nvSpPr>
                <p:cNvPr id="40043" name="Line 6"/>
                <p:cNvSpPr>
                  <a:spLocks noChangeShapeType="1"/>
                </p:cNvSpPr>
                <p:nvPr/>
              </p:nvSpPr>
              <p:spPr bwMode="auto">
                <a:xfrm>
                  <a:off x="1728" y="1056"/>
                  <a:ext cx="0" cy="24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grpSp>
          <p:grpSp>
            <p:nvGrpSpPr>
              <p:cNvPr id="40031" name="Group 8"/>
              <p:cNvGrpSpPr>
                <a:grpSpLocks/>
              </p:cNvGrpSpPr>
              <p:nvPr/>
            </p:nvGrpSpPr>
            <p:grpSpPr bwMode="auto">
              <a:xfrm>
                <a:off x="2544" y="1056"/>
                <a:ext cx="720" cy="240"/>
                <a:chOff x="1488" y="1056"/>
                <a:chExt cx="720" cy="240"/>
              </a:xfrm>
            </p:grpSpPr>
            <p:sp>
              <p:nvSpPr>
                <p:cNvPr id="40040" name="Rectangle 9"/>
                <p:cNvSpPr>
                  <a:spLocks noChangeArrowheads="1"/>
                </p:cNvSpPr>
                <p:nvPr/>
              </p:nvSpPr>
              <p:spPr bwMode="auto">
                <a:xfrm>
                  <a:off x="1488" y="1056"/>
                  <a:ext cx="720" cy="24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en-IN"/>
                </a:p>
              </p:txBody>
            </p:sp>
            <p:sp>
              <p:nvSpPr>
                <p:cNvPr id="40041" name="Line 10"/>
                <p:cNvSpPr>
                  <a:spLocks noChangeShapeType="1"/>
                </p:cNvSpPr>
                <p:nvPr/>
              </p:nvSpPr>
              <p:spPr bwMode="auto">
                <a:xfrm>
                  <a:off x="1728" y="1056"/>
                  <a:ext cx="0" cy="24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grpSp>
          <p:grpSp>
            <p:nvGrpSpPr>
              <p:cNvPr id="40032" name="Group 11"/>
              <p:cNvGrpSpPr>
                <a:grpSpLocks/>
              </p:cNvGrpSpPr>
              <p:nvPr/>
            </p:nvGrpSpPr>
            <p:grpSpPr bwMode="auto">
              <a:xfrm>
                <a:off x="4224" y="1056"/>
                <a:ext cx="720" cy="240"/>
                <a:chOff x="1488" y="1056"/>
                <a:chExt cx="720" cy="240"/>
              </a:xfrm>
            </p:grpSpPr>
            <p:sp>
              <p:nvSpPr>
                <p:cNvPr id="40038" name="Rectangle 12"/>
                <p:cNvSpPr>
                  <a:spLocks noChangeArrowheads="1"/>
                </p:cNvSpPr>
                <p:nvPr/>
              </p:nvSpPr>
              <p:spPr bwMode="auto">
                <a:xfrm>
                  <a:off x="1488" y="1056"/>
                  <a:ext cx="720" cy="24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en-IN"/>
                </a:p>
              </p:txBody>
            </p:sp>
            <p:sp>
              <p:nvSpPr>
                <p:cNvPr id="40039" name="Line 13"/>
                <p:cNvSpPr>
                  <a:spLocks noChangeShapeType="1"/>
                </p:cNvSpPr>
                <p:nvPr/>
              </p:nvSpPr>
              <p:spPr bwMode="auto">
                <a:xfrm>
                  <a:off x="1728" y="1056"/>
                  <a:ext cx="0" cy="24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grpSp>
          <p:sp>
            <p:nvSpPr>
              <p:cNvPr id="40033" name="Line 14"/>
              <p:cNvSpPr>
                <a:spLocks noChangeShapeType="1"/>
              </p:cNvSpPr>
              <p:nvPr/>
            </p:nvSpPr>
            <p:spPr bwMode="auto">
              <a:xfrm>
                <a:off x="1152" y="1182"/>
                <a:ext cx="336"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40034" name="Line 15"/>
              <p:cNvSpPr>
                <a:spLocks noChangeShapeType="1"/>
              </p:cNvSpPr>
              <p:nvPr/>
            </p:nvSpPr>
            <p:spPr bwMode="auto">
              <a:xfrm>
                <a:off x="2208" y="1182"/>
                <a:ext cx="336"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40035" name="Line 16"/>
              <p:cNvSpPr>
                <a:spLocks noChangeShapeType="1"/>
              </p:cNvSpPr>
              <p:nvPr/>
            </p:nvSpPr>
            <p:spPr bwMode="auto">
              <a:xfrm>
                <a:off x="3264" y="1182"/>
                <a:ext cx="336"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40036" name="Line 17"/>
              <p:cNvSpPr>
                <a:spLocks noChangeShapeType="1"/>
              </p:cNvSpPr>
              <p:nvPr/>
            </p:nvSpPr>
            <p:spPr bwMode="auto">
              <a:xfrm>
                <a:off x="3888" y="1182"/>
                <a:ext cx="336"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40037" name="Text Box 18"/>
              <p:cNvSpPr txBox="1">
                <a:spLocks noChangeArrowheads="1"/>
              </p:cNvSpPr>
              <p:nvPr/>
            </p:nvSpPr>
            <p:spPr bwMode="auto">
              <a:xfrm>
                <a:off x="3610" y="1017"/>
                <a:ext cx="260"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en-US"/>
                  <a:t>…</a:t>
                </a:r>
              </a:p>
            </p:txBody>
          </p:sp>
        </p:grpSp>
        <p:sp>
          <p:nvSpPr>
            <p:cNvPr id="40022" name="Text Box 68"/>
            <p:cNvSpPr txBox="1">
              <a:spLocks noChangeArrowheads="1"/>
            </p:cNvSpPr>
            <p:nvPr/>
          </p:nvSpPr>
          <p:spPr bwMode="auto">
            <a:xfrm>
              <a:off x="1416" y="1344"/>
              <a:ext cx="188"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en-US"/>
                <a:t>v</a:t>
              </a:r>
            </a:p>
          </p:txBody>
        </p:sp>
        <p:sp>
          <p:nvSpPr>
            <p:cNvPr id="40023" name="Text Box 69"/>
            <p:cNvSpPr txBox="1">
              <a:spLocks noChangeArrowheads="1"/>
            </p:cNvSpPr>
            <p:nvPr/>
          </p:nvSpPr>
          <p:spPr bwMode="auto">
            <a:xfrm>
              <a:off x="2002" y="1353"/>
              <a:ext cx="188"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en-US"/>
                <a:t>v</a:t>
              </a:r>
            </a:p>
          </p:txBody>
        </p:sp>
        <p:sp>
          <p:nvSpPr>
            <p:cNvPr id="40024" name="Text Box 70"/>
            <p:cNvSpPr txBox="1">
              <a:spLocks noChangeArrowheads="1"/>
            </p:cNvSpPr>
            <p:nvPr/>
          </p:nvSpPr>
          <p:spPr bwMode="auto">
            <a:xfrm>
              <a:off x="3046" y="1344"/>
              <a:ext cx="188"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en-US"/>
                <a:t>v</a:t>
              </a:r>
            </a:p>
          </p:txBody>
        </p:sp>
        <p:sp>
          <p:nvSpPr>
            <p:cNvPr id="40025" name="Text Box 71"/>
            <p:cNvSpPr txBox="1">
              <a:spLocks noChangeArrowheads="1"/>
            </p:cNvSpPr>
            <p:nvPr/>
          </p:nvSpPr>
          <p:spPr bwMode="auto">
            <a:xfrm>
              <a:off x="4726" y="1344"/>
              <a:ext cx="188"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en-US"/>
                <a:t>v</a:t>
              </a:r>
            </a:p>
          </p:txBody>
        </p:sp>
        <p:sp>
          <p:nvSpPr>
            <p:cNvPr id="40026" name="Text Box 72"/>
            <p:cNvSpPr txBox="1">
              <a:spLocks noChangeArrowheads="1"/>
            </p:cNvSpPr>
            <p:nvPr/>
          </p:nvSpPr>
          <p:spPr bwMode="auto">
            <a:xfrm>
              <a:off x="2246" y="1353"/>
              <a:ext cx="401"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en-US"/>
                <a:t>File</a:t>
              </a:r>
              <a:r>
                <a:rPr lang="en-US" baseline="-25000"/>
                <a:t>1</a:t>
              </a:r>
            </a:p>
          </p:txBody>
        </p:sp>
        <p:sp>
          <p:nvSpPr>
            <p:cNvPr id="40027" name="Text Box 73"/>
            <p:cNvSpPr txBox="1">
              <a:spLocks noChangeArrowheads="1"/>
            </p:cNvSpPr>
            <p:nvPr/>
          </p:nvSpPr>
          <p:spPr bwMode="auto">
            <a:xfrm>
              <a:off x="3316" y="1344"/>
              <a:ext cx="401"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en-US"/>
                <a:t>File</a:t>
              </a:r>
              <a:r>
                <a:rPr lang="en-US" baseline="-25000"/>
                <a:t>2</a:t>
              </a:r>
            </a:p>
          </p:txBody>
        </p:sp>
        <p:sp>
          <p:nvSpPr>
            <p:cNvPr id="40028" name="Text Box 74"/>
            <p:cNvSpPr txBox="1">
              <a:spLocks noChangeArrowheads="1"/>
            </p:cNvSpPr>
            <p:nvPr/>
          </p:nvSpPr>
          <p:spPr bwMode="auto">
            <a:xfrm>
              <a:off x="4992" y="1344"/>
              <a:ext cx="401"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en-US"/>
                <a:t>File</a:t>
              </a:r>
              <a:r>
                <a:rPr lang="en-US" baseline="-25000"/>
                <a:t>n</a:t>
              </a:r>
            </a:p>
          </p:txBody>
        </p:sp>
      </p:grpSp>
      <p:grpSp>
        <p:nvGrpSpPr>
          <p:cNvPr id="39940" name="Group 101"/>
          <p:cNvGrpSpPr>
            <a:grpSpLocks/>
          </p:cNvGrpSpPr>
          <p:nvPr/>
        </p:nvGrpSpPr>
        <p:grpSpPr bwMode="auto">
          <a:xfrm>
            <a:off x="2209800" y="5638800"/>
            <a:ext cx="6400800" cy="442913"/>
            <a:chOff x="1392" y="3552"/>
            <a:chExt cx="4032" cy="279"/>
          </a:xfrm>
        </p:grpSpPr>
        <p:grpSp>
          <p:nvGrpSpPr>
            <p:cNvPr id="39998" name="Group 52"/>
            <p:cNvGrpSpPr>
              <a:grpSpLocks/>
            </p:cNvGrpSpPr>
            <p:nvPr/>
          </p:nvGrpSpPr>
          <p:grpSpPr bwMode="auto">
            <a:xfrm>
              <a:off x="1392" y="3552"/>
              <a:ext cx="4032" cy="279"/>
              <a:chOff x="912" y="1017"/>
              <a:chExt cx="4032" cy="279"/>
            </a:xfrm>
          </p:grpSpPr>
          <p:sp>
            <p:nvSpPr>
              <p:cNvPr id="40006" name="Rectangle 53"/>
              <p:cNvSpPr>
                <a:spLocks noChangeArrowheads="1"/>
              </p:cNvSpPr>
              <p:nvPr/>
            </p:nvSpPr>
            <p:spPr bwMode="auto">
              <a:xfrm>
                <a:off x="912" y="1056"/>
                <a:ext cx="240" cy="24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en-IN"/>
              </a:p>
            </p:txBody>
          </p:sp>
          <p:grpSp>
            <p:nvGrpSpPr>
              <p:cNvPr id="40007" name="Group 54"/>
              <p:cNvGrpSpPr>
                <a:grpSpLocks/>
              </p:cNvGrpSpPr>
              <p:nvPr/>
            </p:nvGrpSpPr>
            <p:grpSpPr bwMode="auto">
              <a:xfrm>
                <a:off x="1488" y="1056"/>
                <a:ext cx="720" cy="240"/>
                <a:chOff x="1488" y="1056"/>
                <a:chExt cx="720" cy="240"/>
              </a:xfrm>
            </p:grpSpPr>
            <p:sp>
              <p:nvSpPr>
                <p:cNvPr id="40019" name="Rectangle 55"/>
                <p:cNvSpPr>
                  <a:spLocks noChangeArrowheads="1"/>
                </p:cNvSpPr>
                <p:nvPr/>
              </p:nvSpPr>
              <p:spPr bwMode="auto">
                <a:xfrm>
                  <a:off x="1488" y="1056"/>
                  <a:ext cx="720" cy="24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en-IN"/>
                </a:p>
              </p:txBody>
            </p:sp>
            <p:sp>
              <p:nvSpPr>
                <p:cNvPr id="40020" name="Line 56"/>
                <p:cNvSpPr>
                  <a:spLocks noChangeShapeType="1"/>
                </p:cNvSpPr>
                <p:nvPr/>
              </p:nvSpPr>
              <p:spPr bwMode="auto">
                <a:xfrm>
                  <a:off x="1728" y="1056"/>
                  <a:ext cx="0" cy="24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grpSp>
          <p:grpSp>
            <p:nvGrpSpPr>
              <p:cNvPr id="40008" name="Group 57"/>
              <p:cNvGrpSpPr>
                <a:grpSpLocks/>
              </p:cNvGrpSpPr>
              <p:nvPr/>
            </p:nvGrpSpPr>
            <p:grpSpPr bwMode="auto">
              <a:xfrm>
                <a:off x="2544" y="1056"/>
                <a:ext cx="720" cy="240"/>
                <a:chOff x="1488" y="1056"/>
                <a:chExt cx="720" cy="240"/>
              </a:xfrm>
            </p:grpSpPr>
            <p:sp>
              <p:nvSpPr>
                <p:cNvPr id="40017" name="Rectangle 58"/>
                <p:cNvSpPr>
                  <a:spLocks noChangeArrowheads="1"/>
                </p:cNvSpPr>
                <p:nvPr/>
              </p:nvSpPr>
              <p:spPr bwMode="auto">
                <a:xfrm>
                  <a:off x="1488" y="1056"/>
                  <a:ext cx="720" cy="24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en-IN"/>
                </a:p>
              </p:txBody>
            </p:sp>
            <p:sp>
              <p:nvSpPr>
                <p:cNvPr id="40018" name="Line 59"/>
                <p:cNvSpPr>
                  <a:spLocks noChangeShapeType="1"/>
                </p:cNvSpPr>
                <p:nvPr/>
              </p:nvSpPr>
              <p:spPr bwMode="auto">
                <a:xfrm>
                  <a:off x="1728" y="1056"/>
                  <a:ext cx="0" cy="24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grpSp>
          <p:grpSp>
            <p:nvGrpSpPr>
              <p:cNvPr id="40009" name="Group 60"/>
              <p:cNvGrpSpPr>
                <a:grpSpLocks/>
              </p:cNvGrpSpPr>
              <p:nvPr/>
            </p:nvGrpSpPr>
            <p:grpSpPr bwMode="auto">
              <a:xfrm>
                <a:off x="4224" y="1056"/>
                <a:ext cx="720" cy="240"/>
                <a:chOff x="1488" y="1056"/>
                <a:chExt cx="720" cy="240"/>
              </a:xfrm>
            </p:grpSpPr>
            <p:sp>
              <p:nvSpPr>
                <p:cNvPr id="40015" name="Rectangle 61"/>
                <p:cNvSpPr>
                  <a:spLocks noChangeArrowheads="1"/>
                </p:cNvSpPr>
                <p:nvPr/>
              </p:nvSpPr>
              <p:spPr bwMode="auto">
                <a:xfrm>
                  <a:off x="1488" y="1056"/>
                  <a:ext cx="720" cy="24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en-IN"/>
                </a:p>
              </p:txBody>
            </p:sp>
            <p:sp>
              <p:nvSpPr>
                <p:cNvPr id="40016" name="Line 62"/>
                <p:cNvSpPr>
                  <a:spLocks noChangeShapeType="1"/>
                </p:cNvSpPr>
                <p:nvPr/>
              </p:nvSpPr>
              <p:spPr bwMode="auto">
                <a:xfrm>
                  <a:off x="1728" y="1056"/>
                  <a:ext cx="0" cy="24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grpSp>
          <p:sp>
            <p:nvSpPr>
              <p:cNvPr id="40010" name="Line 63"/>
              <p:cNvSpPr>
                <a:spLocks noChangeShapeType="1"/>
              </p:cNvSpPr>
              <p:nvPr/>
            </p:nvSpPr>
            <p:spPr bwMode="auto">
              <a:xfrm>
                <a:off x="1152" y="1182"/>
                <a:ext cx="336"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40011" name="Line 64"/>
              <p:cNvSpPr>
                <a:spLocks noChangeShapeType="1"/>
              </p:cNvSpPr>
              <p:nvPr/>
            </p:nvSpPr>
            <p:spPr bwMode="auto">
              <a:xfrm>
                <a:off x="2208" y="1182"/>
                <a:ext cx="336"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40012" name="Line 65"/>
              <p:cNvSpPr>
                <a:spLocks noChangeShapeType="1"/>
              </p:cNvSpPr>
              <p:nvPr/>
            </p:nvSpPr>
            <p:spPr bwMode="auto">
              <a:xfrm>
                <a:off x="3264" y="1182"/>
                <a:ext cx="336"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40013" name="Line 66"/>
              <p:cNvSpPr>
                <a:spLocks noChangeShapeType="1"/>
              </p:cNvSpPr>
              <p:nvPr/>
            </p:nvSpPr>
            <p:spPr bwMode="auto">
              <a:xfrm>
                <a:off x="3888" y="1182"/>
                <a:ext cx="336"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40014" name="Text Box 67"/>
              <p:cNvSpPr txBox="1">
                <a:spLocks noChangeArrowheads="1"/>
              </p:cNvSpPr>
              <p:nvPr/>
            </p:nvSpPr>
            <p:spPr bwMode="auto">
              <a:xfrm>
                <a:off x="3610" y="1017"/>
                <a:ext cx="260"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en-US"/>
                  <a:t>…</a:t>
                </a:r>
              </a:p>
            </p:txBody>
          </p:sp>
        </p:grpSp>
        <p:sp>
          <p:nvSpPr>
            <p:cNvPr id="39999" name="Text Box 75"/>
            <p:cNvSpPr txBox="1">
              <a:spLocks noChangeArrowheads="1"/>
            </p:cNvSpPr>
            <p:nvPr/>
          </p:nvSpPr>
          <p:spPr bwMode="auto">
            <a:xfrm>
              <a:off x="1420" y="3594"/>
              <a:ext cx="188"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en-US"/>
                <a:t>v</a:t>
              </a:r>
            </a:p>
          </p:txBody>
        </p:sp>
        <p:sp>
          <p:nvSpPr>
            <p:cNvPr id="40000" name="Text Box 76"/>
            <p:cNvSpPr txBox="1">
              <a:spLocks noChangeArrowheads="1"/>
            </p:cNvSpPr>
            <p:nvPr/>
          </p:nvSpPr>
          <p:spPr bwMode="auto">
            <a:xfrm>
              <a:off x="1978" y="3585"/>
              <a:ext cx="241"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en-US"/>
                <a:t>v</a:t>
              </a:r>
              <a:r>
                <a:rPr lang="en-US" baseline="-25000"/>
                <a:t>1</a:t>
              </a:r>
            </a:p>
          </p:txBody>
        </p:sp>
        <p:sp>
          <p:nvSpPr>
            <p:cNvPr id="40001" name="Text Box 77"/>
            <p:cNvSpPr txBox="1">
              <a:spLocks noChangeArrowheads="1"/>
            </p:cNvSpPr>
            <p:nvPr/>
          </p:nvSpPr>
          <p:spPr bwMode="auto">
            <a:xfrm>
              <a:off x="3024" y="3585"/>
              <a:ext cx="241"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en-US"/>
                <a:t>v</a:t>
              </a:r>
              <a:r>
                <a:rPr lang="en-US" baseline="-25000"/>
                <a:t>2</a:t>
              </a:r>
            </a:p>
          </p:txBody>
        </p:sp>
        <p:sp>
          <p:nvSpPr>
            <p:cNvPr id="40002" name="Text Box 78"/>
            <p:cNvSpPr txBox="1">
              <a:spLocks noChangeArrowheads="1"/>
            </p:cNvSpPr>
            <p:nvPr/>
          </p:nvSpPr>
          <p:spPr bwMode="auto">
            <a:xfrm>
              <a:off x="4704" y="3585"/>
              <a:ext cx="241"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en-US"/>
                <a:t>v</a:t>
              </a:r>
              <a:r>
                <a:rPr lang="en-US" baseline="-25000"/>
                <a:t>n</a:t>
              </a:r>
            </a:p>
          </p:txBody>
        </p:sp>
        <p:sp>
          <p:nvSpPr>
            <p:cNvPr id="40003" name="Text Box 79"/>
            <p:cNvSpPr txBox="1">
              <a:spLocks noChangeArrowheads="1"/>
            </p:cNvSpPr>
            <p:nvPr/>
          </p:nvSpPr>
          <p:spPr bwMode="auto">
            <a:xfrm>
              <a:off x="2256" y="3588"/>
              <a:ext cx="401"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en-US"/>
                <a:t>File</a:t>
              </a:r>
              <a:r>
                <a:rPr lang="en-US" baseline="-25000"/>
                <a:t>1</a:t>
              </a:r>
            </a:p>
          </p:txBody>
        </p:sp>
        <p:sp>
          <p:nvSpPr>
            <p:cNvPr id="40004" name="Text Box 80"/>
            <p:cNvSpPr txBox="1">
              <a:spLocks noChangeArrowheads="1"/>
            </p:cNvSpPr>
            <p:nvPr/>
          </p:nvSpPr>
          <p:spPr bwMode="auto">
            <a:xfrm>
              <a:off x="3319" y="3591"/>
              <a:ext cx="401"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en-US"/>
                <a:t>File</a:t>
              </a:r>
              <a:r>
                <a:rPr lang="en-US" baseline="-25000"/>
                <a:t>2</a:t>
              </a:r>
            </a:p>
          </p:txBody>
        </p:sp>
        <p:sp>
          <p:nvSpPr>
            <p:cNvPr id="40005" name="Text Box 81"/>
            <p:cNvSpPr txBox="1">
              <a:spLocks noChangeArrowheads="1"/>
            </p:cNvSpPr>
            <p:nvPr/>
          </p:nvSpPr>
          <p:spPr bwMode="auto">
            <a:xfrm>
              <a:off x="4975" y="3591"/>
              <a:ext cx="401"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en-US"/>
                <a:t>File</a:t>
              </a:r>
              <a:r>
                <a:rPr lang="en-US" baseline="-25000"/>
                <a:t>n</a:t>
              </a:r>
            </a:p>
          </p:txBody>
        </p:sp>
      </p:grpSp>
      <p:grpSp>
        <p:nvGrpSpPr>
          <p:cNvPr id="39941" name="Group 99"/>
          <p:cNvGrpSpPr>
            <a:grpSpLocks/>
          </p:cNvGrpSpPr>
          <p:nvPr/>
        </p:nvGrpSpPr>
        <p:grpSpPr bwMode="auto">
          <a:xfrm>
            <a:off x="2139950" y="3443288"/>
            <a:ext cx="6470650" cy="442912"/>
            <a:chOff x="1348" y="2073"/>
            <a:chExt cx="4076" cy="279"/>
          </a:xfrm>
        </p:grpSpPr>
        <p:grpSp>
          <p:nvGrpSpPr>
            <p:cNvPr id="39975" name="Group 20"/>
            <p:cNvGrpSpPr>
              <a:grpSpLocks/>
            </p:cNvGrpSpPr>
            <p:nvPr/>
          </p:nvGrpSpPr>
          <p:grpSpPr bwMode="auto">
            <a:xfrm>
              <a:off x="1392" y="2073"/>
              <a:ext cx="4032" cy="279"/>
              <a:chOff x="912" y="1017"/>
              <a:chExt cx="4032" cy="279"/>
            </a:xfrm>
          </p:grpSpPr>
          <p:sp>
            <p:nvSpPr>
              <p:cNvPr id="39983" name="Rectangle 21"/>
              <p:cNvSpPr>
                <a:spLocks noChangeArrowheads="1"/>
              </p:cNvSpPr>
              <p:nvPr/>
            </p:nvSpPr>
            <p:spPr bwMode="auto">
              <a:xfrm>
                <a:off x="912" y="1056"/>
                <a:ext cx="240" cy="24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en-IN"/>
              </a:p>
            </p:txBody>
          </p:sp>
          <p:grpSp>
            <p:nvGrpSpPr>
              <p:cNvPr id="39984" name="Group 22"/>
              <p:cNvGrpSpPr>
                <a:grpSpLocks/>
              </p:cNvGrpSpPr>
              <p:nvPr/>
            </p:nvGrpSpPr>
            <p:grpSpPr bwMode="auto">
              <a:xfrm>
                <a:off x="1488" y="1056"/>
                <a:ext cx="720" cy="240"/>
                <a:chOff x="1488" y="1056"/>
                <a:chExt cx="720" cy="240"/>
              </a:xfrm>
            </p:grpSpPr>
            <p:sp>
              <p:nvSpPr>
                <p:cNvPr id="39996" name="Rectangle 23"/>
                <p:cNvSpPr>
                  <a:spLocks noChangeArrowheads="1"/>
                </p:cNvSpPr>
                <p:nvPr/>
              </p:nvSpPr>
              <p:spPr bwMode="auto">
                <a:xfrm>
                  <a:off x="1488" y="1056"/>
                  <a:ext cx="720" cy="24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en-IN"/>
                </a:p>
              </p:txBody>
            </p:sp>
            <p:sp>
              <p:nvSpPr>
                <p:cNvPr id="39997" name="Line 24"/>
                <p:cNvSpPr>
                  <a:spLocks noChangeShapeType="1"/>
                </p:cNvSpPr>
                <p:nvPr/>
              </p:nvSpPr>
              <p:spPr bwMode="auto">
                <a:xfrm>
                  <a:off x="1728" y="1056"/>
                  <a:ext cx="0" cy="24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grpSp>
          <p:grpSp>
            <p:nvGrpSpPr>
              <p:cNvPr id="39985" name="Group 25"/>
              <p:cNvGrpSpPr>
                <a:grpSpLocks/>
              </p:cNvGrpSpPr>
              <p:nvPr/>
            </p:nvGrpSpPr>
            <p:grpSpPr bwMode="auto">
              <a:xfrm>
                <a:off x="2544" y="1056"/>
                <a:ext cx="720" cy="240"/>
                <a:chOff x="1488" y="1056"/>
                <a:chExt cx="720" cy="240"/>
              </a:xfrm>
            </p:grpSpPr>
            <p:sp>
              <p:nvSpPr>
                <p:cNvPr id="39994" name="Rectangle 26"/>
                <p:cNvSpPr>
                  <a:spLocks noChangeArrowheads="1"/>
                </p:cNvSpPr>
                <p:nvPr/>
              </p:nvSpPr>
              <p:spPr bwMode="auto">
                <a:xfrm>
                  <a:off x="1488" y="1056"/>
                  <a:ext cx="720" cy="24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en-IN"/>
                </a:p>
              </p:txBody>
            </p:sp>
            <p:sp>
              <p:nvSpPr>
                <p:cNvPr id="39995" name="Line 27"/>
                <p:cNvSpPr>
                  <a:spLocks noChangeShapeType="1"/>
                </p:cNvSpPr>
                <p:nvPr/>
              </p:nvSpPr>
              <p:spPr bwMode="auto">
                <a:xfrm>
                  <a:off x="1728" y="1056"/>
                  <a:ext cx="0" cy="24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grpSp>
          <p:grpSp>
            <p:nvGrpSpPr>
              <p:cNvPr id="39986" name="Group 28"/>
              <p:cNvGrpSpPr>
                <a:grpSpLocks/>
              </p:cNvGrpSpPr>
              <p:nvPr/>
            </p:nvGrpSpPr>
            <p:grpSpPr bwMode="auto">
              <a:xfrm>
                <a:off x="4224" y="1056"/>
                <a:ext cx="720" cy="240"/>
                <a:chOff x="1488" y="1056"/>
                <a:chExt cx="720" cy="240"/>
              </a:xfrm>
            </p:grpSpPr>
            <p:sp>
              <p:nvSpPr>
                <p:cNvPr id="39992" name="Rectangle 29"/>
                <p:cNvSpPr>
                  <a:spLocks noChangeArrowheads="1"/>
                </p:cNvSpPr>
                <p:nvPr/>
              </p:nvSpPr>
              <p:spPr bwMode="auto">
                <a:xfrm>
                  <a:off x="1488" y="1056"/>
                  <a:ext cx="720" cy="24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en-IN"/>
                </a:p>
              </p:txBody>
            </p:sp>
            <p:sp>
              <p:nvSpPr>
                <p:cNvPr id="39993" name="Line 30"/>
                <p:cNvSpPr>
                  <a:spLocks noChangeShapeType="1"/>
                </p:cNvSpPr>
                <p:nvPr/>
              </p:nvSpPr>
              <p:spPr bwMode="auto">
                <a:xfrm>
                  <a:off x="1728" y="1056"/>
                  <a:ext cx="0" cy="24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grpSp>
          <p:sp>
            <p:nvSpPr>
              <p:cNvPr id="39987" name="Line 31"/>
              <p:cNvSpPr>
                <a:spLocks noChangeShapeType="1"/>
              </p:cNvSpPr>
              <p:nvPr/>
            </p:nvSpPr>
            <p:spPr bwMode="auto">
              <a:xfrm>
                <a:off x="1152" y="1182"/>
                <a:ext cx="336"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39988" name="Line 32"/>
              <p:cNvSpPr>
                <a:spLocks noChangeShapeType="1"/>
              </p:cNvSpPr>
              <p:nvPr/>
            </p:nvSpPr>
            <p:spPr bwMode="auto">
              <a:xfrm>
                <a:off x="2208" y="1182"/>
                <a:ext cx="336"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39989" name="Line 33"/>
              <p:cNvSpPr>
                <a:spLocks noChangeShapeType="1"/>
              </p:cNvSpPr>
              <p:nvPr/>
            </p:nvSpPr>
            <p:spPr bwMode="auto">
              <a:xfrm>
                <a:off x="3264" y="1182"/>
                <a:ext cx="336"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39990" name="Line 34"/>
              <p:cNvSpPr>
                <a:spLocks noChangeShapeType="1"/>
              </p:cNvSpPr>
              <p:nvPr/>
            </p:nvSpPr>
            <p:spPr bwMode="auto">
              <a:xfrm>
                <a:off x="3888" y="1182"/>
                <a:ext cx="336"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39991" name="Text Box 35"/>
              <p:cNvSpPr txBox="1">
                <a:spLocks noChangeArrowheads="1"/>
              </p:cNvSpPr>
              <p:nvPr/>
            </p:nvSpPr>
            <p:spPr bwMode="auto">
              <a:xfrm>
                <a:off x="3610" y="1017"/>
                <a:ext cx="260"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en-US"/>
                  <a:t>…</a:t>
                </a:r>
              </a:p>
            </p:txBody>
          </p:sp>
        </p:grpSp>
        <p:sp>
          <p:nvSpPr>
            <p:cNvPr id="39976" name="Text Box 82"/>
            <p:cNvSpPr txBox="1">
              <a:spLocks noChangeArrowheads="1"/>
            </p:cNvSpPr>
            <p:nvPr/>
          </p:nvSpPr>
          <p:spPr bwMode="auto">
            <a:xfrm>
              <a:off x="1348" y="2112"/>
              <a:ext cx="332"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en-US"/>
                <a:t>D v</a:t>
              </a:r>
            </a:p>
          </p:txBody>
        </p:sp>
        <p:sp>
          <p:nvSpPr>
            <p:cNvPr id="39977" name="Text Box 83"/>
            <p:cNvSpPr txBox="1">
              <a:spLocks noChangeArrowheads="1"/>
            </p:cNvSpPr>
            <p:nvPr/>
          </p:nvSpPr>
          <p:spPr bwMode="auto">
            <a:xfrm>
              <a:off x="1924" y="2112"/>
              <a:ext cx="332"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en-US"/>
                <a:t>D </a:t>
              </a:r>
              <a:r>
                <a:rPr lang="en-US">
                  <a:solidFill>
                    <a:srgbClr val="FF0000"/>
                  </a:solidFill>
                </a:rPr>
                <a:t>v</a:t>
              </a:r>
            </a:p>
          </p:txBody>
        </p:sp>
        <p:sp>
          <p:nvSpPr>
            <p:cNvPr id="39978" name="Text Box 84"/>
            <p:cNvSpPr txBox="1">
              <a:spLocks noChangeArrowheads="1"/>
            </p:cNvSpPr>
            <p:nvPr/>
          </p:nvSpPr>
          <p:spPr bwMode="auto">
            <a:xfrm>
              <a:off x="2980" y="2112"/>
              <a:ext cx="332"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en-US"/>
                <a:t>D </a:t>
              </a:r>
              <a:r>
                <a:rPr lang="en-US">
                  <a:solidFill>
                    <a:srgbClr val="00FF00"/>
                  </a:solidFill>
                </a:rPr>
                <a:t>v</a:t>
              </a:r>
            </a:p>
          </p:txBody>
        </p:sp>
        <p:sp>
          <p:nvSpPr>
            <p:cNvPr id="39979" name="Text Box 85"/>
            <p:cNvSpPr txBox="1">
              <a:spLocks noChangeArrowheads="1"/>
            </p:cNvSpPr>
            <p:nvPr/>
          </p:nvSpPr>
          <p:spPr bwMode="auto">
            <a:xfrm>
              <a:off x="4660" y="2112"/>
              <a:ext cx="332"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en-US"/>
                <a:t>D </a:t>
              </a:r>
              <a:r>
                <a:rPr lang="en-US">
                  <a:solidFill>
                    <a:srgbClr val="0000FF"/>
                  </a:solidFill>
                </a:rPr>
                <a:t>v</a:t>
              </a:r>
            </a:p>
          </p:txBody>
        </p:sp>
        <p:sp>
          <p:nvSpPr>
            <p:cNvPr id="39980" name="Text Box 86"/>
            <p:cNvSpPr txBox="1">
              <a:spLocks noChangeArrowheads="1"/>
            </p:cNvSpPr>
            <p:nvPr/>
          </p:nvSpPr>
          <p:spPr bwMode="auto">
            <a:xfrm>
              <a:off x="2256" y="2121"/>
              <a:ext cx="401"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en-US"/>
                <a:t>File</a:t>
              </a:r>
              <a:r>
                <a:rPr lang="en-US" baseline="-25000"/>
                <a:t>1</a:t>
              </a:r>
            </a:p>
          </p:txBody>
        </p:sp>
        <p:sp>
          <p:nvSpPr>
            <p:cNvPr id="39981" name="Text Box 87"/>
            <p:cNvSpPr txBox="1">
              <a:spLocks noChangeArrowheads="1"/>
            </p:cNvSpPr>
            <p:nvPr/>
          </p:nvSpPr>
          <p:spPr bwMode="auto">
            <a:xfrm>
              <a:off x="3312" y="2121"/>
              <a:ext cx="401"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en-US"/>
                <a:t>File</a:t>
              </a:r>
              <a:r>
                <a:rPr lang="en-US" baseline="-25000"/>
                <a:t>2</a:t>
              </a:r>
            </a:p>
          </p:txBody>
        </p:sp>
        <p:sp>
          <p:nvSpPr>
            <p:cNvPr id="39982" name="Text Box 88"/>
            <p:cNvSpPr txBox="1">
              <a:spLocks noChangeArrowheads="1"/>
            </p:cNvSpPr>
            <p:nvPr/>
          </p:nvSpPr>
          <p:spPr bwMode="auto">
            <a:xfrm>
              <a:off x="4992" y="2121"/>
              <a:ext cx="401"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en-US"/>
                <a:t>File</a:t>
              </a:r>
              <a:r>
                <a:rPr lang="en-US" baseline="-25000"/>
                <a:t>n</a:t>
              </a:r>
            </a:p>
          </p:txBody>
        </p:sp>
      </p:grpSp>
      <p:grpSp>
        <p:nvGrpSpPr>
          <p:cNvPr id="39942" name="Group 100"/>
          <p:cNvGrpSpPr>
            <a:grpSpLocks/>
          </p:cNvGrpSpPr>
          <p:nvPr/>
        </p:nvGrpSpPr>
        <p:grpSpPr bwMode="auto">
          <a:xfrm>
            <a:off x="2139950" y="4495800"/>
            <a:ext cx="6470650" cy="442913"/>
            <a:chOff x="1348" y="2841"/>
            <a:chExt cx="4076" cy="279"/>
          </a:xfrm>
        </p:grpSpPr>
        <p:grpSp>
          <p:nvGrpSpPr>
            <p:cNvPr id="39952" name="Group 36"/>
            <p:cNvGrpSpPr>
              <a:grpSpLocks/>
            </p:cNvGrpSpPr>
            <p:nvPr/>
          </p:nvGrpSpPr>
          <p:grpSpPr bwMode="auto">
            <a:xfrm>
              <a:off x="1392" y="2841"/>
              <a:ext cx="4032" cy="279"/>
              <a:chOff x="912" y="1017"/>
              <a:chExt cx="4032" cy="279"/>
            </a:xfrm>
          </p:grpSpPr>
          <p:sp>
            <p:nvSpPr>
              <p:cNvPr id="39960" name="Rectangle 37"/>
              <p:cNvSpPr>
                <a:spLocks noChangeArrowheads="1"/>
              </p:cNvSpPr>
              <p:nvPr/>
            </p:nvSpPr>
            <p:spPr bwMode="auto">
              <a:xfrm>
                <a:off x="912" y="1056"/>
                <a:ext cx="240" cy="24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en-IN"/>
              </a:p>
            </p:txBody>
          </p:sp>
          <p:grpSp>
            <p:nvGrpSpPr>
              <p:cNvPr id="39961" name="Group 38"/>
              <p:cNvGrpSpPr>
                <a:grpSpLocks/>
              </p:cNvGrpSpPr>
              <p:nvPr/>
            </p:nvGrpSpPr>
            <p:grpSpPr bwMode="auto">
              <a:xfrm>
                <a:off x="1488" y="1056"/>
                <a:ext cx="720" cy="240"/>
                <a:chOff x="1488" y="1056"/>
                <a:chExt cx="720" cy="240"/>
              </a:xfrm>
            </p:grpSpPr>
            <p:sp>
              <p:nvSpPr>
                <p:cNvPr id="39973" name="Rectangle 39"/>
                <p:cNvSpPr>
                  <a:spLocks noChangeArrowheads="1"/>
                </p:cNvSpPr>
                <p:nvPr/>
              </p:nvSpPr>
              <p:spPr bwMode="auto">
                <a:xfrm>
                  <a:off x="1488" y="1056"/>
                  <a:ext cx="720" cy="24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en-IN"/>
                </a:p>
              </p:txBody>
            </p:sp>
            <p:sp>
              <p:nvSpPr>
                <p:cNvPr id="39974" name="Line 40"/>
                <p:cNvSpPr>
                  <a:spLocks noChangeShapeType="1"/>
                </p:cNvSpPr>
                <p:nvPr/>
              </p:nvSpPr>
              <p:spPr bwMode="auto">
                <a:xfrm>
                  <a:off x="1728" y="1056"/>
                  <a:ext cx="0" cy="24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grpSp>
          <p:grpSp>
            <p:nvGrpSpPr>
              <p:cNvPr id="39962" name="Group 41"/>
              <p:cNvGrpSpPr>
                <a:grpSpLocks/>
              </p:cNvGrpSpPr>
              <p:nvPr/>
            </p:nvGrpSpPr>
            <p:grpSpPr bwMode="auto">
              <a:xfrm>
                <a:off x="2544" y="1056"/>
                <a:ext cx="720" cy="240"/>
                <a:chOff x="1488" y="1056"/>
                <a:chExt cx="720" cy="240"/>
              </a:xfrm>
            </p:grpSpPr>
            <p:sp>
              <p:nvSpPr>
                <p:cNvPr id="39971" name="Rectangle 42"/>
                <p:cNvSpPr>
                  <a:spLocks noChangeArrowheads="1"/>
                </p:cNvSpPr>
                <p:nvPr/>
              </p:nvSpPr>
              <p:spPr bwMode="auto">
                <a:xfrm>
                  <a:off x="1488" y="1056"/>
                  <a:ext cx="720" cy="24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en-IN"/>
                </a:p>
              </p:txBody>
            </p:sp>
            <p:sp>
              <p:nvSpPr>
                <p:cNvPr id="39972" name="Line 43"/>
                <p:cNvSpPr>
                  <a:spLocks noChangeShapeType="1"/>
                </p:cNvSpPr>
                <p:nvPr/>
              </p:nvSpPr>
              <p:spPr bwMode="auto">
                <a:xfrm>
                  <a:off x="1728" y="1056"/>
                  <a:ext cx="0" cy="24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grpSp>
          <p:grpSp>
            <p:nvGrpSpPr>
              <p:cNvPr id="39963" name="Group 44"/>
              <p:cNvGrpSpPr>
                <a:grpSpLocks/>
              </p:cNvGrpSpPr>
              <p:nvPr/>
            </p:nvGrpSpPr>
            <p:grpSpPr bwMode="auto">
              <a:xfrm>
                <a:off x="4224" y="1056"/>
                <a:ext cx="720" cy="240"/>
                <a:chOff x="1488" y="1056"/>
                <a:chExt cx="720" cy="240"/>
              </a:xfrm>
            </p:grpSpPr>
            <p:sp>
              <p:nvSpPr>
                <p:cNvPr id="39969" name="Rectangle 45"/>
                <p:cNvSpPr>
                  <a:spLocks noChangeArrowheads="1"/>
                </p:cNvSpPr>
                <p:nvPr/>
              </p:nvSpPr>
              <p:spPr bwMode="auto">
                <a:xfrm>
                  <a:off x="1488" y="1056"/>
                  <a:ext cx="720" cy="24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en-IN"/>
                </a:p>
              </p:txBody>
            </p:sp>
            <p:sp>
              <p:nvSpPr>
                <p:cNvPr id="39970" name="Line 46"/>
                <p:cNvSpPr>
                  <a:spLocks noChangeShapeType="1"/>
                </p:cNvSpPr>
                <p:nvPr/>
              </p:nvSpPr>
              <p:spPr bwMode="auto">
                <a:xfrm>
                  <a:off x="1728" y="1056"/>
                  <a:ext cx="0" cy="24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grpSp>
          <p:sp>
            <p:nvSpPr>
              <p:cNvPr id="39964" name="Line 47"/>
              <p:cNvSpPr>
                <a:spLocks noChangeShapeType="1"/>
              </p:cNvSpPr>
              <p:nvPr/>
            </p:nvSpPr>
            <p:spPr bwMode="auto">
              <a:xfrm>
                <a:off x="1152" y="1182"/>
                <a:ext cx="336"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39965" name="Line 48"/>
              <p:cNvSpPr>
                <a:spLocks noChangeShapeType="1"/>
              </p:cNvSpPr>
              <p:nvPr/>
            </p:nvSpPr>
            <p:spPr bwMode="auto">
              <a:xfrm>
                <a:off x="2208" y="1182"/>
                <a:ext cx="336"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39966" name="Line 49"/>
              <p:cNvSpPr>
                <a:spLocks noChangeShapeType="1"/>
              </p:cNvSpPr>
              <p:nvPr/>
            </p:nvSpPr>
            <p:spPr bwMode="auto">
              <a:xfrm>
                <a:off x="3264" y="1182"/>
                <a:ext cx="336"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39967" name="Line 50"/>
              <p:cNvSpPr>
                <a:spLocks noChangeShapeType="1"/>
              </p:cNvSpPr>
              <p:nvPr/>
            </p:nvSpPr>
            <p:spPr bwMode="auto">
              <a:xfrm>
                <a:off x="3888" y="1182"/>
                <a:ext cx="336"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39968" name="Text Box 51"/>
              <p:cNvSpPr txBox="1">
                <a:spLocks noChangeArrowheads="1"/>
              </p:cNvSpPr>
              <p:nvPr/>
            </p:nvSpPr>
            <p:spPr bwMode="auto">
              <a:xfrm>
                <a:off x="3610" y="1017"/>
                <a:ext cx="260"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en-US"/>
                  <a:t>…</a:t>
                </a:r>
              </a:p>
            </p:txBody>
          </p:sp>
        </p:grpSp>
        <p:sp>
          <p:nvSpPr>
            <p:cNvPr id="39953" name="Text Box 89"/>
            <p:cNvSpPr txBox="1">
              <a:spLocks noChangeArrowheads="1"/>
            </p:cNvSpPr>
            <p:nvPr/>
          </p:nvSpPr>
          <p:spPr bwMode="auto">
            <a:xfrm>
              <a:off x="1348" y="2889"/>
              <a:ext cx="332"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en-US"/>
                <a:t>D v</a:t>
              </a:r>
            </a:p>
          </p:txBody>
        </p:sp>
        <p:sp>
          <p:nvSpPr>
            <p:cNvPr id="39954" name="Text Box 92"/>
            <p:cNvSpPr txBox="1">
              <a:spLocks noChangeArrowheads="1"/>
            </p:cNvSpPr>
            <p:nvPr/>
          </p:nvSpPr>
          <p:spPr bwMode="auto">
            <a:xfrm>
              <a:off x="1908" y="2889"/>
              <a:ext cx="345"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en-US"/>
                <a:t>D</a:t>
              </a:r>
              <a:r>
                <a:rPr lang="en-US" baseline="-25000"/>
                <a:t>1</a:t>
              </a:r>
              <a:r>
                <a:rPr lang="en-US">
                  <a:solidFill>
                    <a:srgbClr val="FF0000"/>
                  </a:solidFill>
                </a:rPr>
                <a:t>v</a:t>
              </a:r>
            </a:p>
          </p:txBody>
        </p:sp>
        <p:sp>
          <p:nvSpPr>
            <p:cNvPr id="39955" name="Text Box 93"/>
            <p:cNvSpPr txBox="1">
              <a:spLocks noChangeArrowheads="1"/>
            </p:cNvSpPr>
            <p:nvPr/>
          </p:nvSpPr>
          <p:spPr bwMode="auto">
            <a:xfrm>
              <a:off x="2964" y="2880"/>
              <a:ext cx="345"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en-US"/>
                <a:t>D</a:t>
              </a:r>
              <a:r>
                <a:rPr lang="en-US" baseline="-25000"/>
                <a:t>2</a:t>
              </a:r>
              <a:r>
                <a:rPr lang="en-US">
                  <a:solidFill>
                    <a:srgbClr val="00FF00"/>
                  </a:solidFill>
                </a:rPr>
                <a:t>v</a:t>
              </a:r>
            </a:p>
          </p:txBody>
        </p:sp>
        <p:sp>
          <p:nvSpPr>
            <p:cNvPr id="39956" name="Text Box 94"/>
            <p:cNvSpPr txBox="1">
              <a:spLocks noChangeArrowheads="1"/>
            </p:cNvSpPr>
            <p:nvPr/>
          </p:nvSpPr>
          <p:spPr bwMode="auto">
            <a:xfrm>
              <a:off x="4644" y="2880"/>
              <a:ext cx="345"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en-US"/>
                <a:t>D</a:t>
              </a:r>
              <a:r>
                <a:rPr lang="en-US" baseline="-25000"/>
                <a:t>n</a:t>
              </a:r>
              <a:r>
                <a:rPr lang="en-US">
                  <a:solidFill>
                    <a:srgbClr val="0000FF"/>
                  </a:solidFill>
                </a:rPr>
                <a:t>v</a:t>
              </a:r>
            </a:p>
          </p:txBody>
        </p:sp>
        <p:sp>
          <p:nvSpPr>
            <p:cNvPr id="39957" name="Text Box 95"/>
            <p:cNvSpPr txBox="1">
              <a:spLocks noChangeArrowheads="1"/>
            </p:cNvSpPr>
            <p:nvPr/>
          </p:nvSpPr>
          <p:spPr bwMode="auto">
            <a:xfrm>
              <a:off x="2256" y="2889"/>
              <a:ext cx="401"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en-US"/>
                <a:t>File</a:t>
              </a:r>
              <a:r>
                <a:rPr lang="en-US" baseline="-25000"/>
                <a:t>1</a:t>
              </a:r>
            </a:p>
          </p:txBody>
        </p:sp>
        <p:sp>
          <p:nvSpPr>
            <p:cNvPr id="39958" name="Text Box 96"/>
            <p:cNvSpPr txBox="1">
              <a:spLocks noChangeArrowheads="1"/>
            </p:cNvSpPr>
            <p:nvPr/>
          </p:nvSpPr>
          <p:spPr bwMode="auto">
            <a:xfrm>
              <a:off x="3312" y="2889"/>
              <a:ext cx="401"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en-US"/>
                <a:t>File</a:t>
              </a:r>
              <a:r>
                <a:rPr lang="en-US" baseline="-25000"/>
                <a:t>2</a:t>
              </a:r>
            </a:p>
          </p:txBody>
        </p:sp>
        <p:sp>
          <p:nvSpPr>
            <p:cNvPr id="39959" name="Text Box 97"/>
            <p:cNvSpPr txBox="1">
              <a:spLocks noChangeArrowheads="1"/>
            </p:cNvSpPr>
            <p:nvPr/>
          </p:nvSpPr>
          <p:spPr bwMode="auto">
            <a:xfrm>
              <a:off x="4992" y="2889"/>
              <a:ext cx="401"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en-US"/>
                <a:t>File</a:t>
              </a:r>
              <a:r>
                <a:rPr lang="en-US" baseline="-25000"/>
                <a:t>n</a:t>
              </a:r>
            </a:p>
          </p:txBody>
        </p:sp>
      </p:grpSp>
      <p:sp>
        <p:nvSpPr>
          <p:cNvPr id="39943" name="Text Box 102"/>
          <p:cNvSpPr txBox="1">
            <a:spLocks noChangeArrowheads="1"/>
          </p:cNvSpPr>
          <p:nvPr/>
        </p:nvSpPr>
        <p:spPr bwMode="auto">
          <a:xfrm>
            <a:off x="288925" y="2362200"/>
            <a:ext cx="14287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en-US">
                <a:solidFill>
                  <a:schemeClr val="folHlink"/>
                </a:solidFill>
              </a:rPr>
              <a:t>Simple virus</a:t>
            </a:r>
          </a:p>
        </p:txBody>
      </p:sp>
      <p:sp>
        <p:nvSpPr>
          <p:cNvPr id="39944" name="Text Box 103"/>
          <p:cNvSpPr txBox="1">
            <a:spLocks noChangeArrowheads="1"/>
          </p:cNvSpPr>
          <p:nvPr/>
        </p:nvSpPr>
        <p:spPr bwMode="auto">
          <a:xfrm>
            <a:off x="152400" y="3505200"/>
            <a:ext cx="17589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en-US">
                <a:solidFill>
                  <a:schemeClr val="folHlink"/>
                </a:solidFill>
              </a:rPr>
              <a:t>Encrypted virus</a:t>
            </a:r>
          </a:p>
        </p:txBody>
      </p:sp>
      <p:sp>
        <p:nvSpPr>
          <p:cNvPr id="39945" name="Text Box 104"/>
          <p:cNvSpPr txBox="1">
            <a:spLocks noChangeArrowheads="1"/>
          </p:cNvSpPr>
          <p:nvPr/>
        </p:nvSpPr>
        <p:spPr bwMode="auto">
          <a:xfrm>
            <a:off x="76200" y="4572000"/>
            <a:ext cx="19875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en-US">
                <a:solidFill>
                  <a:schemeClr val="folHlink"/>
                </a:solidFill>
              </a:rPr>
              <a:t>Polymorphic virus</a:t>
            </a:r>
          </a:p>
        </p:txBody>
      </p:sp>
      <p:sp>
        <p:nvSpPr>
          <p:cNvPr id="39946" name="Text Box 105"/>
          <p:cNvSpPr txBox="1">
            <a:spLocks noChangeArrowheads="1"/>
          </p:cNvSpPr>
          <p:nvPr/>
        </p:nvSpPr>
        <p:spPr bwMode="auto">
          <a:xfrm>
            <a:off x="76200" y="5710238"/>
            <a:ext cx="20510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en-US">
                <a:solidFill>
                  <a:schemeClr val="folHlink"/>
                </a:solidFill>
              </a:rPr>
              <a:t>Metamorphic virus</a:t>
            </a:r>
          </a:p>
        </p:txBody>
      </p:sp>
      <p:sp>
        <p:nvSpPr>
          <p:cNvPr id="39947" name="Text Box 106"/>
          <p:cNvSpPr txBox="1">
            <a:spLocks noChangeArrowheads="1"/>
          </p:cNvSpPr>
          <p:nvPr/>
        </p:nvSpPr>
        <p:spPr bwMode="auto">
          <a:xfrm>
            <a:off x="1905000" y="1608138"/>
            <a:ext cx="9207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en-US">
                <a:solidFill>
                  <a:schemeClr val="hlink"/>
                </a:solidFill>
              </a:rPr>
              <a:t>original</a:t>
            </a:r>
          </a:p>
        </p:txBody>
      </p:sp>
      <p:sp>
        <p:nvSpPr>
          <p:cNvPr id="39948" name="Text Box 107"/>
          <p:cNvSpPr txBox="1">
            <a:spLocks noChangeArrowheads="1"/>
          </p:cNvSpPr>
          <p:nvPr/>
        </p:nvSpPr>
        <p:spPr bwMode="auto">
          <a:xfrm>
            <a:off x="2978150" y="1609725"/>
            <a:ext cx="15176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en-US">
                <a:solidFill>
                  <a:schemeClr val="hlink"/>
                </a:solidFill>
              </a:rPr>
              <a:t>Generation-1</a:t>
            </a:r>
          </a:p>
        </p:txBody>
      </p:sp>
      <p:sp>
        <p:nvSpPr>
          <p:cNvPr id="39949" name="Text Box 108"/>
          <p:cNvSpPr txBox="1">
            <a:spLocks noChangeArrowheads="1"/>
          </p:cNvSpPr>
          <p:nvPr/>
        </p:nvSpPr>
        <p:spPr bwMode="auto">
          <a:xfrm>
            <a:off x="4648200" y="1614488"/>
            <a:ext cx="15176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en-US">
                <a:solidFill>
                  <a:schemeClr val="hlink"/>
                </a:solidFill>
              </a:rPr>
              <a:t>Generation-2</a:t>
            </a:r>
          </a:p>
        </p:txBody>
      </p:sp>
      <p:sp>
        <p:nvSpPr>
          <p:cNvPr id="39950" name="Text Box 109"/>
          <p:cNvSpPr txBox="1">
            <a:spLocks noChangeArrowheads="1"/>
          </p:cNvSpPr>
          <p:nvPr/>
        </p:nvSpPr>
        <p:spPr bwMode="auto">
          <a:xfrm>
            <a:off x="7296150" y="1609725"/>
            <a:ext cx="15176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en-US">
                <a:solidFill>
                  <a:schemeClr val="hlink"/>
                </a:solidFill>
              </a:rPr>
              <a:t>Generation-n</a:t>
            </a:r>
          </a:p>
        </p:txBody>
      </p:sp>
      <p:sp>
        <p:nvSpPr>
          <p:cNvPr id="39951" name="Date Placeholder 1"/>
          <p:cNvSpPr>
            <a:spLocks noGrp="1"/>
          </p:cNvSpPr>
          <p:nvPr>
            <p:ph type="dt" sz="quarter" idx="10"/>
          </p:nvPr>
        </p:nvSpPr>
        <p:spPr>
          <a:noFill/>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en-US"/>
              <a:t>EICAR 2011</a:t>
            </a: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noChangeArrowheads="1"/>
          </p:cNvSpPr>
          <p:nvPr>
            <p:ph type="title"/>
          </p:nvPr>
        </p:nvSpPr>
        <p:spPr/>
        <p:txBody>
          <a:bodyPr/>
          <a:lstStyle/>
          <a:p>
            <a:pPr eaLnBrk="1" hangingPunct="1"/>
            <a:r>
              <a:rPr lang="en-US" smtClean="0">
                <a:solidFill>
                  <a:srgbClr val="FF0000"/>
                </a:solidFill>
              </a:rPr>
              <a:t>Semantic Signature Extraction</a:t>
            </a:r>
          </a:p>
        </p:txBody>
      </p:sp>
      <p:sp>
        <p:nvSpPr>
          <p:cNvPr id="40963" name="Rectangle 3"/>
          <p:cNvSpPr>
            <a:spLocks noGrp="1" noChangeArrowheads="1"/>
          </p:cNvSpPr>
          <p:nvPr>
            <p:ph type="body" idx="1"/>
          </p:nvPr>
        </p:nvSpPr>
        <p:spPr>
          <a:xfrm>
            <a:off x="457200" y="1722438"/>
            <a:ext cx="8229600" cy="4602162"/>
          </a:xfrm>
        </p:spPr>
        <p:txBody>
          <a:bodyPr/>
          <a:lstStyle/>
          <a:p>
            <a:pPr algn="just" eaLnBrk="1" hangingPunct="1">
              <a:lnSpc>
                <a:spcPct val="90000"/>
              </a:lnSpc>
            </a:pPr>
            <a:r>
              <a:rPr lang="en-US" u="sng" smtClean="0">
                <a:solidFill>
                  <a:schemeClr val="hlink"/>
                </a:solidFill>
              </a:rPr>
              <a:t>Our approach</a:t>
            </a:r>
            <a:r>
              <a:rPr lang="en-US" smtClean="0"/>
              <a:t>: since polymorphic and metamorphic code have the capability to change shape across infections, it becomes necessary to have semantic signatures which capture the essential behaviour of the malware</a:t>
            </a:r>
          </a:p>
          <a:p>
            <a:pPr lvl="1" algn="just" eaLnBrk="1" hangingPunct="1">
              <a:lnSpc>
                <a:spcPct val="90000"/>
              </a:lnSpc>
            </a:pPr>
            <a:r>
              <a:rPr lang="en-US" smtClean="0"/>
              <a:t>We present an algorithmic approach for extracting the semantic signature of malware as a regular expression over API calls, based on algorithms for learning regular expressions</a:t>
            </a:r>
          </a:p>
        </p:txBody>
      </p:sp>
      <p:sp>
        <p:nvSpPr>
          <p:cNvPr id="40964" name="Date Placeholder 1"/>
          <p:cNvSpPr>
            <a:spLocks noGrp="1"/>
          </p:cNvSpPr>
          <p:nvPr>
            <p:ph type="dt" sz="quarter" idx="10"/>
          </p:nvPr>
        </p:nvSpPr>
        <p:spPr>
          <a:noFill/>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en-US"/>
              <a:t>EICAR 2011</a:t>
            </a: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ChangeArrowheads="1"/>
          </p:cNvSpPr>
          <p:nvPr>
            <p:ph type="title"/>
          </p:nvPr>
        </p:nvSpPr>
        <p:spPr/>
        <p:txBody>
          <a:bodyPr/>
          <a:lstStyle/>
          <a:p>
            <a:pPr eaLnBrk="1" hangingPunct="1"/>
            <a:r>
              <a:rPr lang="en-US" smtClean="0">
                <a:solidFill>
                  <a:srgbClr val="FF0000"/>
                </a:solidFill>
              </a:rPr>
              <a:t>Semantic Signature Extraction</a:t>
            </a:r>
          </a:p>
        </p:txBody>
      </p:sp>
      <p:sp>
        <p:nvSpPr>
          <p:cNvPr id="41987" name="Rectangle 3"/>
          <p:cNvSpPr>
            <a:spLocks noGrp="1" noChangeArrowheads="1"/>
          </p:cNvSpPr>
          <p:nvPr>
            <p:ph type="body" idx="1"/>
          </p:nvPr>
        </p:nvSpPr>
        <p:spPr>
          <a:xfrm>
            <a:off x="457200" y="1600200"/>
            <a:ext cx="8229600" cy="4495800"/>
          </a:xfrm>
        </p:spPr>
        <p:txBody>
          <a:bodyPr/>
          <a:lstStyle/>
          <a:p>
            <a:pPr algn="just" eaLnBrk="1" hangingPunct="1">
              <a:lnSpc>
                <a:spcPct val="90000"/>
              </a:lnSpc>
            </a:pPr>
            <a:r>
              <a:rPr lang="en-US" sz="2800" u="sng" smtClean="0">
                <a:solidFill>
                  <a:schemeClr val="hlink"/>
                </a:solidFill>
              </a:rPr>
              <a:t>Algorithm</a:t>
            </a:r>
            <a:r>
              <a:rPr lang="en-US" sz="2800" smtClean="0"/>
              <a:t>: Our algorithm for extracting the semantic signature of a malware can be described as follows</a:t>
            </a:r>
          </a:p>
          <a:p>
            <a:pPr lvl="1" algn="just" eaLnBrk="1" hangingPunct="1">
              <a:lnSpc>
                <a:spcPct val="90000"/>
              </a:lnSpc>
            </a:pPr>
            <a:r>
              <a:rPr lang="en-US" sz="2400" smtClean="0"/>
              <a:t>Extract the behaviour of the sample as a tree, where nodes correspond to (PID,TID) and are labelled by the sequences of API calls made including the time-stamps of the calls</a:t>
            </a:r>
          </a:p>
          <a:p>
            <a:pPr lvl="1" algn="just" eaLnBrk="1" hangingPunct="1">
              <a:lnSpc>
                <a:spcPct val="90000"/>
              </a:lnSpc>
            </a:pPr>
            <a:r>
              <a:rPr lang="en-US" sz="2400" smtClean="0"/>
              <a:t>Abstract the sequences of API calls in each node into abstract activities and note the time-stamp of the first activity to be the time stamp of the abstracted activity</a:t>
            </a:r>
          </a:p>
          <a:p>
            <a:pPr lvl="2" algn="just" eaLnBrk="1" hangingPunct="1">
              <a:lnSpc>
                <a:spcPct val="90000"/>
              </a:lnSpc>
            </a:pPr>
            <a:r>
              <a:rPr lang="en-US" sz="2000" smtClean="0"/>
              <a:t>we throw away calls that are not security sensitive</a:t>
            </a:r>
          </a:p>
          <a:p>
            <a:pPr lvl="2" algn="just" eaLnBrk="1" hangingPunct="1">
              <a:lnSpc>
                <a:spcPct val="90000"/>
              </a:lnSpc>
            </a:pPr>
            <a:r>
              <a:rPr lang="en-US" sz="2000" smtClean="0"/>
              <a:t>we need human expertise to do this until a database is learnt</a:t>
            </a:r>
          </a:p>
        </p:txBody>
      </p:sp>
      <p:sp>
        <p:nvSpPr>
          <p:cNvPr id="41988" name="Date Placeholder 1"/>
          <p:cNvSpPr>
            <a:spLocks noGrp="1"/>
          </p:cNvSpPr>
          <p:nvPr>
            <p:ph type="dt" sz="quarter" idx="10"/>
          </p:nvPr>
        </p:nvSpPr>
        <p:spPr>
          <a:noFill/>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en-US"/>
              <a:t>EICAR 2011</a:t>
            </a: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noChangeArrowheads="1"/>
          </p:cNvSpPr>
          <p:nvPr>
            <p:ph type="title"/>
          </p:nvPr>
        </p:nvSpPr>
        <p:spPr/>
        <p:txBody>
          <a:bodyPr/>
          <a:lstStyle/>
          <a:p>
            <a:pPr eaLnBrk="1" hangingPunct="1"/>
            <a:r>
              <a:rPr lang="en-US" smtClean="0">
                <a:solidFill>
                  <a:srgbClr val="FF0000"/>
                </a:solidFill>
              </a:rPr>
              <a:t>Semantic Signature Extraction</a:t>
            </a:r>
          </a:p>
        </p:txBody>
      </p:sp>
      <p:sp>
        <p:nvSpPr>
          <p:cNvPr id="43011" name="Rectangle 3"/>
          <p:cNvSpPr>
            <a:spLocks noGrp="1" noChangeArrowheads="1"/>
          </p:cNvSpPr>
          <p:nvPr>
            <p:ph type="body" idx="1"/>
          </p:nvPr>
        </p:nvSpPr>
        <p:spPr>
          <a:xfrm>
            <a:off x="457200" y="1600200"/>
            <a:ext cx="8229600" cy="4800600"/>
          </a:xfrm>
        </p:spPr>
        <p:txBody>
          <a:bodyPr/>
          <a:lstStyle/>
          <a:p>
            <a:pPr lvl="1" algn="just" eaLnBrk="1" hangingPunct="1"/>
            <a:r>
              <a:rPr lang="en-US" sz="2600" smtClean="0"/>
              <a:t>Merge the abstracted activities of all the threads of all the processes into one single file, sort them according to their time stamps and forget the time stamps</a:t>
            </a:r>
          </a:p>
          <a:p>
            <a:pPr lvl="1" algn="just" eaLnBrk="1" hangingPunct="1"/>
            <a:r>
              <a:rPr lang="en-US" sz="2600" smtClean="0"/>
              <a:t>The resulting file describes the sequence of high-level activities performed by the sample</a:t>
            </a:r>
          </a:p>
          <a:p>
            <a:pPr lvl="1" algn="just" eaLnBrk="1" hangingPunct="1"/>
            <a:r>
              <a:rPr lang="en-US" sz="2600" smtClean="0"/>
              <a:t>Repeat the above steps for some set of variants of a malware and use their sequences to learn a regular expression (under the supervision of a human expert) that forms the semantic signature of the malware</a:t>
            </a:r>
          </a:p>
        </p:txBody>
      </p:sp>
      <p:sp>
        <p:nvSpPr>
          <p:cNvPr id="43012" name="Date Placeholder 1"/>
          <p:cNvSpPr>
            <a:spLocks noGrp="1"/>
          </p:cNvSpPr>
          <p:nvPr>
            <p:ph type="dt" sz="quarter" idx="10"/>
          </p:nvPr>
        </p:nvSpPr>
        <p:spPr>
          <a:noFill/>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en-US"/>
              <a:t>EICAR 2011</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p:txBody>
          <a:bodyPr/>
          <a:lstStyle/>
          <a:p>
            <a:pPr eaLnBrk="1" hangingPunct="1"/>
            <a:r>
              <a:rPr lang="en-US" sz="4000" dirty="0" smtClean="0">
                <a:solidFill>
                  <a:srgbClr val="FF0000"/>
                </a:solidFill>
              </a:rPr>
              <a:t>Benchmarking Program </a:t>
            </a:r>
            <a:r>
              <a:rPr lang="en-US" sz="4000" dirty="0" err="1" smtClean="0">
                <a:solidFill>
                  <a:srgbClr val="FF0000"/>
                </a:solidFill>
              </a:rPr>
              <a:t>Behaviour</a:t>
            </a:r>
            <a:r>
              <a:rPr lang="en-US" sz="4000" dirty="0" smtClean="0">
                <a:solidFill>
                  <a:srgbClr val="FF0000"/>
                </a:solidFill>
              </a:rPr>
              <a:t> for Infection Detection</a:t>
            </a:r>
          </a:p>
        </p:txBody>
      </p:sp>
      <p:sp>
        <p:nvSpPr>
          <p:cNvPr id="16387" name="Rectangle 3"/>
          <p:cNvSpPr>
            <a:spLocks noGrp="1" noChangeArrowheads="1"/>
          </p:cNvSpPr>
          <p:nvPr>
            <p:ph type="body" idx="1"/>
          </p:nvPr>
        </p:nvSpPr>
        <p:spPr>
          <a:xfrm>
            <a:off x="457200" y="1722438"/>
            <a:ext cx="8229600" cy="4525962"/>
          </a:xfrm>
        </p:spPr>
        <p:txBody>
          <a:bodyPr/>
          <a:lstStyle/>
          <a:p>
            <a:pPr algn="just" eaLnBrk="1" hangingPunct="1"/>
            <a:endParaRPr lang="en-US" u="sng" smtClean="0">
              <a:solidFill>
                <a:schemeClr val="hlink"/>
              </a:solidFill>
            </a:endParaRPr>
          </a:p>
          <a:p>
            <a:pPr algn="just" eaLnBrk="1" hangingPunct="1"/>
            <a:endParaRPr lang="en-US" u="sng" smtClean="0">
              <a:solidFill>
                <a:schemeClr val="hlink"/>
              </a:solidFill>
            </a:endParaRPr>
          </a:p>
          <a:p>
            <a:pPr algn="just" eaLnBrk="1" hangingPunct="1"/>
            <a:r>
              <a:rPr lang="en-US" u="sng" smtClean="0">
                <a:solidFill>
                  <a:schemeClr val="hlink"/>
                </a:solidFill>
              </a:rPr>
              <a:t>Problem Definition</a:t>
            </a:r>
            <a:r>
              <a:rPr lang="en-US" smtClean="0"/>
              <a:t>: Arrive at techniques for detecting malware and programs infected by malware</a:t>
            </a:r>
          </a:p>
        </p:txBody>
      </p:sp>
      <p:sp>
        <p:nvSpPr>
          <p:cNvPr id="16388" name="Date Placeholder 1"/>
          <p:cNvSpPr>
            <a:spLocks noGrp="1"/>
          </p:cNvSpPr>
          <p:nvPr>
            <p:ph type="dt" sz="quarter" idx="10"/>
          </p:nvPr>
        </p:nvSpPr>
        <p:spPr>
          <a:noFill/>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en-US"/>
              <a:t>EICAR 2011</a:t>
            </a: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p:cNvSpPr>
            <a:spLocks noGrp="1" noChangeArrowheads="1"/>
          </p:cNvSpPr>
          <p:nvPr>
            <p:ph type="title"/>
          </p:nvPr>
        </p:nvSpPr>
        <p:spPr/>
        <p:txBody>
          <a:bodyPr/>
          <a:lstStyle/>
          <a:p>
            <a:pPr eaLnBrk="1" hangingPunct="1"/>
            <a:r>
              <a:rPr lang="en-US" smtClean="0">
                <a:solidFill>
                  <a:srgbClr val="FF0000"/>
                </a:solidFill>
              </a:rPr>
              <a:t>Semantic Signature Extraction</a:t>
            </a:r>
          </a:p>
        </p:txBody>
      </p:sp>
      <p:graphicFrame>
        <p:nvGraphicFramePr>
          <p:cNvPr id="58371" name="Group 3"/>
          <p:cNvGraphicFramePr>
            <a:graphicFrameLocks noGrp="1"/>
          </p:cNvGraphicFramePr>
          <p:nvPr>
            <p:ph idx="1"/>
          </p:nvPr>
        </p:nvGraphicFramePr>
        <p:xfrm>
          <a:off x="2362200" y="1512888"/>
          <a:ext cx="4419600" cy="4359277"/>
        </p:xfrm>
        <a:graphic>
          <a:graphicData uri="http://schemas.openxmlformats.org/drawingml/2006/table">
            <a:tbl>
              <a:tblPr/>
              <a:tblGrid>
                <a:gridCol w="1706563"/>
                <a:gridCol w="2713037"/>
              </a:tblGrid>
              <a:tr h="335329">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rPr>
                        <a:t>Symbol</a:t>
                      </a:r>
                    </a:p>
                  </a:txBody>
                  <a:tcPr marT="45727" marB="457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rPr>
                        <a:t>Action</a:t>
                      </a:r>
                    </a:p>
                  </a:txBody>
                  <a:tcPr marT="45727" marB="457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35329">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smtClean="0">
                          <a:ln>
                            <a:noFill/>
                          </a:ln>
                          <a:solidFill>
                            <a:srgbClr val="0000FF"/>
                          </a:solidFill>
                          <a:effectLst/>
                          <a:latin typeface="Arial" charset="0"/>
                        </a:rPr>
                        <a:t>A</a:t>
                      </a:r>
                    </a:p>
                  </a:txBody>
                  <a:tcPr marT="45727" marB="457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smtClean="0">
                          <a:ln>
                            <a:noFill/>
                          </a:ln>
                          <a:solidFill>
                            <a:schemeClr val="hlink"/>
                          </a:solidFill>
                          <a:effectLst/>
                          <a:latin typeface="Arial" charset="0"/>
                        </a:rPr>
                        <a:t>Read Registry Key/Value</a:t>
                      </a:r>
                    </a:p>
                  </a:txBody>
                  <a:tcPr marT="45727" marB="457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35329">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smtClean="0">
                          <a:ln>
                            <a:noFill/>
                          </a:ln>
                          <a:solidFill>
                            <a:srgbClr val="0000FF"/>
                          </a:solidFill>
                          <a:effectLst/>
                          <a:latin typeface="Arial" charset="0"/>
                        </a:rPr>
                        <a:t>B</a:t>
                      </a:r>
                    </a:p>
                  </a:txBody>
                  <a:tcPr marT="45727" marB="457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smtClean="0">
                          <a:ln>
                            <a:noFill/>
                          </a:ln>
                          <a:solidFill>
                            <a:schemeClr val="hlink"/>
                          </a:solidFill>
                          <a:effectLst/>
                          <a:latin typeface="Arial" charset="0"/>
                        </a:rPr>
                        <a:t>Set Registry Value</a:t>
                      </a:r>
                    </a:p>
                  </a:txBody>
                  <a:tcPr marT="45727" marB="457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35329">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smtClean="0">
                          <a:ln>
                            <a:noFill/>
                          </a:ln>
                          <a:solidFill>
                            <a:srgbClr val="0000FF"/>
                          </a:solidFill>
                          <a:effectLst/>
                          <a:latin typeface="Arial" charset="0"/>
                        </a:rPr>
                        <a:t>C</a:t>
                      </a:r>
                    </a:p>
                  </a:txBody>
                  <a:tcPr marT="45727" marB="457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smtClean="0">
                          <a:ln>
                            <a:noFill/>
                          </a:ln>
                          <a:solidFill>
                            <a:schemeClr val="hlink"/>
                          </a:solidFill>
                          <a:effectLst/>
                          <a:latin typeface="Arial" charset="0"/>
                        </a:rPr>
                        <a:t>Create Registry Key</a:t>
                      </a:r>
                    </a:p>
                  </a:txBody>
                  <a:tcPr marT="45727" marB="457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35329">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smtClean="0">
                          <a:ln>
                            <a:noFill/>
                          </a:ln>
                          <a:solidFill>
                            <a:srgbClr val="0000FF"/>
                          </a:solidFill>
                          <a:effectLst/>
                          <a:latin typeface="Arial" charset="0"/>
                        </a:rPr>
                        <a:t>D</a:t>
                      </a:r>
                    </a:p>
                  </a:txBody>
                  <a:tcPr marT="45727" marB="457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smtClean="0">
                          <a:ln>
                            <a:noFill/>
                          </a:ln>
                          <a:solidFill>
                            <a:schemeClr val="hlink"/>
                          </a:solidFill>
                          <a:effectLst/>
                          <a:latin typeface="Arial" charset="0"/>
                        </a:rPr>
                        <a:t>Delete Registry Key/Value</a:t>
                      </a:r>
                    </a:p>
                  </a:txBody>
                  <a:tcPr marT="45727" marB="457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35329">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smtClean="0">
                          <a:ln>
                            <a:noFill/>
                          </a:ln>
                          <a:solidFill>
                            <a:srgbClr val="0000FF"/>
                          </a:solidFill>
                          <a:effectLst/>
                          <a:latin typeface="Arial" charset="0"/>
                        </a:rPr>
                        <a:t>E</a:t>
                      </a:r>
                    </a:p>
                  </a:txBody>
                  <a:tcPr marT="45727" marB="457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smtClean="0">
                          <a:ln>
                            <a:noFill/>
                          </a:ln>
                          <a:solidFill>
                            <a:schemeClr val="hlink"/>
                          </a:solidFill>
                          <a:effectLst/>
                          <a:latin typeface="Arial" charset="0"/>
                        </a:rPr>
                        <a:t>Read File Metadata</a:t>
                      </a:r>
                    </a:p>
                  </a:txBody>
                  <a:tcPr marT="45727" marB="457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35329">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smtClean="0">
                          <a:ln>
                            <a:noFill/>
                          </a:ln>
                          <a:solidFill>
                            <a:srgbClr val="0000FF"/>
                          </a:solidFill>
                          <a:effectLst/>
                          <a:latin typeface="Arial" charset="0"/>
                        </a:rPr>
                        <a:t>F</a:t>
                      </a:r>
                    </a:p>
                  </a:txBody>
                  <a:tcPr marT="45727" marB="457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smtClean="0">
                          <a:ln>
                            <a:noFill/>
                          </a:ln>
                          <a:solidFill>
                            <a:schemeClr val="hlink"/>
                          </a:solidFill>
                          <a:effectLst/>
                          <a:latin typeface="Arial" charset="0"/>
                        </a:rPr>
                        <a:t>Read File</a:t>
                      </a:r>
                    </a:p>
                  </a:txBody>
                  <a:tcPr marT="45727" marB="457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35329">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smtClean="0">
                          <a:ln>
                            <a:noFill/>
                          </a:ln>
                          <a:solidFill>
                            <a:srgbClr val="0000FF"/>
                          </a:solidFill>
                          <a:effectLst/>
                          <a:latin typeface="Arial" charset="0"/>
                        </a:rPr>
                        <a:t>G</a:t>
                      </a:r>
                    </a:p>
                  </a:txBody>
                  <a:tcPr marT="45727" marB="457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smtClean="0">
                          <a:ln>
                            <a:noFill/>
                          </a:ln>
                          <a:solidFill>
                            <a:schemeClr val="hlink"/>
                          </a:solidFill>
                          <a:effectLst/>
                          <a:latin typeface="Arial" charset="0"/>
                        </a:rPr>
                        <a:t>Write File Metadata</a:t>
                      </a:r>
                    </a:p>
                  </a:txBody>
                  <a:tcPr marT="45727" marB="457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35329">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smtClean="0">
                          <a:ln>
                            <a:noFill/>
                          </a:ln>
                          <a:solidFill>
                            <a:srgbClr val="0000FF"/>
                          </a:solidFill>
                          <a:effectLst/>
                          <a:latin typeface="Arial" charset="0"/>
                        </a:rPr>
                        <a:t>H</a:t>
                      </a:r>
                    </a:p>
                  </a:txBody>
                  <a:tcPr marT="45727" marB="457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smtClean="0">
                          <a:ln>
                            <a:noFill/>
                          </a:ln>
                          <a:solidFill>
                            <a:schemeClr val="hlink"/>
                          </a:solidFill>
                          <a:effectLst/>
                          <a:latin typeface="Arial" charset="0"/>
                        </a:rPr>
                        <a:t>Write File</a:t>
                      </a:r>
                    </a:p>
                  </a:txBody>
                  <a:tcPr marT="45727" marB="457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35329">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smtClean="0">
                          <a:ln>
                            <a:noFill/>
                          </a:ln>
                          <a:solidFill>
                            <a:srgbClr val="0000FF"/>
                          </a:solidFill>
                          <a:effectLst/>
                          <a:latin typeface="Arial" charset="0"/>
                        </a:rPr>
                        <a:t>I</a:t>
                      </a:r>
                    </a:p>
                  </a:txBody>
                  <a:tcPr marT="45727" marB="457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smtClean="0">
                          <a:ln>
                            <a:noFill/>
                          </a:ln>
                          <a:solidFill>
                            <a:schemeClr val="hlink"/>
                          </a:solidFill>
                          <a:effectLst/>
                          <a:latin typeface="Arial" charset="0"/>
                        </a:rPr>
                        <a:t>Query Directory</a:t>
                      </a:r>
                    </a:p>
                  </a:txBody>
                  <a:tcPr marT="45727" marB="457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35329">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smtClean="0">
                          <a:ln>
                            <a:noFill/>
                          </a:ln>
                          <a:solidFill>
                            <a:srgbClr val="0000FF"/>
                          </a:solidFill>
                          <a:effectLst/>
                          <a:latin typeface="Arial" charset="0"/>
                        </a:rPr>
                        <a:t>L</a:t>
                      </a:r>
                    </a:p>
                  </a:txBody>
                  <a:tcPr marT="45727" marB="457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smtClean="0">
                          <a:ln>
                            <a:noFill/>
                          </a:ln>
                          <a:solidFill>
                            <a:schemeClr val="hlink"/>
                          </a:solidFill>
                          <a:effectLst/>
                          <a:latin typeface="Arial" charset="0"/>
                        </a:rPr>
                        <a:t>TCP/UDP Send</a:t>
                      </a:r>
                    </a:p>
                  </a:txBody>
                  <a:tcPr marT="45727" marB="457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35329">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smtClean="0">
                          <a:ln>
                            <a:noFill/>
                          </a:ln>
                          <a:solidFill>
                            <a:srgbClr val="0000FF"/>
                          </a:solidFill>
                          <a:effectLst/>
                          <a:latin typeface="Arial" charset="0"/>
                        </a:rPr>
                        <a:t>M</a:t>
                      </a:r>
                    </a:p>
                  </a:txBody>
                  <a:tcPr marT="45727" marB="457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smtClean="0">
                          <a:ln>
                            <a:noFill/>
                          </a:ln>
                          <a:solidFill>
                            <a:schemeClr val="hlink"/>
                          </a:solidFill>
                          <a:effectLst/>
                          <a:latin typeface="Arial" charset="0"/>
                        </a:rPr>
                        <a:t>TCP/UDP Receive</a:t>
                      </a:r>
                    </a:p>
                  </a:txBody>
                  <a:tcPr marT="45727" marB="457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35329">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smtClean="0">
                          <a:ln>
                            <a:noFill/>
                          </a:ln>
                          <a:solidFill>
                            <a:srgbClr val="0000FF"/>
                          </a:solidFill>
                          <a:effectLst/>
                          <a:latin typeface="Arial" charset="0"/>
                        </a:rPr>
                        <a:t>N</a:t>
                      </a:r>
                    </a:p>
                  </a:txBody>
                  <a:tcPr marT="45727" marB="457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smtClean="0">
                          <a:ln>
                            <a:noFill/>
                          </a:ln>
                          <a:solidFill>
                            <a:schemeClr val="hlink"/>
                          </a:solidFill>
                          <a:effectLst/>
                          <a:latin typeface="Arial" charset="0"/>
                        </a:rPr>
                        <a:t>TCP/UDP Reconnect</a:t>
                      </a:r>
                    </a:p>
                  </a:txBody>
                  <a:tcPr marT="45727" marB="457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44079" name="Text Box 47"/>
          <p:cNvSpPr txBox="1">
            <a:spLocks noChangeArrowheads="1"/>
          </p:cNvSpPr>
          <p:nvPr/>
        </p:nvSpPr>
        <p:spPr bwMode="auto">
          <a:xfrm>
            <a:off x="1524000" y="6175375"/>
            <a:ext cx="6065838"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en-US" sz="2400"/>
              <a:t>Classification of Security Relevant API calls</a:t>
            </a:r>
          </a:p>
        </p:txBody>
      </p:sp>
      <p:sp>
        <p:nvSpPr>
          <p:cNvPr id="44080" name="Date Placeholder 1"/>
          <p:cNvSpPr>
            <a:spLocks noGrp="1"/>
          </p:cNvSpPr>
          <p:nvPr>
            <p:ph type="dt" sz="quarter" idx="10"/>
          </p:nvPr>
        </p:nvSpPr>
        <p:spPr>
          <a:noFill/>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en-US"/>
              <a:t>EICAR 2011</a:t>
            </a: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Grp="1" noChangeArrowheads="1"/>
          </p:cNvSpPr>
          <p:nvPr>
            <p:ph type="title"/>
          </p:nvPr>
        </p:nvSpPr>
        <p:spPr>
          <a:xfrm>
            <a:off x="457200" y="2514600"/>
            <a:ext cx="8229600" cy="1143000"/>
          </a:xfrm>
        </p:spPr>
        <p:txBody>
          <a:bodyPr/>
          <a:lstStyle/>
          <a:p>
            <a:pPr eaLnBrk="1" hangingPunct="1"/>
            <a:r>
              <a:rPr lang="en-US" sz="3200" smtClean="0">
                <a:solidFill>
                  <a:srgbClr val="FF0000"/>
                </a:solidFill>
              </a:rPr>
              <a:t>Analyzing Generations of Metamorphic Virus</a:t>
            </a:r>
          </a:p>
        </p:txBody>
      </p:sp>
      <p:sp>
        <p:nvSpPr>
          <p:cNvPr id="45059" name="Date Placeholder 1"/>
          <p:cNvSpPr>
            <a:spLocks noGrp="1"/>
          </p:cNvSpPr>
          <p:nvPr>
            <p:ph type="dt" sz="quarter" idx="10"/>
          </p:nvPr>
        </p:nvSpPr>
        <p:spPr>
          <a:noFill/>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en-US"/>
              <a:t>EICAR 2011</a:t>
            </a: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p:cNvSpPr>
            <a:spLocks noGrp="1" noChangeArrowheads="1"/>
          </p:cNvSpPr>
          <p:nvPr>
            <p:ph type="title"/>
          </p:nvPr>
        </p:nvSpPr>
        <p:spPr/>
        <p:txBody>
          <a:bodyPr/>
          <a:lstStyle/>
          <a:p>
            <a:pPr eaLnBrk="1" hangingPunct="1"/>
            <a:r>
              <a:rPr lang="en-US" smtClean="0">
                <a:solidFill>
                  <a:srgbClr val="FF0000"/>
                </a:solidFill>
              </a:rPr>
              <a:t>Semantic Signature Extraction</a:t>
            </a:r>
          </a:p>
        </p:txBody>
      </p:sp>
      <p:sp>
        <p:nvSpPr>
          <p:cNvPr id="46083" name="Rectangle 3"/>
          <p:cNvSpPr>
            <a:spLocks noGrp="1" noChangeArrowheads="1"/>
          </p:cNvSpPr>
          <p:nvPr>
            <p:ph type="body" idx="1"/>
          </p:nvPr>
        </p:nvSpPr>
        <p:spPr>
          <a:xfrm>
            <a:off x="381000" y="1600200"/>
            <a:ext cx="8458200" cy="4800600"/>
          </a:xfrm>
        </p:spPr>
        <p:txBody>
          <a:bodyPr/>
          <a:lstStyle/>
          <a:p>
            <a:pPr marL="457200" indent="-457200" algn="just" eaLnBrk="1" hangingPunct="1">
              <a:lnSpc>
                <a:spcPct val="80000"/>
              </a:lnSpc>
              <a:buFontTx/>
              <a:buAutoNum type="arabicPeriod"/>
            </a:pPr>
            <a:r>
              <a:rPr lang="en-US" sz="2400" smtClean="0"/>
              <a:t>Execute the </a:t>
            </a:r>
            <a:r>
              <a:rPr lang="en-US" sz="2400" smtClean="0">
                <a:solidFill>
                  <a:schemeClr val="hlink"/>
                </a:solidFill>
              </a:rPr>
              <a:t>Etap</a:t>
            </a:r>
            <a:r>
              <a:rPr lang="en-US" sz="2400" smtClean="0"/>
              <a:t> virus and collect the sequence of API calls it makes until it terminates (behaviour log is saved as an XML file). From this log, we delete failed events because they do not contribute to the signature. Failed events are analyzed separately</a:t>
            </a:r>
          </a:p>
          <a:p>
            <a:pPr marL="838200" lvl="1" indent="-381000" algn="just" eaLnBrk="1" hangingPunct="1">
              <a:lnSpc>
                <a:spcPct val="80000"/>
              </a:lnSpc>
            </a:pPr>
            <a:r>
              <a:rPr lang="en-US" sz="2000" smtClean="0"/>
              <a:t>when a malware looks for a resource not present in the file system (registry entry of a particular anti-virus product or a competing malware)</a:t>
            </a:r>
          </a:p>
          <a:p>
            <a:pPr marL="838200" lvl="1" indent="-381000" algn="just" eaLnBrk="1" hangingPunct="1">
              <a:lnSpc>
                <a:spcPct val="80000"/>
              </a:lnSpc>
            </a:pPr>
            <a:r>
              <a:rPr lang="en-US" sz="2000" smtClean="0"/>
              <a:t>when a malware queries for a file in the wrong directory due to the environment variable settings ($PATH, $INCLUDE, $LIB etc)</a:t>
            </a:r>
          </a:p>
          <a:p>
            <a:pPr marL="838200" lvl="1" indent="-381000" algn="just" eaLnBrk="1" hangingPunct="1">
              <a:lnSpc>
                <a:spcPct val="80000"/>
              </a:lnSpc>
            </a:pPr>
            <a:r>
              <a:rPr lang="en-US" sz="2000" smtClean="0"/>
              <a:t>when a malware tries to access a resource for which it does not have sufficient access rights</a:t>
            </a:r>
          </a:p>
          <a:p>
            <a:pPr marL="838200" lvl="1" indent="-381000" algn="just" eaLnBrk="1" hangingPunct="1">
              <a:lnSpc>
                <a:spcPct val="80000"/>
              </a:lnSpc>
            </a:pPr>
            <a:r>
              <a:rPr lang="en-US" sz="2000" smtClean="0"/>
              <a:t>when a malware tries to access a resource which is busy</a:t>
            </a:r>
          </a:p>
          <a:p>
            <a:pPr marL="457200" indent="-457200" algn="just" eaLnBrk="1" hangingPunct="1">
              <a:lnSpc>
                <a:spcPct val="80000"/>
              </a:lnSpc>
              <a:buFontTx/>
              <a:buNone/>
            </a:pPr>
            <a:r>
              <a:rPr lang="en-US" sz="2400" smtClean="0"/>
              <a:t>	Failed events in the log were not security sensitive</a:t>
            </a:r>
          </a:p>
        </p:txBody>
      </p:sp>
      <p:sp>
        <p:nvSpPr>
          <p:cNvPr id="46084" name="Date Placeholder 1"/>
          <p:cNvSpPr>
            <a:spLocks noGrp="1"/>
          </p:cNvSpPr>
          <p:nvPr>
            <p:ph type="dt" sz="quarter" idx="10"/>
          </p:nvPr>
        </p:nvSpPr>
        <p:spPr>
          <a:noFill/>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en-US"/>
              <a:t>EICAR 2011</a:t>
            </a: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2"/>
          <p:cNvSpPr>
            <a:spLocks noGrp="1" noChangeArrowheads="1"/>
          </p:cNvSpPr>
          <p:nvPr>
            <p:ph type="title"/>
          </p:nvPr>
        </p:nvSpPr>
        <p:spPr/>
        <p:txBody>
          <a:bodyPr/>
          <a:lstStyle/>
          <a:p>
            <a:pPr eaLnBrk="1" hangingPunct="1"/>
            <a:r>
              <a:rPr lang="en-US" smtClean="0">
                <a:solidFill>
                  <a:srgbClr val="FF0000"/>
                </a:solidFill>
              </a:rPr>
              <a:t>Semantic Signature Extraction</a:t>
            </a:r>
          </a:p>
        </p:txBody>
      </p:sp>
      <p:sp>
        <p:nvSpPr>
          <p:cNvPr id="47107" name="Rectangle 3"/>
          <p:cNvSpPr>
            <a:spLocks noGrp="1" noChangeArrowheads="1"/>
          </p:cNvSpPr>
          <p:nvPr>
            <p:ph type="body" idx="1"/>
          </p:nvPr>
        </p:nvSpPr>
        <p:spPr>
          <a:xfrm>
            <a:off x="457200" y="1600200"/>
            <a:ext cx="8229600" cy="3810000"/>
          </a:xfrm>
        </p:spPr>
        <p:txBody>
          <a:bodyPr/>
          <a:lstStyle/>
          <a:p>
            <a:pPr marL="609600" indent="-609600" eaLnBrk="1" hangingPunct="1">
              <a:buFontTx/>
              <a:buAutoNum type="arabicPeriod" startAt="2"/>
            </a:pPr>
            <a:r>
              <a:rPr lang="en-US" smtClean="0"/>
              <a:t>Extract the security relevant API calls from the behaviour log, and collect into a text file the pairs denoting the abstracted form (</a:t>
            </a:r>
            <a:r>
              <a:rPr lang="en-US" i="1" smtClean="0">
                <a:solidFill>
                  <a:schemeClr val="hlink"/>
                </a:solidFill>
              </a:rPr>
              <a:t>API_class_symbol</a:t>
            </a:r>
            <a:r>
              <a:rPr lang="en-US" smtClean="0"/>
              <a:t>, </a:t>
            </a:r>
            <a:r>
              <a:rPr lang="en-US" i="1" smtClean="0">
                <a:solidFill>
                  <a:schemeClr val="hlink"/>
                </a:solidFill>
              </a:rPr>
              <a:t>object_path</a:t>
            </a:r>
            <a:r>
              <a:rPr lang="en-US" smtClean="0"/>
              <a:t>) </a:t>
            </a:r>
          </a:p>
          <a:p>
            <a:pPr marL="990600" lvl="1" indent="-533400" eaLnBrk="1" hangingPunct="1"/>
            <a:r>
              <a:rPr lang="en-US" smtClean="0"/>
              <a:t>NOTE: we keep only one copy of the same (</a:t>
            </a:r>
            <a:r>
              <a:rPr lang="en-US" smtClean="0">
                <a:solidFill>
                  <a:schemeClr val="hlink"/>
                </a:solidFill>
              </a:rPr>
              <a:t>operation</a:t>
            </a:r>
            <a:r>
              <a:rPr lang="en-US" smtClean="0"/>
              <a:t>, </a:t>
            </a:r>
            <a:r>
              <a:rPr lang="en-US" smtClean="0">
                <a:solidFill>
                  <a:schemeClr val="hlink"/>
                </a:solidFill>
              </a:rPr>
              <a:t>object</a:t>
            </a:r>
            <a:r>
              <a:rPr lang="en-US" smtClean="0"/>
              <a:t>) pairs that occur in succession)</a:t>
            </a:r>
          </a:p>
        </p:txBody>
      </p:sp>
      <p:sp>
        <p:nvSpPr>
          <p:cNvPr id="47108" name="Date Placeholder 1"/>
          <p:cNvSpPr>
            <a:spLocks noGrp="1"/>
          </p:cNvSpPr>
          <p:nvPr>
            <p:ph type="dt" sz="quarter" idx="10"/>
          </p:nvPr>
        </p:nvSpPr>
        <p:spPr>
          <a:noFill/>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en-US"/>
              <a:t>EICAR 2011</a:t>
            </a: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2"/>
          <p:cNvSpPr>
            <a:spLocks noGrp="1" noChangeArrowheads="1"/>
          </p:cNvSpPr>
          <p:nvPr>
            <p:ph type="title"/>
          </p:nvPr>
        </p:nvSpPr>
        <p:spPr/>
        <p:txBody>
          <a:bodyPr/>
          <a:lstStyle/>
          <a:p>
            <a:pPr eaLnBrk="1" hangingPunct="1"/>
            <a:r>
              <a:rPr lang="en-US" smtClean="0">
                <a:solidFill>
                  <a:srgbClr val="FF0000"/>
                </a:solidFill>
              </a:rPr>
              <a:t>Semantic Signature Extraction</a:t>
            </a:r>
          </a:p>
        </p:txBody>
      </p:sp>
      <p:sp>
        <p:nvSpPr>
          <p:cNvPr id="48131" name="Rectangle 3"/>
          <p:cNvSpPr>
            <a:spLocks noGrp="1" noChangeArrowheads="1"/>
          </p:cNvSpPr>
          <p:nvPr>
            <p:ph type="body" idx="1"/>
          </p:nvPr>
        </p:nvSpPr>
        <p:spPr>
          <a:xfrm>
            <a:off x="457200" y="1600200"/>
            <a:ext cx="8229600" cy="4800600"/>
          </a:xfrm>
        </p:spPr>
        <p:txBody>
          <a:bodyPr/>
          <a:lstStyle/>
          <a:p>
            <a:pPr algn="just" eaLnBrk="1" hangingPunct="1">
              <a:lnSpc>
                <a:spcPct val="80000"/>
              </a:lnSpc>
            </a:pPr>
            <a:r>
              <a:rPr lang="en-US" sz="2000" smtClean="0">
                <a:solidFill>
                  <a:srgbClr val="000000"/>
                </a:solidFill>
                <a:cs typeface="Times New Roman" pitchFamily="18" charset="0"/>
              </a:rPr>
              <a:t>&lt;event&gt;</a:t>
            </a:r>
          </a:p>
          <a:p>
            <a:pPr algn="just" eaLnBrk="1" hangingPunct="1">
              <a:lnSpc>
                <a:spcPct val="80000"/>
              </a:lnSpc>
              <a:buFontTx/>
              <a:buNone/>
            </a:pPr>
            <a:r>
              <a:rPr lang="en-US" sz="2000" smtClean="0">
                <a:solidFill>
                  <a:srgbClr val="000000"/>
                </a:solidFill>
                <a:cs typeface="Times New Roman" pitchFamily="18" charset="0"/>
              </a:rPr>
              <a:t>	&lt;ProcessIndex&gt;27&lt;/ProcessIndex&gt;</a:t>
            </a:r>
          </a:p>
          <a:p>
            <a:pPr algn="just" eaLnBrk="1" hangingPunct="1">
              <a:lnSpc>
                <a:spcPct val="80000"/>
              </a:lnSpc>
              <a:buFontTx/>
              <a:buNone/>
            </a:pPr>
            <a:r>
              <a:rPr lang="en-US" sz="2000" smtClean="0">
                <a:solidFill>
                  <a:srgbClr val="000000"/>
                </a:solidFill>
                <a:cs typeface="Times New Roman" pitchFamily="18" charset="0"/>
              </a:rPr>
              <a:t>	&lt;TimeofDay&gt;11:47:21.8450861 AM&lt;/TimeofDay&gt;</a:t>
            </a:r>
          </a:p>
          <a:p>
            <a:pPr algn="just" eaLnBrk="1" hangingPunct="1">
              <a:lnSpc>
                <a:spcPct val="80000"/>
              </a:lnSpc>
              <a:buFontTx/>
              <a:buNone/>
            </a:pPr>
            <a:r>
              <a:rPr lang="en-US" sz="2000" smtClean="0">
                <a:solidFill>
                  <a:srgbClr val="000000"/>
                </a:solidFill>
                <a:cs typeface="Times New Roman" pitchFamily="18" charset="0"/>
              </a:rPr>
              <a:t>	&lt;ProcessName&gt;Virus.Win32.Etap.exe&lt;/ProcessName&gt;</a:t>
            </a:r>
          </a:p>
          <a:p>
            <a:pPr algn="just" eaLnBrk="1" hangingPunct="1">
              <a:lnSpc>
                <a:spcPct val="80000"/>
              </a:lnSpc>
              <a:buFontTx/>
              <a:buNone/>
            </a:pPr>
            <a:r>
              <a:rPr lang="en-US" sz="2000" smtClean="0">
                <a:solidFill>
                  <a:srgbClr val="000000"/>
                </a:solidFill>
                <a:cs typeface="Times New Roman" pitchFamily="18" charset="0"/>
              </a:rPr>
              <a:t>	&lt;PID&gt;516&lt;/PID&gt;</a:t>
            </a:r>
            <a:endParaRPr lang="en-US" sz="2000" b="1" smtClean="0">
              <a:solidFill>
                <a:srgbClr val="000000"/>
              </a:solidFill>
              <a:cs typeface="Times New Roman" pitchFamily="18" charset="0"/>
            </a:endParaRPr>
          </a:p>
          <a:p>
            <a:pPr algn="just" eaLnBrk="1" hangingPunct="1">
              <a:lnSpc>
                <a:spcPct val="80000"/>
              </a:lnSpc>
              <a:buFontTx/>
              <a:buNone/>
            </a:pPr>
            <a:r>
              <a:rPr lang="en-US" sz="2000" b="1" smtClean="0">
                <a:solidFill>
                  <a:srgbClr val="000000"/>
                </a:solidFill>
                <a:cs typeface="Times New Roman" pitchFamily="18" charset="0"/>
              </a:rPr>
              <a:t>	&lt;Operation&gt;QueryStandardInformationFile&lt;/Operation&gt;</a:t>
            </a:r>
          </a:p>
          <a:p>
            <a:pPr algn="just" eaLnBrk="1" hangingPunct="1">
              <a:lnSpc>
                <a:spcPct val="80000"/>
              </a:lnSpc>
              <a:buFontTx/>
              <a:buNone/>
            </a:pPr>
            <a:r>
              <a:rPr lang="en-US" sz="2000" b="1" smtClean="0">
                <a:solidFill>
                  <a:srgbClr val="000000"/>
                </a:solidFill>
                <a:cs typeface="Times New Roman" pitchFamily="18" charset="0"/>
              </a:rPr>
              <a:t>	&lt;Path&gt;C:\WINDOWS\WindowsShell.Manifest&lt;/Path&gt;</a:t>
            </a:r>
            <a:endParaRPr lang="en-US" sz="2000" smtClean="0">
              <a:solidFill>
                <a:srgbClr val="000000"/>
              </a:solidFill>
              <a:cs typeface="Times New Roman" pitchFamily="18" charset="0"/>
            </a:endParaRPr>
          </a:p>
          <a:p>
            <a:pPr algn="just" eaLnBrk="1" hangingPunct="1">
              <a:lnSpc>
                <a:spcPct val="80000"/>
              </a:lnSpc>
              <a:buFontTx/>
              <a:buNone/>
            </a:pPr>
            <a:r>
              <a:rPr lang="en-US" sz="2000" smtClean="0">
                <a:solidFill>
                  <a:srgbClr val="000000"/>
                </a:solidFill>
                <a:cs typeface="Times New Roman" pitchFamily="18" charset="0"/>
              </a:rPr>
              <a:t>	&lt;Result&gt;SUCCESS&lt;/Result&gt;</a:t>
            </a:r>
          </a:p>
          <a:p>
            <a:pPr algn="just" eaLnBrk="1" hangingPunct="1">
              <a:lnSpc>
                <a:spcPct val="80000"/>
              </a:lnSpc>
              <a:buFontTx/>
              <a:buNone/>
            </a:pPr>
            <a:r>
              <a:rPr lang="en-US" sz="2000" smtClean="0">
                <a:solidFill>
                  <a:srgbClr val="000000"/>
                </a:solidFill>
                <a:cs typeface="Times New Roman" pitchFamily="18" charset="0"/>
              </a:rPr>
              <a:t>	&lt;Detail&gt;</a:t>
            </a:r>
          </a:p>
          <a:p>
            <a:pPr algn="just" eaLnBrk="1" hangingPunct="1">
              <a:lnSpc>
                <a:spcPct val="80000"/>
              </a:lnSpc>
              <a:buFontTx/>
              <a:buNone/>
            </a:pPr>
            <a:r>
              <a:rPr lang="en-US" sz="2000" smtClean="0">
                <a:solidFill>
                  <a:srgbClr val="000000"/>
                </a:solidFill>
                <a:cs typeface="Times New Roman" pitchFamily="18" charset="0"/>
              </a:rPr>
              <a:t>		  AllocationSize: 4,096, EndOfFile: 749, NumberOfLinks: 1, 	  DeletePending: False, Directory: False</a:t>
            </a:r>
          </a:p>
          <a:p>
            <a:pPr algn="just" eaLnBrk="1" hangingPunct="1">
              <a:lnSpc>
                <a:spcPct val="80000"/>
              </a:lnSpc>
              <a:buFontTx/>
              <a:buNone/>
            </a:pPr>
            <a:r>
              <a:rPr lang="en-US" sz="2000" smtClean="0">
                <a:solidFill>
                  <a:srgbClr val="000000"/>
                </a:solidFill>
                <a:cs typeface="Times New Roman" pitchFamily="18" charset="0"/>
              </a:rPr>
              <a:t>	&lt;/Detail&gt;</a:t>
            </a:r>
          </a:p>
          <a:p>
            <a:pPr algn="just" eaLnBrk="1" hangingPunct="1">
              <a:lnSpc>
                <a:spcPct val="80000"/>
              </a:lnSpc>
              <a:buFontTx/>
              <a:buNone/>
            </a:pPr>
            <a:r>
              <a:rPr lang="en-US" sz="2000" smtClean="0">
                <a:solidFill>
                  <a:srgbClr val="000000"/>
                </a:solidFill>
                <a:cs typeface="Times New Roman" pitchFamily="18" charset="0"/>
              </a:rPr>
              <a:t>	&lt;/event&gt;</a:t>
            </a:r>
          </a:p>
          <a:p>
            <a:pPr algn="just" eaLnBrk="1" hangingPunct="1">
              <a:lnSpc>
                <a:spcPct val="80000"/>
              </a:lnSpc>
              <a:buFontTx/>
              <a:buNone/>
            </a:pPr>
            <a:r>
              <a:rPr lang="en-US" sz="1800" smtClean="0">
                <a:solidFill>
                  <a:srgbClr val="000000"/>
                </a:solidFill>
                <a:cs typeface="Times New Roman" pitchFamily="18" charset="0"/>
              </a:rPr>
              <a:t>	</a:t>
            </a:r>
          </a:p>
          <a:p>
            <a:pPr algn="just" eaLnBrk="1" hangingPunct="1">
              <a:lnSpc>
                <a:spcPct val="80000"/>
              </a:lnSpc>
              <a:buFontTx/>
              <a:buNone/>
            </a:pPr>
            <a:r>
              <a:rPr lang="en-US" sz="1800" smtClean="0"/>
              <a:t>	</a:t>
            </a:r>
            <a:r>
              <a:rPr lang="en-US" sz="2000" smtClean="0"/>
              <a:t>is abstracted as the pair (</a:t>
            </a:r>
            <a:r>
              <a:rPr lang="en-US" sz="2000" smtClean="0">
                <a:solidFill>
                  <a:srgbClr val="0000FF"/>
                </a:solidFill>
              </a:rPr>
              <a:t>E</a:t>
            </a:r>
            <a:r>
              <a:rPr lang="en-US" sz="2000" smtClean="0"/>
              <a:t>, </a:t>
            </a:r>
            <a:r>
              <a:rPr lang="en-US" sz="2000" smtClean="0">
                <a:solidFill>
                  <a:schemeClr val="hlink"/>
                </a:solidFill>
              </a:rPr>
              <a:t>C:\WINDOWS\WindowsShell.Manifest</a:t>
            </a:r>
            <a:r>
              <a:rPr lang="en-US" sz="2000" smtClean="0"/>
              <a:t>)</a:t>
            </a:r>
          </a:p>
        </p:txBody>
      </p:sp>
      <p:sp>
        <p:nvSpPr>
          <p:cNvPr id="48132" name="Date Placeholder 1"/>
          <p:cNvSpPr>
            <a:spLocks noGrp="1"/>
          </p:cNvSpPr>
          <p:nvPr>
            <p:ph type="dt" sz="quarter" idx="10"/>
          </p:nvPr>
        </p:nvSpPr>
        <p:spPr>
          <a:noFill/>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en-US"/>
              <a:t>EICAR 2011</a:t>
            </a: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Grp="1" noChangeArrowheads="1"/>
          </p:cNvSpPr>
          <p:nvPr>
            <p:ph type="title"/>
          </p:nvPr>
        </p:nvSpPr>
        <p:spPr/>
        <p:txBody>
          <a:bodyPr/>
          <a:lstStyle/>
          <a:p>
            <a:pPr eaLnBrk="1" hangingPunct="1"/>
            <a:r>
              <a:rPr lang="en-US" smtClean="0">
                <a:solidFill>
                  <a:srgbClr val="FF0000"/>
                </a:solidFill>
              </a:rPr>
              <a:t>Semantic Signature Extraction</a:t>
            </a:r>
          </a:p>
        </p:txBody>
      </p:sp>
      <p:sp>
        <p:nvSpPr>
          <p:cNvPr id="49155" name="Rectangle 3"/>
          <p:cNvSpPr>
            <a:spLocks noGrp="1" noChangeArrowheads="1"/>
          </p:cNvSpPr>
          <p:nvPr>
            <p:ph type="body" idx="1"/>
          </p:nvPr>
        </p:nvSpPr>
        <p:spPr>
          <a:xfrm>
            <a:off x="457200" y="1600200"/>
            <a:ext cx="8229600" cy="4038600"/>
          </a:xfrm>
        </p:spPr>
        <p:txBody>
          <a:bodyPr/>
          <a:lstStyle/>
          <a:p>
            <a:pPr algn="just" eaLnBrk="1" hangingPunct="1">
              <a:lnSpc>
                <a:spcPct val="80000"/>
              </a:lnSpc>
            </a:pPr>
            <a:r>
              <a:rPr lang="en-US" sz="2000" smtClean="0">
                <a:solidFill>
                  <a:srgbClr val="000000"/>
                </a:solidFill>
                <a:cs typeface="Times New Roman" pitchFamily="18" charset="0"/>
              </a:rPr>
              <a:t>&lt;event&gt;</a:t>
            </a:r>
          </a:p>
          <a:p>
            <a:pPr algn="just" eaLnBrk="1" hangingPunct="1">
              <a:lnSpc>
                <a:spcPct val="80000"/>
              </a:lnSpc>
              <a:buFontTx/>
              <a:buNone/>
            </a:pPr>
            <a:r>
              <a:rPr lang="en-US" sz="2000" smtClean="0">
                <a:solidFill>
                  <a:srgbClr val="000000"/>
                </a:solidFill>
                <a:cs typeface="Times New Roman" pitchFamily="18" charset="0"/>
              </a:rPr>
              <a:t>	&lt;ProcessIndex&gt;27&lt;/ProcessIndex&gt;</a:t>
            </a:r>
          </a:p>
          <a:p>
            <a:pPr algn="just" eaLnBrk="1" hangingPunct="1">
              <a:lnSpc>
                <a:spcPct val="80000"/>
              </a:lnSpc>
              <a:buFontTx/>
              <a:buNone/>
            </a:pPr>
            <a:r>
              <a:rPr lang="en-US" sz="2000" smtClean="0">
                <a:solidFill>
                  <a:srgbClr val="000000"/>
                </a:solidFill>
                <a:cs typeface="Times New Roman" pitchFamily="18" charset="0"/>
              </a:rPr>
              <a:t>	&lt;TimeofDay&gt;11:47:27.9808386 AM&lt;/TimeofDay&gt;</a:t>
            </a:r>
          </a:p>
          <a:p>
            <a:pPr algn="just" eaLnBrk="1" hangingPunct="1">
              <a:lnSpc>
                <a:spcPct val="80000"/>
              </a:lnSpc>
              <a:buFontTx/>
              <a:buNone/>
            </a:pPr>
            <a:r>
              <a:rPr lang="en-US" sz="2000" smtClean="0">
                <a:solidFill>
                  <a:srgbClr val="000000"/>
                </a:solidFill>
                <a:cs typeface="Times New Roman" pitchFamily="18" charset="0"/>
              </a:rPr>
              <a:t>	&lt;ProcessName&gt;Virus.Win32.Etap.exe&lt;/ProcessName&gt;</a:t>
            </a:r>
          </a:p>
          <a:p>
            <a:pPr algn="just" eaLnBrk="1" hangingPunct="1">
              <a:lnSpc>
                <a:spcPct val="80000"/>
              </a:lnSpc>
              <a:buFontTx/>
              <a:buNone/>
            </a:pPr>
            <a:r>
              <a:rPr lang="en-US" sz="2000" smtClean="0">
                <a:solidFill>
                  <a:srgbClr val="000000"/>
                </a:solidFill>
                <a:cs typeface="Times New Roman" pitchFamily="18" charset="0"/>
              </a:rPr>
              <a:t>	&lt;PID&gt;516&lt;/PID&gt;</a:t>
            </a:r>
            <a:endParaRPr lang="en-US" sz="2000" b="1" smtClean="0">
              <a:solidFill>
                <a:srgbClr val="000000"/>
              </a:solidFill>
              <a:cs typeface="Times New Roman" pitchFamily="18" charset="0"/>
            </a:endParaRPr>
          </a:p>
          <a:p>
            <a:pPr algn="just" eaLnBrk="1" hangingPunct="1">
              <a:lnSpc>
                <a:spcPct val="80000"/>
              </a:lnSpc>
              <a:buFontTx/>
              <a:buNone/>
            </a:pPr>
            <a:r>
              <a:rPr lang="en-US" sz="2000" b="1" smtClean="0">
                <a:solidFill>
                  <a:srgbClr val="000000"/>
                </a:solidFill>
                <a:cs typeface="Times New Roman" pitchFamily="18" charset="0"/>
              </a:rPr>
              <a:t>	&lt;Operation&gt;CloseFile&lt;/Operation&gt;</a:t>
            </a:r>
          </a:p>
          <a:p>
            <a:pPr algn="just" eaLnBrk="1" hangingPunct="1">
              <a:lnSpc>
                <a:spcPct val="80000"/>
              </a:lnSpc>
              <a:buFontTx/>
              <a:buNone/>
            </a:pPr>
            <a:r>
              <a:rPr lang="en-US" sz="2000" b="1" smtClean="0">
                <a:solidFill>
                  <a:srgbClr val="000000"/>
                </a:solidFill>
                <a:cs typeface="Times New Roman" pitchFamily="18" charset="0"/>
              </a:rPr>
              <a:t>	&lt;Path&gt;C:\Documents and ~\All Users\ Documents&lt;/Path&gt;</a:t>
            </a:r>
            <a:endParaRPr lang="en-US" sz="2000" smtClean="0">
              <a:solidFill>
                <a:srgbClr val="000000"/>
              </a:solidFill>
              <a:cs typeface="Times New Roman" pitchFamily="18" charset="0"/>
            </a:endParaRPr>
          </a:p>
          <a:p>
            <a:pPr algn="just" eaLnBrk="1" hangingPunct="1">
              <a:lnSpc>
                <a:spcPct val="80000"/>
              </a:lnSpc>
              <a:buFontTx/>
              <a:buNone/>
            </a:pPr>
            <a:r>
              <a:rPr lang="en-US" sz="2000" smtClean="0">
                <a:solidFill>
                  <a:srgbClr val="000000"/>
                </a:solidFill>
                <a:cs typeface="Times New Roman" pitchFamily="18" charset="0"/>
              </a:rPr>
              <a:t>	&lt;Result&gt;SUCCESS&lt;/Result&gt;</a:t>
            </a:r>
          </a:p>
          <a:p>
            <a:pPr algn="just" eaLnBrk="1" hangingPunct="1">
              <a:lnSpc>
                <a:spcPct val="80000"/>
              </a:lnSpc>
              <a:buFontTx/>
              <a:buNone/>
            </a:pPr>
            <a:r>
              <a:rPr lang="en-US" sz="2000" smtClean="0">
                <a:solidFill>
                  <a:srgbClr val="000000"/>
                </a:solidFill>
                <a:cs typeface="Times New Roman" pitchFamily="18" charset="0"/>
              </a:rPr>
              <a:t>	&lt;Detail/&gt;</a:t>
            </a:r>
          </a:p>
          <a:p>
            <a:pPr eaLnBrk="1" hangingPunct="1">
              <a:lnSpc>
                <a:spcPct val="80000"/>
              </a:lnSpc>
              <a:buFontTx/>
              <a:buNone/>
            </a:pPr>
            <a:r>
              <a:rPr lang="en-US" sz="2000" smtClean="0">
                <a:solidFill>
                  <a:srgbClr val="000000"/>
                </a:solidFill>
                <a:cs typeface="Times New Roman" pitchFamily="18" charset="0"/>
              </a:rPr>
              <a:t>	&lt;/event&gt;</a:t>
            </a:r>
          </a:p>
          <a:p>
            <a:pPr eaLnBrk="1" hangingPunct="1">
              <a:lnSpc>
                <a:spcPct val="80000"/>
              </a:lnSpc>
              <a:buFontTx/>
              <a:buNone/>
            </a:pPr>
            <a:endParaRPr lang="en-US" sz="2000" smtClean="0"/>
          </a:p>
          <a:p>
            <a:pPr eaLnBrk="1" hangingPunct="1">
              <a:lnSpc>
                <a:spcPct val="80000"/>
              </a:lnSpc>
              <a:buFontTx/>
              <a:buNone/>
            </a:pPr>
            <a:r>
              <a:rPr lang="en-US" sz="2000" smtClean="0"/>
              <a:t>	</a:t>
            </a:r>
            <a:r>
              <a:rPr lang="en-US" sz="2400" smtClean="0"/>
              <a:t>is ignored since it is not security relevant</a:t>
            </a:r>
          </a:p>
        </p:txBody>
      </p:sp>
      <p:sp>
        <p:nvSpPr>
          <p:cNvPr id="49156" name="Date Placeholder 1"/>
          <p:cNvSpPr>
            <a:spLocks noGrp="1"/>
          </p:cNvSpPr>
          <p:nvPr>
            <p:ph type="dt" sz="quarter" idx="10"/>
          </p:nvPr>
        </p:nvSpPr>
        <p:spPr>
          <a:noFill/>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en-US"/>
              <a:t>EICAR 2011</a:t>
            </a: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Grp="1" noChangeArrowheads="1"/>
          </p:cNvSpPr>
          <p:nvPr>
            <p:ph type="title"/>
          </p:nvPr>
        </p:nvSpPr>
        <p:spPr/>
        <p:txBody>
          <a:bodyPr/>
          <a:lstStyle/>
          <a:p>
            <a:pPr eaLnBrk="1" hangingPunct="1"/>
            <a:r>
              <a:rPr lang="en-US" smtClean="0">
                <a:solidFill>
                  <a:srgbClr val="FF0000"/>
                </a:solidFill>
              </a:rPr>
              <a:t>Semantic Signature Extraction</a:t>
            </a:r>
          </a:p>
        </p:txBody>
      </p:sp>
      <p:sp>
        <p:nvSpPr>
          <p:cNvPr id="50179" name="Rectangle 3"/>
          <p:cNvSpPr>
            <a:spLocks noGrp="1" noChangeArrowheads="1"/>
          </p:cNvSpPr>
          <p:nvPr>
            <p:ph type="body" idx="1"/>
          </p:nvPr>
        </p:nvSpPr>
        <p:spPr/>
        <p:txBody>
          <a:bodyPr/>
          <a:lstStyle/>
          <a:p>
            <a:pPr marL="609600" indent="-609600" algn="just" eaLnBrk="1" hangingPunct="1">
              <a:lnSpc>
                <a:spcPct val="90000"/>
              </a:lnSpc>
              <a:buFontTx/>
              <a:buAutoNum type="arabicPeriod" startAt="3"/>
            </a:pPr>
            <a:r>
              <a:rPr lang="en-US" smtClean="0"/>
              <a:t>Collect successive entries from the abstracted behaviour with the same path and concatenate the operations and forget the path</a:t>
            </a:r>
          </a:p>
          <a:p>
            <a:pPr marL="990600" lvl="1" indent="-533400" algn="just" eaLnBrk="1" hangingPunct="1">
              <a:lnSpc>
                <a:spcPct val="90000"/>
              </a:lnSpc>
            </a:pPr>
            <a:r>
              <a:rPr lang="en-US" smtClean="0"/>
              <a:t>we only want to know what operations are performed on a selected file. In a different execution (possibly in a different environment) a different file may be selected in which case signature would not match if we include the path in it</a:t>
            </a:r>
          </a:p>
        </p:txBody>
      </p:sp>
      <p:sp>
        <p:nvSpPr>
          <p:cNvPr id="50180" name="Date Placeholder 1"/>
          <p:cNvSpPr>
            <a:spLocks noGrp="1"/>
          </p:cNvSpPr>
          <p:nvPr>
            <p:ph type="dt" sz="quarter" idx="10"/>
          </p:nvPr>
        </p:nvSpPr>
        <p:spPr>
          <a:noFill/>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en-US"/>
              <a:t>EICAR 2011</a:t>
            </a: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2"/>
          <p:cNvSpPr>
            <a:spLocks noGrp="1" noChangeArrowheads="1"/>
          </p:cNvSpPr>
          <p:nvPr>
            <p:ph type="title"/>
          </p:nvPr>
        </p:nvSpPr>
        <p:spPr/>
        <p:txBody>
          <a:bodyPr/>
          <a:lstStyle/>
          <a:p>
            <a:pPr eaLnBrk="1" hangingPunct="1"/>
            <a:r>
              <a:rPr lang="en-US" smtClean="0">
                <a:solidFill>
                  <a:srgbClr val="FF0000"/>
                </a:solidFill>
              </a:rPr>
              <a:t>Semantic Signature Extraction</a:t>
            </a:r>
          </a:p>
        </p:txBody>
      </p:sp>
      <p:sp>
        <p:nvSpPr>
          <p:cNvPr id="51203" name="Rectangle 3"/>
          <p:cNvSpPr>
            <a:spLocks noGrp="1" noChangeArrowheads="1"/>
          </p:cNvSpPr>
          <p:nvPr>
            <p:ph type="body" idx="1"/>
          </p:nvPr>
        </p:nvSpPr>
        <p:spPr/>
        <p:txBody>
          <a:bodyPr/>
          <a:lstStyle/>
          <a:p>
            <a:pPr algn="just" eaLnBrk="1" hangingPunct="1">
              <a:lnSpc>
                <a:spcPct val="90000"/>
              </a:lnSpc>
            </a:pPr>
            <a:r>
              <a:rPr lang="en-US" sz="2000" smtClean="0">
                <a:solidFill>
                  <a:srgbClr val="0000FF"/>
                </a:solidFill>
              </a:rPr>
              <a:t>G</a:t>
            </a:r>
            <a:r>
              <a:rPr lang="en-US" sz="2000" smtClean="0"/>
              <a:t>, </a:t>
            </a:r>
            <a:r>
              <a:rPr lang="en-US" sz="2000" smtClean="0">
                <a:solidFill>
                  <a:schemeClr val="hlink"/>
                </a:solidFill>
              </a:rPr>
              <a:t>C:\Program Files\Internet Explorer\IEXPLORE.EXE</a:t>
            </a:r>
          </a:p>
          <a:p>
            <a:pPr algn="just" eaLnBrk="1" hangingPunct="1">
              <a:lnSpc>
                <a:spcPct val="90000"/>
              </a:lnSpc>
              <a:buFontTx/>
              <a:buNone/>
            </a:pPr>
            <a:r>
              <a:rPr lang="en-US" sz="2000" smtClean="0"/>
              <a:t>	</a:t>
            </a:r>
            <a:r>
              <a:rPr lang="en-US" sz="2000" smtClean="0">
                <a:solidFill>
                  <a:srgbClr val="0000FF"/>
                </a:solidFill>
              </a:rPr>
              <a:t>E</a:t>
            </a:r>
            <a:r>
              <a:rPr lang="en-US" sz="2000" smtClean="0"/>
              <a:t>, </a:t>
            </a:r>
            <a:r>
              <a:rPr lang="en-US" sz="2000" smtClean="0">
                <a:solidFill>
                  <a:schemeClr val="hlink"/>
                </a:solidFill>
              </a:rPr>
              <a:t>C:\Program Files\Internet Explorer\IEXPLORE.EXE</a:t>
            </a:r>
          </a:p>
          <a:p>
            <a:pPr algn="just" eaLnBrk="1" hangingPunct="1">
              <a:lnSpc>
                <a:spcPct val="90000"/>
              </a:lnSpc>
              <a:buFontTx/>
              <a:buNone/>
            </a:pPr>
            <a:r>
              <a:rPr lang="en-US" sz="2000" smtClean="0"/>
              <a:t>	</a:t>
            </a:r>
            <a:r>
              <a:rPr lang="en-US" sz="2000" smtClean="0">
                <a:solidFill>
                  <a:srgbClr val="0000FF"/>
                </a:solidFill>
              </a:rPr>
              <a:t>F</a:t>
            </a:r>
            <a:r>
              <a:rPr lang="en-US" sz="2000" smtClean="0"/>
              <a:t>, </a:t>
            </a:r>
            <a:r>
              <a:rPr lang="en-US" sz="2000" smtClean="0">
                <a:solidFill>
                  <a:schemeClr val="hlink"/>
                </a:solidFill>
              </a:rPr>
              <a:t>C:\Program Files\Internet Explorer\IEXPLORE.EXE</a:t>
            </a:r>
          </a:p>
          <a:p>
            <a:pPr algn="just" eaLnBrk="1" hangingPunct="1">
              <a:lnSpc>
                <a:spcPct val="90000"/>
              </a:lnSpc>
              <a:buFontTx/>
              <a:buNone/>
            </a:pPr>
            <a:r>
              <a:rPr lang="en-US" sz="2000" smtClean="0"/>
              <a:t>	</a:t>
            </a:r>
            <a:r>
              <a:rPr lang="en-US" sz="2000" smtClean="0">
                <a:solidFill>
                  <a:srgbClr val="0000FF"/>
                </a:solidFill>
              </a:rPr>
              <a:t>E</a:t>
            </a:r>
            <a:r>
              <a:rPr lang="en-US" sz="2000" smtClean="0"/>
              <a:t>, </a:t>
            </a:r>
            <a:r>
              <a:rPr lang="en-US" sz="2000" smtClean="0">
                <a:solidFill>
                  <a:schemeClr val="hlink"/>
                </a:solidFill>
              </a:rPr>
              <a:t>C:\Program Files\Internet Explorer\IEXPLORE.EXE</a:t>
            </a:r>
          </a:p>
          <a:p>
            <a:pPr algn="just" eaLnBrk="1" hangingPunct="1">
              <a:lnSpc>
                <a:spcPct val="90000"/>
              </a:lnSpc>
              <a:buFontTx/>
              <a:buNone/>
            </a:pPr>
            <a:r>
              <a:rPr lang="en-US" sz="2000" smtClean="0"/>
              <a:t>	</a:t>
            </a:r>
            <a:r>
              <a:rPr lang="en-US" sz="2000" smtClean="0">
                <a:solidFill>
                  <a:srgbClr val="0000FF"/>
                </a:solidFill>
              </a:rPr>
              <a:t>G</a:t>
            </a:r>
            <a:r>
              <a:rPr lang="en-US" sz="2000" smtClean="0"/>
              <a:t>, </a:t>
            </a:r>
            <a:r>
              <a:rPr lang="en-US" sz="2000" smtClean="0">
                <a:solidFill>
                  <a:schemeClr val="hlink"/>
                </a:solidFill>
              </a:rPr>
              <a:t>C:\Program Files\Internet Explorer\IEXPLORE.EXE</a:t>
            </a:r>
          </a:p>
          <a:p>
            <a:pPr algn="just" eaLnBrk="1" hangingPunct="1">
              <a:lnSpc>
                <a:spcPct val="90000"/>
              </a:lnSpc>
              <a:buFontTx/>
              <a:buNone/>
            </a:pPr>
            <a:endParaRPr lang="en-US" sz="2000" smtClean="0"/>
          </a:p>
          <a:p>
            <a:pPr algn="just" eaLnBrk="1" hangingPunct="1">
              <a:lnSpc>
                <a:spcPct val="90000"/>
              </a:lnSpc>
              <a:buFontTx/>
              <a:buNone/>
            </a:pPr>
            <a:r>
              <a:rPr lang="en-US" sz="2000" smtClean="0"/>
              <a:t>	is converted to </a:t>
            </a:r>
            <a:r>
              <a:rPr lang="en-US" sz="2000" smtClean="0">
                <a:solidFill>
                  <a:srgbClr val="0000FF"/>
                </a:solidFill>
              </a:rPr>
              <a:t>GEFEG</a:t>
            </a:r>
          </a:p>
          <a:p>
            <a:pPr algn="just" eaLnBrk="1" hangingPunct="1">
              <a:lnSpc>
                <a:spcPct val="90000"/>
              </a:lnSpc>
            </a:pPr>
            <a:endParaRPr lang="en-US" sz="2000" smtClean="0"/>
          </a:p>
          <a:p>
            <a:pPr algn="just" eaLnBrk="1" hangingPunct="1">
              <a:lnSpc>
                <a:spcPct val="90000"/>
              </a:lnSpc>
            </a:pPr>
            <a:r>
              <a:rPr lang="en-US" sz="2000" smtClean="0">
                <a:solidFill>
                  <a:srgbClr val="0000FF"/>
                </a:solidFill>
              </a:rPr>
              <a:t>G</a:t>
            </a:r>
            <a:r>
              <a:rPr lang="en-US" sz="2000" smtClean="0"/>
              <a:t>, </a:t>
            </a:r>
            <a:r>
              <a:rPr lang="en-US" sz="2000" smtClean="0">
                <a:solidFill>
                  <a:schemeClr val="hlink"/>
                </a:solidFill>
              </a:rPr>
              <a:t>C:\Documents and Settings\All Users\...\Windows Update.lnk</a:t>
            </a:r>
          </a:p>
          <a:p>
            <a:pPr algn="just" eaLnBrk="1" hangingPunct="1">
              <a:lnSpc>
                <a:spcPct val="90000"/>
              </a:lnSpc>
              <a:buFontTx/>
              <a:buNone/>
            </a:pPr>
            <a:r>
              <a:rPr lang="en-US" sz="2000" smtClean="0"/>
              <a:t>	</a:t>
            </a:r>
            <a:r>
              <a:rPr lang="en-US" sz="2000" smtClean="0">
                <a:solidFill>
                  <a:srgbClr val="0000FF"/>
                </a:solidFill>
              </a:rPr>
              <a:t>E</a:t>
            </a:r>
            <a:r>
              <a:rPr lang="en-US" sz="2000" smtClean="0"/>
              <a:t>, </a:t>
            </a:r>
            <a:r>
              <a:rPr lang="en-US" sz="2000" smtClean="0">
                <a:solidFill>
                  <a:schemeClr val="hlink"/>
                </a:solidFill>
              </a:rPr>
              <a:t>C:\Documents and Settings\All Users\...\Windows Update.lnk</a:t>
            </a:r>
          </a:p>
          <a:p>
            <a:pPr algn="just" eaLnBrk="1" hangingPunct="1">
              <a:lnSpc>
                <a:spcPct val="90000"/>
              </a:lnSpc>
              <a:buFontTx/>
              <a:buNone/>
            </a:pPr>
            <a:r>
              <a:rPr lang="en-US" sz="2000" smtClean="0"/>
              <a:t>	</a:t>
            </a:r>
            <a:r>
              <a:rPr lang="en-US" sz="2000" smtClean="0">
                <a:solidFill>
                  <a:srgbClr val="0000FF"/>
                </a:solidFill>
              </a:rPr>
              <a:t>G</a:t>
            </a:r>
            <a:r>
              <a:rPr lang="en-US" sz="2000" smtClean="0"/>
              <a:t>, </a:t>
            </a:r>
            <a:r>
              <a:rPr lang="en-US" sz="2000" smtClean="0">
                <a:solidFill>
                  <a:schemeClr val="hlink"/>
                </a:solidFill>
              </a:rPr>
              <a:t>C:\Documents and Settings\All Users\...\Windows Update.lnk</a:t>
            </a:r>
          </a:p>
          <a:p>
            <a:pPr algn="just" eaLnBrk="1" hangingPunct="1">
              <a:lnSpc>
                <a:spcPct val="90000"/>
              </a:lnSpc>
              <a:buFontTx/>
              <a:buNone/>
            </a:pPr>
            <a:endParaRPr lang="en-US" sz="2000" smtClean="0"/>
          </a:p>
          <a:p>
            <a:pPr algn="just" eaLnBrk="1" hangingPunct="1">
              <a:lnSpc>
                <a:spcPct val="90000"/>
              </a:lnSpc>
              <a:buFontTx/>
              <a:buNone/>
            </a:pPr>
            <a:r>
              <a:rPr lang="en-US" sz="2000" smtClean="0"/>
              <a:t>	is converted to </a:t>
            </a:r>
            <a:r>
              <a:rPr lang="en-US" sz="2000" smtClean="0">
                <a:solidFill>
                  <a:srgbClr val="0000FF"/>
                </a:solidFill>
              </a:rPr>
              <a:t>GEG</a:t>
            </a:r>
          </a:p>
        </p:txBody>
      </p:sp>
      <p:sp>
        <p:nvSpPr>
          <p:cNvPr id="51204" name="Date Placeholder 1"/>
          <p:cNvSpPr>
            <a:spLocks noGrp="1"/>
          </p:cNvSpPr>
          <p:nvPr>
            <p:ph type="dt" sz="quarter" idx="10"/>
          </p:nvPr>
        </p:nvSpPr>
        <p:spPr>
          <a:noFill/>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en-US"/>
              <a:t>EICAR 2011</a:t>
            </a:r>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p:cNvSpPr>
            <a:spLocks noGrp="1" noChangeArrowheads="1"/>
          </p:cNvSpPr>
          <p:nvPr>
            <p:ph type="title"/>
          </p:nvPr>
        </p:nvSpPr>
        <p:spPr/>
        <p:txBody>
          <a:bodyPr/>
          <a:lstStyle/>
          <a:p>
            <a:pPr eaLnBrk="1" hangingPunct="1"/>
            <a:r>
              <a:rPr lang="en-US" smtClean="0">
                <a:solidFill>
                  <a:srgbClr val="FF0000"/>
                </a:solidFill>
              </a:rPr>
              <a:t>Semantic Signature Extraction</a:t>
            </a:r>
          </a:p>
        </p:txBody>
      </p:sp>
      <p:sp>
        <p:nvSpPr>
          <p:cNvPr id="52227" name="Rectangle 3"/>
          <p:cNvSpPr>
            <a:spLocks noGrp="1" noChangeArrowheads="1"/>
          </p:cNvSpPr>
          <p:nvPr>
            <p:ph type="body" idx="1"/>
          </p:nvPr>
        </p:nvSpPr>
        <p:spPr/>
        <p:txBody>
          <a:bodyPr/>
          <a:lstStyle/>
          <a:p>
            <a:pPr marL="609600" indent="-609600" algn="just" eaLnBrk="1" hangingPunct="1">
              <a:buFontTx/>
              <a:buAutoNum type="arabicPeriod" startAt="5"/>
            </a:pPr>
            <a:r>
              <a:rPr lang="en-US" smtClean="0"/>
              <a:t>In the next pass, we replace successive occurrences of the same symbol by the symbol raised to its count</a:t>
            </a:r>
          </a:p>
          <a:p>
            <a:pPr marL="609600" indent="-609600" algn="just" eaLnBrk="1" hangingPunct="1">
              <a:buFontTx/>
              <a:buNone/>
            </a:pPr>
            <a:r>
              <a:rPr lang="en-US" sz="2800" smtClean="0"/>
              <a:t>	…</a:t>
            </a:r>
            <a:r>
              <a:rPr lang="en-US" sz="2800" smtClean="0">
                <a:solidFill>
                  <a:schemeClr val="hlink"/>
                </a:solidFill>
              </a:rPr>
              <a:t>IIIIIII(GEG)(GEFEG)(GEFEG)(GEGFG)III(GEFEG)(GEGFG)(GEG)(GEFEG)(GEFEG)(GEFEG)</a:t>
            </a:r>
            <a:r>
              <a:rPr lang="en-US" sz="2800" smtClean="0"/>
              <a:t>…..</a:t>
            </a:r>
          </a:p>
          <a:p>
            <a:pPr marL="609600" indent="-609600" algn="just" eaLnBrk="1" hangingPunct="1">
              <a:buFontTx/>
              <a:buNone/>
            </a:pPr>
            <a:r>
              <a:rPr lang="en-US" smtClean="0"/>
              <a:t>	is converted to </a:t>
            </a:r>
          </a:p>
          <a:p>
            <a:pPr marL="609600" indent="-609600" algn="just" eaLnBrk="1" hangingPunct="1">
              <a:buFontTx/>
              <a:buNone/>
            </a:pPr>
            <a:r>
              <a:rPr lang="en-US" smtClean="0"/>
              <a:t>	</a:t>
            </a:r>
            <a:r>
              <a:rPr lang="en-US" sz="2800" smtClean="0"/>
              <a:t>…</a:t>
            </a:r>
            <a:r>
              <a:rPr lang="en-US" sz="2800" smtClean="0">
                <a:solidFill>
                  <a:srgbClr val="0000FF"/>
                </a:solidFill>
              </a:rPr>
              <a:t>I</a:t>
            </a:r>
            <a:r>
              <a:rPr lang="en-US" sz="2800" baseline="30000" smtClean="0">
                <a:solidFill>
                  <a:srgbClr val="0000FF"/>
                </a:solidFill>
              </a:rPr>
              <a:t>7</a:t>
            </a:r>
            <a:r>
              <a:rPr lang="en-US" sz="2800" smtClean="0">
                <a:solidFill>
                  <a:srgbClr val="0000FF"/>
                </a:solidFill>
              </a:rPr>
              <a:t>(GEG)(GEFEG)</a:t>
            </a:r>
            <a:r>
              <a:rPr lang="en-US" sz="2800" baseline="30000" smtClean="0">
                <a:solidFill>
                  <a:srgbClr val="0000FF"/>
                </a:solidFill>
              </a:rPr>
              <a:t>2</a:t>
            </a:r>
            <a:r>
              <a:rPr lang="en-US" sz="2800" smtClean="0">
                <a:solidFill>
                  <a:srgbClr val="0000FF"/>
                </a:solidFill>
              </a:rPr>
              <a:t>(GEGFG)I</a:t>
            </a:r>
            <a:r>
              <a:rPr lang="en-US" sz="2800" baseline="30000" smtClean="0">
                <a:solidFill>
                  <a:srgbClr val="0000FF"/>
                </a:solidFill>
              </a:rPr>
              <a:t>3</a:t>
            </a:r>
            <a:r>
              <a:rPr lang="en-US" sz="2800" smtClean="0">
                <a:solidFill>
                  <a:srgbClr val="0000FF"/>
                </a:solidFill>
              </a:rPr>
              <a:t>(GEFEG)(GEGFG)(GEG)(GEFEG)</a:t>
            </a:r>
            <a:r>
              <a:rPr lang="en-US" sz="2800" baseline="30000" smtClean="0">
                <a:solidFill>
                  <a:srgbClr val="0000FF"/>
                </a:solidFill>
              </a:rPr>
              <a:t>3</a:t>
            </a:r>
            <a:r>
              <a:rPr lang="en-US" sz="2800" smtClean="0"/>
              <a:t>…</a:t>
            </a:r>
            <a:endParaRPr lang="en-US" smtClean="0"/>
          </a:p>
        </p:txBody>
      </p:sp>
      <p:sp>
        <p:nvSpPr>
          <p:cNvPr id="52228" name="Date Placeholder 1"/>
          <p:cNvSpPr>
            <a:spLocks noGrp="1"/>
          </p:cNvSpPr>
          <p:nvPr>
            <p:ph type="dt" sz="quarter" idx="10"/>
          </p:nvPr>
        </p:nvSpPr>
        <p:spPr>
          <a:noFill/>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en-US"/>
              <a:t>EICAR 2011</a:t>
            </a:r>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2"/>
          <p:cNvSpPr>
            <a:spLocks noGrp="1" noChangeArrowheads="1"/>
          </p:cNvSpPr>
          <p:nvPr>
            <p:ph type="title"/>
          </p:nvPr>
        </p:nvSpPr>
        <p:spPr/>
        <p:txBody>
          <a:bodyPr/>
          <a:lstStyle/>
          <a:p>
            <a:pPr eaLnBrk="1" hangingPunct="1"/>
            <a:r>
              <a:rPr lang="en-US" smtClean="0">
                <a:solidFill>
                  <a:srgbClr val="FF0000"/>
                </a:solidFill>
              </a:rPr>
              <a:t>Semantic Signature Extraction</a:t>
            </a:r>
          </a:p>
        </p:txBody>
      </p:sp>
      <p:sp>
        <p:nvSpPr>
          <p:cNvPr id="53251" name="Rectangle 3"/>
          <p:cNvSpPr>
            <a:spLocks noGrp="1" noChangeArrowheads="1"/>
          </p:cNvSpPr>
          <p:nvPr>
            <p:ph type="body" idx="1"/>
          </p:nvPr>
        </p:nvSpPr>
        <p:spPr/>
        <p:txBody>
          <a:bodyPr/>
          <a:lstStyle/>
          <a:p>
            <a:pPr marL="609600" indent="-609600" algn="just" eaLnBrk="1" hangingPunct="1">
              <a:lnSpc>
                <a:spcPct val="90000"/>
              </a:lnSpc>
              <a:buFontTx/>
              <a:buAutoNum type="arabicPeriod" startAt="6"/>
            </a:pPr>
            <a:r>
              <a:rPr lang="en-US" sz="3600" smtClean="0"/>
              <a:t>In the next pass, we match 2 consecutive blocks by taking out the common factors and generalizing</a:t>
            </a:r>
          </a:p>
          <a:p>
            <a:pPr marL="609600" indent="-609600" algn="just" eaLnBrk="1" hangingPunct="1">
              <a:lnSpc>
                <a:spcPct val="90000"/>
              </a:lnSpc>
              <a:buFontTx/>
              <a:buNone/>
            </a:pPr>
            <a:r>
              <a:rPr lang="en-US" smtClean="0">
                <a:solidFill>
                  <a:schemeClr val="hlink"/>
                </a:solidFill>
              </a:rPr>
              <a:t>	</a:t>
            </a:r>
          </a:p>
          <a:p>
            <a:pPr marL="609600" indent="-609600" algn="just" eaLnBrk="1" hangingPunct="1">
              <a:lnSpc>
                <a:spcPct val="90000"/>
              </a:lnSpc>
              <a:buFontTx/>
              <a:buNone/>
            </a:pPr>
            <a:r>
              <a:rPr lang="en-US" smtClean="0">
                <a:solidFill>
                  <a:schemeClr val="hlink"/>
                </a:solidFill>
              </a:rPr>
              <a:t>	I</a:t>
            </a:r>
            <a:r>
              <a:rPr lang="en-US" baseline="30000" smtClean="0">
                <a:solidFill>
                  <a:schemeClr val="hlink"/>
                </a:solidFill>
              </a:rPr>
              <a:t>7</a:t>
            </a:r>
            <a:r>
              <a:rPr lang="en-US" smtClean="0">
                <a:solidFill>
                  <a:schemeClr val="hlink"/>
                </a:solidFill>
              </a:rPr>
              <a:t>(GEG)(GEFEG)</a:t>
            </a:r>
            <a:r>
              <a:rPr lang="en-US" baseline="30000" smtClean="0">
                <a:solidFill>
                  <a:schemeClr val="hlink"/>
                </a:solidFill>
              </a:rPr>
              <a:t>2</a:t>
            </a:r>
            <a:r>
              <a:rPr lang="en-US" smtClean="0">
                <a:solidFill>
                  <a:schemeClr val="hlink"/>
                </a:solidFill>
              </a:rPr>
              <a:t>(GEGFG)</a:t>
            </a:r>
            <a:r>
              <a:rPr lang="en-US" smtClean="0"/>
              <a:t> </a:t>
            </a:r>
            <a:r>
              <a:rPr lang="en-US" smtClean="0">
                <a:solidFill>
                  <a:schemeClr val="hlink"/>
                </a:solidFill>
              </a:rPr>
              <a:t>I</a:t>
            </a:r>
            <a:r>
              <a:rPr lang="en-US" baseline="30000" smtClean="0">
                <a:solidFill>
                  <a:schemeClr val="hlink"/>
                </a:solidFill>
              </a:rPr>
              <a:t>3</a:t>
            </a:r>
            <a:r>
              <a:rPr lang="en-US" smtClean="0">
                <a:solidFill>
                  <a:schemeClr val="hlink"/>
                </a:solidFill>
              </a:rPr>
              <a:t>(GEFEG)(GEGFG)(GEG)(GEFEG)</a:t>
            </a:r>
            <a:r>
              <a:rPr lang="en-US" baseline="30000" smtClean="0">
                <a:solidFill>
                  <a:schemeClr val="hlink"/>
                </a:solidFill>
              </a:rPr>
              <a:t>3</a:t>
            </a:r>
          </a:p>
          <a:p>
            <a:pPr marL="609600" indent="-609600" algn="just" eaLnBrk="1" hangingPunct="1">
              <a:lnSpc>
                <a:spcPct val="90000"/>
              </a:lnSpc>
              <a:buFontTx/>
              <a:buNone/>
            </a:pPr>
            <a:r>
              <a:rPr lang="en-US" smtClean="0"/>
              <a:t>	are matched by observation, resulting in</a:t>
            </a:r>
          </a:p>
          <a:p>
            <a:pPr marL="609600" indent="-609600" algn="just" eaLnBrk="1" hangingPunct="1">
              <a:lnSpc>
                <a:spcPct val="90000"/>
              </a:lnSpc>
              <a:buFontTx/>
              <a:buNone/>
            </a:pPr>
            <a:r>
              <a:rPr lang="en-US" smtClean="0"/>
              <a:t>	</a:t>
            </a:r>
            <a:r>
              <a:rPr lang="en-US" smtClean="0">
                <a:solidFill>
                  <a:srgbClr val="0000FF"/>
                </a:solidFill>
              </a:rPr>
              <a:t>I*(GEG+GEFEG+GEGFG)*</a:t>
            </a:r>
            <a:endParaRPr lang="en-US" smtClean="0"/>
          </a:p>
        </p:txBody>
      </p:sp>
      <p:sp>
        <p:nvSpPr>
          <p:cNvPr id="53252" name="Date Placeholder 1"/>
          <p:cNvSpPr>
            <a:spLocks noGrp="1"/>
          </p:cNvSpPr>
          <p:nvPr>
            <p:ph type="dt" sz="quarter" idx="10"/>
          </p:nvPr>
        </p:nvSpPr>
        <p:spPr>
          <a:noFill/>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en-US"/>
              <a:t>EICAR 2011</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p:txBody>
          <a:bodyPr/>
          <a:lstStyle/>
          <a:p>
            <a:pPr eaLnBrk="1" hangingPunct="1"/>
            <a:r>
              <a:rPr lang="en-US" sz="4000" smtClean="0">
                <a:solidFill>
                  <a:srgbClr val="FF0000"/>
                </a:solidFill>
              </a:rPr>
              <a:t>Benchmarking Program Behaviour for Infection Detection</a:t>
            </a:r>
          </a:p>
        </p:txBody>
      </p:sp>
      <p:sp>
        <p:nvSpPr>
          <p:cNvPr id="17411" name="Rectangle 3"/>
          <p:cNvSpPr>
            <a:spLocks noGrp="1" noChangeArrowheads="1"/>
          </p:cNvSpPr>
          <p:nvPr>
            <p:ph type="body" idx="1"/>
          </p:nvPr>
        </p:nvSpPr>
        <p:spPr>
          <a:xfrm>
            <a:off x="457200" y="1722438"/>
            <a:ext cx="8382000" cy="4754562"/>
          </a:xfrm>
        </p:spPr>
        <p:txBody>
          <a:bodyPr/>
          <a:lstStyle/>
          <a:p>
            <a:pPr algn="just" eaLnBrk="1" hangingPunct="1">
              <a:lnSpc>
                <a:spcPct val="90000"/>
              </a:lnSpc>
            </a:pPr>
            <a:r>
              <a:rPr lang="en-US" u="sng" smtClean="0">
                <a:solidFill>
                  <a:schemeClr val="hlink"/>
                </a:solidFill>
              </a:rPr>
              <a:t>Existing approaches and Shortcomings</a:t>
            </a:r>
            <a:r>
              <a:rPr lang="en-US" smtClean="0"/>
              <a:t>:</a:t>
            </a:r>
          </a:p>
          <a:p>
            <a:pPr lvl="1" algn="just" eaLnBrk="1" hangingPunct="1">
              <a:lnSpc>
                <a:spcPct val="90000"/>
              </a:lnSpc>
            </a:pPr>
            <a:r>
              <a:rPr lang="en-US" smtClean="0"/>
              <a:t>Signature-based detection</a:t>
            </a:r>
          </a:p>
          <a:p>
            <a:pPr lvl="2" algn="just" eaLnBrk="1" hangingPunct="1">
              <a:lnSpc>
                <a:spcPct val="90000"/>
              </a:lnSpc>
            </a:pPr>
            <a:r>
              <a:rPr lang="en-US" smtClean="0"/>
              <a:t>String scanning using a database of known patterns</a:t>
            </a:r>
          </a:p>
          <a:p>
            <a:pPr lvl="1" algn="just" eaLnBrk="1" hangingPunct="1">
              <a:lnSpc>
                <a:spcPct val="90000"/>
              </a:lnSpc>
            </a:pPr>
            <a:r>
              <a:rPr lang="en-US" smtClean="0"/>
              <a:t>Static analysis of binaries</a:t>
            </a:r>
          </a:p>
          <a:p>
            <a:pPr lvl="2" algn="just" eaLnBrk="1" hangingPunct="1">
              <a:lnSpc>
                <a:spcPct val="90000"/>
              </a:lnSpc>
            </a:pPr>
            <a:r>
              <a:rPr lang="en-US" smtClean="0"/>
              <a:t>Uses abstraction patterns over CFGs provided by experts</a:t>
            </a:r>
          </a:p>
          <a:p>
            <a:pPr lvl="1" algn="just" eaLnBrk="1" hangingPunct="1">
              <a:lnSpc>
                <a:spcPct val="90000"/>
              </a:lnSpc>
            </a:pPr>
            <a:r>
              <a:rPr lang="en-US" smtClean="0"/>
              <a:t>Semantics-based detection</a:t>
            </a:r>
          </a:p>
          <a:p>
            <a:pPr lvl="2" algn="just" eaLnBrk="1" hangingPunct="1">
              <a:lnSpc>
                <a:spcPct val="90000"/>
              </a:lnSpc>
            </a:pPr>
            <a:r>
              <a:rPr lang="en-US" smtClean="0"/>
              <a:t>Templates (instruction sequences with variables and symbolic constants) for each transformation have to be provided by experts</a:t>
            </a:r>
          </a:p>
          <a:p>
            <a:pPr lvl="2" algn="just" eaLnBrk="1" hangingPunct="1">
              <a:lnSpc>
                <a:spcPct val="90000"/>
              </a:lnSpc>
            </a:pPr>
            <a:r>
              <a:rPr lang="en-US" smtClean="0"/>
              <a:t>Sequences of system calls</a:t>
            </a:r>
          </a:p>
        </p:txBody>
      </p:sp>
      <p:sp>
        <p:nvSpPr>
          <p:cNvPr id="17412" name="Date Placeholder 1"/>
          <p:cNvSpPr>
            <a:spLocks noGrp="1"/>
          </p:cNvSpPr>
          <p:nvPr>
            <p:ph type="dt" sz="quarter" idx="10"/>
          </p:nvPr>
        </p:nvSpPr>
        <p:spPr>
          <a:noFill/>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en-US"/>
              <a:t>EICAR 2011</a:t>
            </a:r>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2"/>
          <p:cNvSpPr>
            <a:spLocks noGrp="1" noChangeArrowheads="1"/>
          </p:cNvSpPr>
          <p:nvPr>
            <p:ph type="title"/>
          </p:nvPr>
        </p:nvSpPr>
        <p:spPr/>
        <p:txBody>
          <a:bodyPr/>
          <a:lstStyle/>
          <a:p>
            <a:pPr eaLnBrk="1" hangingPunct="1"/>
            <a:r>
              <a:rPr lang="en-US" smtClean="0">
                <a:solidFill>
                  <a:srgbClr val="FF0000"/>
                </a:solidFill>
              </a:rPr>
              <a:t>Semantic Signature Extraction</a:t>
            </a:r>
          </a:p>
        </p:txBody>
      </p:sp>
      <p:sp>
        <p:nvSpPr>
          <p:cNvPr id="54275" name="Rectangle 3"/>
          <p:cNvSpPr>
            <a:spLocks noGrp="1" noChangeArrowheads="1"/>
          </p:cNvSpPr>
          <p:nvPr>
            <p:ph type="body" idx="1"/>
          </p:nvPr>
        </p:nvSpPr>
        <p:spPr/>
        <p:txBody>
          <a:bodyPr/>
          <a:lstStyle/>
          <a:p>
            <a:pPr algn="just" eaLnBrk="1" hangingPunct="1">
              <a:lnSpc>
                <a:spcPct val="90000"/>
              </a:lnSpc>
            </a:pPr>
            <a:r>
              <a:rPr lang="en-US" smtClean="0"/>
              <a:t>We then observed that all the consequent blocks satisfy the same structure, thus resulting in the regular expression</a:t>
            </a:r>
          </a:p>
          <a:p>
            <a:pPr algn="just" eaLnBrk="1" hangingPunct="1">
              <a:lnSpc>
                <a:spcPct val="90000"/>
              </a:lnSpc>
              <a:buFontTx/>
              <a:buNone/>
            </a:pPr>
            <a:r>
              <a:rPr lang="en-US" smtClean="0"/>
              <a:t>	</a:t>
            </a:r>
            <a:r>
              <a:rPr lang="en-US" smtClean="0">
                <a:solidFill>
                  <a:schemeClr val="hlink"/>
                </a:solidFill>
              </a:rPr>
              <a:t>(I*(GEG+GEFEG+GEGFG)*)*</a:t>
            </a:r>
          </a:p>
          <a:p>
            <a:pPr algn="just" eaLnBrk="1" hangingPunct="1">
              <a:lnSpc>
                <a:spcPct val="90000"/>
              </a:lnSpc>
            </a:pPr>
            <a:r>
              <a:rPr lang="en-US" smtClean="0"/>
              <a:t>When we account for the F’s that are present at the beginning we get</a:t>
            </a:r>
          </a:p>
          <a:p>
            <a:pPr algn="just" eaLnBrk="1" hangingPunct="1">
              <a:lnSpc>
                <a:spcPct val="90000"/>
              </a:lnSpc>
              <a:buFontTx/>
              <a:buNone/>
            </a:pPr>
            <a:r>
              <a:rPr lang="en-US" smtClean="0"/>
              <a:t>	</a:t>
            </a:r>
            <a:r>
              <a:rPr lang="en-US" smtClean="0">
                <a:solidFill>
                  <a:schemeClr val="hlink"/>
                </a:solidFill>
              </a:rPr>
              <a:t>F</a:t>
            </a:r>
            <a:r>
              <a:rPr lang="en-US" baseline="30000" smtClean="0">
                <a:solidFill>
                  <a:schemeClr val="hlink"/>
                </a:solidFill>
              </a:rPr>
              <a:t>3</a:t>
            </a:r>
            <a:r>
              <a:rPr lang="en-US" smtClean="0">
                <a:solidFill>
                  <a:schemeClr val="hlink"/>
                </a:solidFill>
              </a:rPr>
              <a:t>(I*(GEG+GEFEG+GEGFG)*)*</a:t>
            </a:r>
          </a:p>
          <a:p>
            <a:pPr algn="just" eaLnBrk="1" hangingPunct="1">
              <a:lnSpc>
                <a:spcPct val="90000"/>
              </a:lnSpc>
              <a:buFontTx/>
              <a:buNone/>
            </a:pPr>
            <a:r>
              <a:rPr lang="en-US" smtClean="0"/>
              <a:t>	as the signature of this execution of the virus</a:t>
            </a:r>
          </a:p>
        </p:txBody>
      </p:sp>
      <p:sp>
        <p:nvSpPr>
          <p:cNvPr id="54276" name="Date Placeholder 1"/>
          <p:cNvSpPr>
            <a:spLocks noGrp="1"/>
          </p:cNvSpPr>
          <p:nvPr>
            <p:ph type="dt" sz="quarter" idx="10"/>
          </p:nvPr>
        </p:nvSpPr>
        <p:spPr>
          <a:noFill/>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en-US"/>
              <a:t>EICAR 2011</a:t>
            </a:r>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2"/>
          <p:cNvSpPr>
            <a:spLocks noGrp="1" noChangeArrowheads="1"/>
          </p:cNvSpPr>
          <p:nvPr>
            <p:ph type="title"/>
          </p:nvPr>
        </p:nvSpPr>
        <p:spPr/>
        <p:txBody>
          <a:bodyPr/>
          <a:lstStyle/>
          <a:p>
            <a:pPr eaLnBrk="1" hangingPunct="1"/>
            <a:r>
              <a:rPr lang="en-US" smtClean="0">
                <a:solidFill>
                  <a:srgbClr val="FF0000"/>
                </a:solidFill>
              </a:rPr>
              <a:t>Semantic Signature Extraction</a:t>
            </a:r>
          </a:p>
        </p:txBody>
      </p:sp>
      <p:sp>
        <p:nvSpPr>
          <p:cNvPr id="55299" name="Rectangle 3"/>
          <p:cNvSpPr>
            <a:spLocks noGrp="1" noChangeArrowheads="1"/>
          </p:cNvSpPr>
          <p:nvPr>
            <p:ph type="body" idx="1"/>
          </p:nvPr>
        </p:nvSpPr>
        <p:spPr>
          <a:xfrm>
            <a:off x="457200" y="1600200"/>
            <a:ext cx="8229600" cy="4114800"/>
          </a:xfrm>
        </p:spPr>
        <p:txBody>
          <a:bodyPr/>
          <a:lstStyle/>
          <a:p>
            <a:pPr algn="just" eaLnBrk="1" hangingPunct="1"/>
            <a:r>
              <a:rPr lang="en-US" smtClean="0"/>
              <a:t>We followed the procedure [1-6] described above for extracting the signature of 5 more variants of the virus</a:t>
            </a:r>
          </a:p>
          <a:p>
            <a:pPr algn="just" eaLnBrk="1" hangingPunct="1"/>
            <a:r>
              <a:rPr lang="en-US" smtClean="0"/>
              <a:t>We then matched the signatures of all the 6 executions/variants. This gives</a:t>
            </a:r>
          </a:p>
          <a:p>
            <a:pPr algn="just" eaLnBrk="1" hangingPunct="1">
              <a:buFontTx/>
              <a:buNone/>
            </a:pPr>
            <a:r>
              <a:rPr lang="en-US" smtClean="0"/>
              <a:t>	</a:t>
            </a:r>
            <a:r>
              <a:rPr lang="en-US" smtClean="0">
                <a:solidFill>
                  <a:schemeClr val="hlink"/>
                </a:solidFill>
              </a:rPr>
              <a:t>F*(I*(GEG+GEFEG+GEGFG)*)*</a:t>
            </a:r>
          </a:p>
          <a:p>
            <a:pPr algn="just" eaLnBrk="1" hangingPunct="1">
              <a:buFontTx/>
              <a:buNone/>
            </a:pPr>
            <a:r>
              <a:rPr lang="en-US" smtClean="0"/>
              <a:t>	as the signature of the virus</a:t>
            </a:r>
          </a:p>
        </p:txBody>
      </p:sp>
      <p:sp>
        <p:nvSpPr>
          <p:cNvPr id="55300" name="Date Placeholder 1"/>
          <p:cNvSpPr>
            <a:spLocks noGrp="1"/>
          </p:cNvSpPr>
          <p:nvPr>
            <p:ph type="dt" sz="quarter" idx="10"/>
          </p:nvPr>
        </p:nvSpPr>
        <p:spPr>
          <a:noFill/>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en-US"/>
              <a:t>EICAR 2011</a:t>
            </a:r>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2"/>
          <p:cNvSpPr>
            <a:spLocks noGrp="1" noChangeArrowheads="1"/>
          </p:cNvSpPr>
          <p:nvPr>
            <p:ph type="title"/>
          </p:nvPr>
        </p:nvSpPr>
        <p:spPr/>
        <p:txBody>
          <a:bodyPr/>
          <a:lstStyle/>
          <a:p>
            <a:pPr eaLnBrk="1" hangingPunct="1"/>
            <a:r>
              <a:rPr lang="en-US" smtClean="0">
                <a:solidFill>
                  <a:srgbClr val="FF0000"/>
                </a:solidFill>
              </a:rPr>
              <a:t>Semantic Signature Extraction</a:t>
            </a:r>
          </a:p>
        </p:txBody>
      </p:sp>
      <p:sp>
        <p:nvSpPr>
          <p:cNvPr id="56323" name="Rectangle 3"/>
          <p:cNvSpPr>
            <a:spLocks noGrp="1" noChangeArrowheads="1"/>
          </p:cNvSpPr>
          <p:nvPr>
            <p:ph type="body" idx="1"/>
          </p:nvPr>
        </p:nvSpPr>
        <p:spPr>
          <a:xfrm>
            <a:off x="457200" y="1600200"/>
            <a:ext cx="8229600" cy="1828800"/>
          </a:xfrm>
        </p:spPr>
        <p:txBody>
          <a:bodyPr/>
          <a:lstStyle/>
          <a:p>
            <a:pPr algn="just" eaLnBrk="1" hangingPunct="1"/>
            <a:r>
              <a:rPr lang="en-US" sz="2800" smtClean="0"/>
              <a:t>We checked the 38 infected (by </a:t>
            </a:r>
            <a:r>
              <a:rPr lang="en-US" sz="2800" smtClean="0">
                <a:solidFill>
                  <a:schemeClr val="hlink"/>
                </a:solidFill>
              </a:rPr>
              <a:t>Etap</a:t>
            </a:r>
            <a:r>
              <a:rPr lang="en-US" sz="2800" smtClean="0"/>
              <a:t>) files we had against 4 popular commercial anti-virus products (</a:t>
            </a:r>
            <a:r>
              <a:rPr lang="en-US" sz="2800" smtClean="0">
                <a:solidFill>
                  <a:schemeClr val="hlink"/>
                </a:solidFill>
              </a:rPr>
              <a:t>with latest updates</a:t>
            </a:r>
            <a:r>
              <a:rPr lang="en-US" sz="2800" smtClean="0"/>
              <a:t>) and observed the following</a:t>
            </a:r>
          </a:p>
        </p:txBody>
      </p:sp>
      <p:graphicFrame>
        <p:nvGraphicFramePr>
          <p:cNvPr id="70660" name="Group 4"/>
          <p:cNvGraphicFramePr>
            <a:graphicFrameLocks noGrp="1"/>
          </p:cNvGraphicFramePr>
          <p:nvPr/>
        </p:nvGraphicFramePr>
        <p:xfrm>
          <a:off x="990600" y="3624263"/>
          <a:ext cx="7467600" cy="2378076"/>
        </p:xfrm>
        <a:graphic>
          <a:graphicData uri="http://schemas.openxmlformats.org/drawingml/2006/table">
            <a:tbl>
              <a:tblPr/>
              <a:tblGrid>
                <a:gridCol w="4800600"/>
                <a:gridCol w="2667000"/>
              </a:tblGrid>
              <a:tr h="396346">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000" b="1" i="0" u="none" strike="noStrike" cap="none" normalizeH="0" baseline="0" smtClean="0">
                          <a:ln>
                            <a:noFill/>
                          </a:ln>
                          <a:solidFill>
                            <a:schemeClr val="tx1"/>
                          </a:solidFill>
                          <a:effectLst/>
                          <a:latin typeface="Times New Roman" pitchFamily="18" charset="0"/>
                          <a:cs typeface="Times New Roman" pitchFamily="18" charset="0"/>
                        </a:rPr>
                        <a:t>Antivirus Product</a:t>
                      </a:r>
                      <a:endParaRPr kumimoji="0" lang="en-US" sz="2000" b="0" i="0" u="none" strike="noStrike" cap="none" normalizeH="0" baseline="0" smtClean="0">
                        <a:ln>
                          <a:noFill/>
                        </a:ln>
                        <a:solidFill>
                          <a:schemeClr val="tx1"/>
                        </a:solidFill>
                        <a:effectLst/>
                        <a:latin typeface="Arial" charset="0"/>
                      </a:endParaRPr>
                    </a:p>
                  </a:txBody>
                  <a:tcPr marT="45732" marB="45732"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000" b="1" i="0" u="none" strike="noStrike" cap="none" normalizeH="0" baseline="0" smtClean="0">
                          <a:ln>
                            <a:noFill/>
                          </a:ln>
                          <a:solidFill>
                            <a:schemeClr val="tx1"/>
                          </a:solidFill>
                          <a:effectLst/>
                          <a:latin typeface="Times New Roman" pitchFamily="18" charset="0"/>
                          <a:cs typeface="Times New Roman" pitchFamily="18" charset="0"/>
                        </a:rPr>
                        <a:t>No.of inf files detected</a:t>
                      </a:r>
                      <a:endParaRPr kumimoji="0" lang="en-US" sz="2000" b="0" i="0" u="none" strike="noStrike" cap="none" normalizeH="0" baseline="0" smtClean="0">
                        <a:ln>
                          <a:noFill/>
                        </a:ln>
                        <a:solidFill>
                          <a:schemeClr val="tx1"/>
                        </a:solidFill>
                        <a:effectLst/>
                        <a:latin typeface="Arial" charset="0"/>
                      </a:endParaRPr>
                    </a:p>
                  </a:txBody>
                  <a:tcPr marT="45732" marB="45732"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96346">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smtClean="0">
                          <a:ln>
                            <a:noFill/>
                          </a:ln>
                          <a:solidFill>
                            <a:schemeClr val="tx1"/>
                          </a:solidFill>
                          <a:effectLst/>
                          <a:latin typeface="Times New Roman" pitchFamily="18" charset="0"/>
                          <a:cs typeface="Times New Roman" pitchFamily="18" charset="0"/>
                        </a:rPr>
                        <a:t>Norton Antivirus 2009</a:t>
                      </a:r>
                      <a:endParaRPr kumimoji="0" lang="en-US" sz="2000" b="0" i="0" u="none" strike="noStrike" cap="none" normalizeH="0" baseline="0" smtClean="0">
                        <a:ln>
                          <a:noFill/>
                        </a:ln>
                        <a:solidFill>
                          <a:schemeClr val="tx1"/>
                        </a:solidFill>
                        <a:effectLst/>
                        <a:latin typeface="Arial" charset="0"/>
                      </a:endParaRPr>
                    </a:p>
                  </a:txBody>
                  <a:tcPr marT="45732" marB="45732"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smtClean="0">
                          <a:ln>
                            <a:noFill/>
                          </a:ln>
                          <a:solidFill>
                            <a:schemeClr val="tx1"/>
                          </a:solidFill>
                          <a:effectLst/>
                          <a:latin typeface="Times New Roman" pitchFamily="18" charset="0"/>
                          <a:cs typeface="Times New Roman" pitchFamily="18" charset="0"/>
                        </a:rPr>
                        <a:t>38</a:t>
                      </a:r>
                      <a:endParaRPr kumimoji="0" lang="en-US" sz="2000" b="0" i="0" u="none" strike="noStrike" cap="none" normalizeH="0" baseline="0" smtClean="0">
                        <a:ln>
                          <a:noFill/>
                        </a:ln>
                        <a:solidFill>
                          <a:schemeClr val="tx1"/>
                        </a:solidFill>
                        <a:effectLst/>
                        <a:latin typeface="Arial" charset="0"/>
                      </a:endParaRPr>
                    </a:p>
                  </a:txBody>
                  <a:tcPr marT="45732" marB="45732"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96346">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smtClean="0">
                          <a:ln>
                            <a:noFill/>
                          </a:ln>
                          <a:solidFill>
                            <a:schemeClr val="tx1"/>
                          </a:solidFill>
                          <a:effectLst/>
                          <a:latin typeface="Times New Roman" pitchFamily="18" charset="0"/>
                          <a:cs typeface="Times New Roman" pitchFamily="18" charset="0"/>
                        </a:rPr>
                        <a:t>Kaspersky Internet Security 2010</a:t>
                      </a:r>
                      <a:endParaRPr kumimoji="0" lang="en-US" sz="2000" b="0" i="0" u="none" strike="noStrike" cap="none" normalizeH="0" baseline="0" smtClean="0">
                        <a:ln>
                          <a:noFill/>
                        </a:ln>
                        <a:solidFill>
                          <a:schemeClr val="tx1"/>
                        </a:solidFill>
                        <a:effectLst/>
                        <a:latin typeface="Arial" charset="0"/>
                      </a:endParaRPr>
                    </a:p>
                  </a:txBody>
                  <a:tcPr marT="45732" marB="45732"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smtClean="0">
                          <a:ln>
                            <a:noFill/>
                          </a:ln>
                          <a:solidFill>
                            <a:schemeClr val="tx1"/>
                          </a:solidFill>
                          <a:effectLst/>
                          <a:latin typeface="Times New Roman" pitchFamily="18" charset="0"/>
                          <a:cs typeface="Times New Roman" pitchFamily="18" charset="0"/>
                        </a:rPr>
                        <a:t>38</a:t>
                      </a:r>
                      <a:endParaRPr kumimoji="0" lang="en-US" sz="2000" b="0" i="0" u="none" strike="noStrike" cap="none" normalizeH="0" baseline="0" smtClean="0">
                        <a:ln>
                          <a:noFill/>
                        </a:ln>
                        <a:solidFill>
                          <a:schemeClr val="tx1"/>
                        </a:solidFill>
                        <a:effectLst/>
                        <a:latin typeface="Arial" charset="0"/>
                      </a:endParaRPr>
                    </a:p>
                  </a:txBody>
                  <a:tcPr marT="45732" marB="45732"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96346">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smtClean="0">
                          <a:ln>
                            <a:noFill/>
                          </a:ln>
                          <a:solidFill>
                            <a:schemeClr val="tx1"/>
                          </a:solidFill>
                          <a:effectLst/>
                          <a:latin typeface="Times New Roman" pitchFamily="18" charset="0"/>
                          <a:cs typeface="Times New Roman" pitchFamily="18" charset="0"/>
                        </a:rPr>
                        <a:t>AVG Internet Security Business Edition 9.0</a:t>
                      </a:r>
                      <a:endParaRPr kumimoji="0" lang="en-US" sz="2000" b="0" i="0" u="none" strike="noStrike" cap="none" normalizeH="0" baseline="0" smtClean="0">
                        <a:ln>
                          <a:noFill/>
                        </a:ln>
                        <a:solidFill>
                          <a:schemeClr val="tx1"/>
                        </a:solidFill>
                        <a:effectLst/>
                        <a:latin typeface="Arial" charset="0"/>
                      </a:endParaRPr>
                    </a:p>
                  </a:txBody>
                  <a:tcPr marT="45732" marB="45732"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smtClean="0">
                          <a:ln>
                            <a:noFill/>
                          </a:ln>
                          <a:solidFill>
                            <a:schemeClr val="tx1"/>
                          </a:solidFill>
                          <a:effectLst/>
                          <a:latin typeface="Times New Roman" pitchFamily="18" charset="0"/>
                          <a:cs typeface="Times New Roman" pitchFamily="18" charset="0"/>
                        </a:rPr>
                        <a:t>25</a:t>
                      </a:r>
                      <a:r>
                        <a:rPr kumimoji="0" lang="en-US" sz="2000" b="0" i="0" u="none" strike="noStrike" cap="none" normalizeH="0" baseline="30000" smtClean="0">
                          <a:ln>
                            <a:noFill/>
                          </a:ln>
                          <a:solidFill>
                            <a:srgbClr val="0000FF"/>
                          </a:solidFill>
                          <a:effectLst/>
                          <a:latin typeface="Times New Roman" pitchFamily="18" charset="0"/>
                          <a:cs typeface="Times New Roman" pitchFamily="18" charset="0"/>
                        </a:rPr>
                        <a:t>*</a:t>
                      </a:r>
                      <a:endParaRPr kumimoji="0" lang="en-US" sz="2000" b="0" i="0" u="none" strike="noStrike" cap="none" normalizeH="0" baseline="30000" smtClean="0">
                        <a:ln>
                          <a:noFill/>
                        </a:ln>
                        <a:solidFill>
                          <a:srgbClr val="0000FF"/>
                        </a:solidFill>
                        <a:effectLst/>
                        <a:latin typeface="Arial" charset="0"/>
                      </a:endParaRPr>
                    </a:p>
                  </a:txBody>
                  <a:tcPr marT="45732" marB="45732"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96346">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smtClean="0">
                          <a:ln>
                            <a:noFill/>
                          </a:ln>
                          <a:solidFill>
                            <a:schemeClr val="tx1"/>
                          </a:solidFill>
                          <a:effectLst/>
                          <a:latin typeface="Times New Roman" pitchFamily="18" charset="0"/>
                          <a:cs typeface="Times New Roman" pitchFamily="18" charset="0"/>
                        </a:rPr>
                        <a:t>Avast Free Antivirus 5.0</a:t>
                      </a:r>
                      <a:endParaRPr kumimoji="0" lang="en-US" sz="2000" b="0" i="0" u="none" strike="noStrike" cap="none" normalizeH="0" baseline="0" smtClean="0">
                        <a:ln>
                          <a:noFill/>
                        </a:ln>
                        <a:solidFill>
                          <a:schemeClr val="tx1"/>
                        </a:solidFill>
                        <a:effectLst/>
                        <a:latin typeface="Arial" charset="0"/>
                      </a:endParaRPr>
                    </a:p>
                  </a:txBody>
                  <a:tcPr marT="45732" marB="45732"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smtClean="0">
                          <a:ln>
                            <a:noFill/>
                          </a:ln>
                          <a:solidFill>
                            <a:schemeClr val="tx1"/>
                          </a:solidFill>
                          <a:effectLst/>
                          <a:latin typeface="Times New Roman" pitchFamily="18" charset="0"/>
                          <a:cs typeface="Times New Roman" pitchFamily="18" charset="0"/>
                        </a:rPr>
                        <a:t>14</a:t>
                      </a:r>
                      <a:endParaRPr kumimoji="0" lang="en-US" sz="2000" b="0" i="0" u="none" strike="noStrike" cap="none" normalizeH="0" baseline="0" smtClean="0">
                        <a:ln>
                          <a:noFill/>
                        </a:ln>
                        <a:solidFill>
                          <a:schemeClr val="tx1"/>
                        </a:solidFill>
                        <a:effectLst/>
                        <a:latin typeface="Arial" charset="0"/>
                      </a:endParaRPr>
                    </a:p>
                  </a:txBody>
                  <a:tcPr marT="45732" marB="45732"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96346">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n-US" sz="2000" b="1" i="0" u="none" strike="noStrike" cap="none" normalizeH="0" baseline="0" smtClean="0">
                          <a:ln>
                            <a:noFill/>
                          </a:ln>
                          <a:solidFill>
                            <a:schemeClr val="tx1"/>
                          </a:solidFill>
                          <a:effectLst/>
                          <a:latin typeface="Times New Roman" pitchFamily="18" charset="0"/>
                          <a:cs typeface="Times New Roman" pitchFamily="18" charset="0"/>
                        </a:rPr>
                        <a:t>Our signature</a:t>
                      </a:r>
                      <a:endParaRPr kumimoji="0" lang="en-US" sz="2000" b="1" i="0" u="none" strike="noStrike" cap="none" normalizeH="0" baseline="0" smtClean="0">
                        <a:ln>
                          <a:noFill/>
                        </a:ln>
                        <a:solidFill>
                          <a:schemeClr val="tx1"/>
                        </a:solidFill>
                        <a:effectLst/>
                        <a:latin typeface="Arial" charset="0"/>
                      </a:endParaRPr>
                    </a:p>
                  </a:txBody>
                  <a:tcPr marT="45732" marB="45732"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000" b="1" i="0" u="none" strike="noStrike" cap="none" normalizeH="0" baseline="0" smtClean="0">
                          <a:ln>
                            <a:noFill/>
                          </a:ln>
                          <a:solidFill>
                            <a:schemeClr val="tx1"/>
                          </a:solidFill>
                          <a:effectLst/>
                          <a:latin typeface="Times New Roman" pitchFamily="18" charset="0"/>
                          <a:cs typeface="Times New Roman" pitchFamily="18" charset="0"/>
                        </a:rPr>
                        <a:t>38</a:t>
                      </a:r>
                      <a:endParaRPr kumimoji="0" lang="en-US" sz="2000" b="0" i="0" u="none" strike="noStrike" cap="none" normalizeH="0" baseline="0" smtClean="0">
                        <a:ln>
                          <a:noFill/>
                        </a:ln>
                        <a:solidFill>
                          <a:schemeClr val="tx1"/>
                        </a:solidFill>
                        <a:effectLst/>
                        <a:latin typeface="Arial" charset="0"/>
                      </a:endParaRPr>
                    </a:p>
                  </a:txBody>
                  <a:tcPr marT="45732" marB="45732"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
        <p:nvSpPr>
          <p:cNvPr id="56347" name="Date Placeholder 1"/>
          <p:cNvSpPr>
            <a:spLocks noGrp="1"/>
          </p:cNvSpPr>
          <p:nvPr>
            <p:ph type="dt" sz="quarter" idx="10"/>
          </p:nvPr>
        </p:nvSpPr>
        <p:spPr>
          <a:noFill/>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en-US"/>
              <a:t>EICAR 2011</a:t>
            </a:r>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noChangeArrowheads="1"/>
          </p:cNvSpPr>
          <p:nvPr>
            <p:ph type="body" idx="1"/>
          </p:nvPr>
        </p:nvSpPr>
        <p:spPr>
          <a:xfrm>
            <a:off x="457200" y="655638"/>
            <a:ext cx="8229600" cy="5668962"/>
          </a:xfrm>
        </p:spPr>
        <p:txBody>
          <a:bodyPr/>
          <a:lstStyle/>
          <a:p>
            <a:pPr algn="just" eaLnBrk="1" hangingPunct="1">
              <a:lnSpc>
                <a:spcPct val="80000"/>
              </a:lnSpc>
              <a:buFontTx/>
              <a:buNone/>
            </a:pPr>
            <a:r>
              <a:rPr lang="en-US" sz="1400" smtClean="0">
                <a:solidFill>
                  <a:srgbClr val="000000"/>
                </a:solidFill>
                <a:cs typeface="Times New Roman" pitchFamily="18" charset="0"/>
              </a:rPr>
              <a:t>from		Zdeněk Breitenbacher &lt;Zdenek.Breitenbacher@avg.com&gt;</a:t>
            </a:r>
          </a:p>
          <a:p>
            <a:pPr algn="just" eaLnBrk="1" hangingPunct="1">
              <a:lnSpc>
                <a:spcPct val="80000"/>
              </a:lnSpc>
              <a:buFontTx/>
              <a:buNone/>
            </a:pPr>
            <a:r>
              <a:rPr lang="en-US" sz="1400" smtClean="0">
                <a:solidFill>
                  <a:srgbClr val="000000"/>
                </a:solidFill>
                <a:cs typeface="Times New Roman" pitchFamily="18" charset="0"/>
              </a:rPr>
              <a:t>to			</a:t>
            </a:r>
            <a:r>
              <a:rPr lang="en-US" sz="1400" smtClean="0">
                <a:solidFill>
                  <a:srgbClr val="0000FF"/>
                </a:solidFill>
                <a:cs typeface="Times New Roman" pitchFamily="18" charset="0"/>
              </a:rPr>
              <a:t>Naren N &lt;naren.nelabhotla@gmail.com&gt;</a:t>
            </a:r>
          </a:p>
          <a:p>
            <a:pPr algn="just" eaLnBrk="1" hangingPunct="1">
              <a:lnSpc>
                <a:spcPct val="80000"/>
              </a:lnSpc>
              <a:buFontTx/>
              <a:buNone/>
            </a:pPr>
            <a:r>
              <a:rPr lang="en-US" sz="1400" smtClean="0">
                <a:solidFill>
                  <a:srgbClr val="000000"/>
                </a:solidFill>
                <a:cs typeface="Times New Roman" pitchFamily="18" charset="0"/>
              </a:rPr>
              <a:t>date		</a:t>
            </a:r>
            <a:r>
              <a:rPr lang="en-US" sz="1400" smtClean="0">
                <a:solidFill>
                  <a:srgbClr val="0000FF"/>
                </a:solidFill>
                <a:cs typeface="Times New Roman" pitchFamily="18" charset="0"/>
              </a:rPr>
              <a:t>Mon, Jul 26, 2010 at 1:56 PM</a:t>
            </a:r>
          </a:p>
          <a:p>
            <a:pPr algn="just" eaLnBrk="1" hangingPunct="1">
              <a:lnSpc>
                <a:spcPct val="80000"/>
              </a:lnSpc>
              <a:buFontTx/>
              <a:buNone/>
            </a:pPr>
            <a:r>
              <a:rPr lang="en-US" sz="1400" smtClean="0">
                <a:solidFill>
                  <a:srgbClr val="000000"/>
                </a:solidFill>
                <a:cs typeface="Times New Roman" pitchFamily="18" charset="0"/>
              </a:rPr>
              <a:t>subject		Re[6]: EICAR 2010</a:t>
            </a:r>
          </a:p>
          <a:p>
            <a:pPr algn="just" eaLnBrk="1" hangingPunct="1">
              <a:lnSpc>
                <a:spcPct val="80000"/>
              </a:lnSpc>
              <a:buFontTx/>
              <a:buNone/>
            </a:pPr>
            <a:r>
              <a:rPr lang="en-US" sz="1400" smtClean="0">
                <a:solidFill>
                  <a:srgbClr val="000000"/>
                </a:solidFill>
                <a:cs typeface="Times New Roman" pitchFamily="18" charset="0"/>
              </a:rPr>
              <a:t>mailed-by		avg.com</a:t>
            </a:r>
          </a:p>
          <a:p>
            <a:pPr algn="just" eaLnBrk="1" hangingPunct="1">
              <a:lnSpc>
                <a:spcPct val="80000"/>
              </a:lnSpc>
              <a:buFontTx/>
              <a:buNone/>
            </a:pPr>
            <a:endParaRPr lang="en-US" sz="1400" smtClean="0">
              <a:solidFill>
                <a:srgbClr val="000000"/>
              </a:solidFill>
              <a:cs typeface="Times New Roman" pitchFamily="18" charset="0"/>
            </a:endParaRPr>
          </a:p>
          <a:p>
            <a:pPr algn="just" eaLnBrk="1" hangingPunct="1">
              <a:lnSpc>
                <a:spcPct val="80000"/>
              </a:lnSpc>
              <a:buFontTx/>
              <a:buNone/>
            </a:pPr>
            <a:r>
              <a:rPr lang="en-US" sz="1400" smtClean="0">
                <a:solidFill>
                  <a:srgbClr val="000000"/>
                </a:solidFill>
                <a:cs typeface="Times New Roman" pitchFamily="18" charset="0"/>
              </a:rPr>
              <a:t>Hello Naren</a:t>
            </a:r>
          </a:p>
          <a:p>
            <a:pPr algn="just" eaLnBrk="1" hangingPunct="1">
              <a:lnSpc>
                <a:spcPct val="80000"/>
              </a:lnSpc>
              <a:buFontTx/>
              <a:buNone/>
            </a:pPr>
            <a:endParaRPr lang="en-US" sz="1400" smtClean="0">
              <a:solidFill>
                <a:srgbClr val="000000"/>
              </a:solidFill>
              <a:cs typeface="Times New Roman" pitchFamily="18" charset="0"/>
            </a:endParaRPr>
          </a:p>
          <a:p>
            <a:pPr algn="just" eaLnBrk="1" hangingPunct="1">
              <a:lnSpc>
                <a:spcPct val="80000"/>
              </a:lnSpc>
              <a:buFontTx/>
              <a:buNone/>
            </a:pPr>
            <a:r>
              <a:rPr lang="en-US" sz="1400" smtClean="0">
                <a:solidFill>
                  <a:srgbClr val="000000"/>
                </a:solidFill>
                <a:cs typeface="Times New Roman" pitchFamily="18" charset="0"/>
              </a:rPr>
              <a:t>How are you? Have you got any news about ZMist? How is your research going on?</a:t>
            </a:r>
          </a:p>
          <a:p>
            <a:pPr algn="just" eaLnBrk="1" hangingPunct="1">
              <a:lnSpc>
                <a:spcPct val="80000"/>
              </a:lnSpc>
              <a:buFontTx/>
              <a:buNone/>
            </a:pPr>
            <a:endParaRPr lang="en-US" sz="1400" smtClean="0">
              <a:solidFill>
                <a:srgbClr val="000000"/>
              </a:solidFill>
              <a:cs typeface="Times New Roman" pitchFamily="18" charset="0"/>
            </a:endParaRPr>
          </a:p>
          <a:p>
            <a:pPr algn="just" eaLnBrk="1" hangingPunct="1">
              <a:lnSpc>
                <a:spcPct val="80000"/>
              </a:lnSpc>
              <a:buFontTx/>
              <a:buNone/>
            </a:pPr>
            <a:r>
              <a:rPr lang="en-US" sz="1600" b="1" smtClean="0">
                <a:solidFill>
                  <a:srgbClr val="0000FF"/>
                </a:solidFill>
                <a:cs typeface="Times New Roman" pitchFamily="18" charset="0"/>
              </a:rPr>
              <a:t>Currently, AVG starting from build 9.0.0.851 detects all Etap samples which you</a:t>
            </a:r>
          </a:p>
          <a:p>
            <a:pPr algn="just" eaLnBrk="1" hangingPunct="1">
              <a:lnSpc>
                <a:spcPct val="80000"/>
              </a:lnSpc>
              <a:buFontTx/>
              <a:buNone/>
            </a:pPr>
            <a:r>
              <a:rPr lang="en-US" sz="1600" b="1" smtClean="0">
                <a:solidFill>
                  <a:srgbClr val="0000FF"/>
                </a:solidFill>
                <a:cs typeface="Times New Roman" pitchFamily="18" charset="0"/>
              </a:rPr>
              <a:t>sent to me, so thank you very much for the cooperation; you helped AVG a lot!</a:t>
            </a:r>
          </a:p>
          <a:p>
            <a:pPr algn="just" eaLnBrk="1" hangingPunct="1">
              <a:lnSpc>
                <a:spcPct val="80000"/>
              </a:lnSpc>
              <a:buFontTx/>
              <a:buNone/>
            </a:pPr>
            <a:r>
              <a:rPr lang="en-US" sz="1600" b="1" smtClean="0">
                <a:solidFill>
                  <a:srgbClr val="0000FF"/>
                </a:solidFill>
                <a:cs typeface="Times New Roman" pitchFamily="18" charset="0"/>
              </a:rPr>
              <a:t>According to www.virustotal.com service many other AV vendors still don't detect</a:t>
            </a:r>
          </a:p>
          <a:p>
            <a:pPr algn="just" eaLnBrk="1" hangingPunct="1">
              <a:lnSpc>
                <a:spcPct val="80000"/>
              </a:lnSpc>
              <a:buFontTx/>
              <a:buNone/>
            </a:pPr>
            <a:r>
              <a:rPr lang="en-US" sz="1600" b="1" smtClean="0">
                <a:solidFill>
                  <a:srgbClr val="0000FF"/>
                </a:solidFill>
                <a:cs typeface="Times New Roman" pitchFamily="18" charset="0"/>
              </a:rPr>
              <a:t>them.</a:t>
            </a:r>
          </a:p>
          <a:p>
            <a:pPr algn="just" eaLnBrk="1" hangingPunct="1">
              <a:lnSpc>
                <a:spcPct val="80000"/>
              </a:lnSpc>
              <a:buFontTx/>
              <a:buNone/>
            </a:pPr>
            <a:endParaRPr lang="en-US" sz="1600" b="1" smtClean="0">
              <a:solidFill>
                <a:srgbClr val="0000FF"/>
              </a:solidFill>
              <a:cs typeface="Times New Roman" pitchFamily="18" charset="0"/>
            </a:endParaRPr>
          </a:p>
          <a:p>
            <a:pPr algn="just" eaLnBrk="1" hangingPunct="1">
              <a:lnSpc>
                <a:spcPct val="80000"/>
              </a:lnSpc>
              <a:buFontTx/>
              <a:buNone/>
            </a:pPr>
            <a:r>
              <a:rPr lang="en-US" sz="1400" smtClean="0">
                <a:solidFill>
                  <a:srgbClr val="000000"/>
                </a:solidFill>
                <a:cs typeface="Times New Roman" pitchFamily="18" charset="0"/>
              </a:rPr>
              <a:t>I am looking forward to news from you.</a:t>
            </a:r>
          </a:p>
          <a:p>
            <a:pPr algn="just" eaLnBrk="1" hangingPunct="1">
              <a:lnSpc>
                <a:spcPct val="80000"/>
              </a:lnSpc>
              <a:buFontTx/>
              <a:buNone/>
            </a:pPr>
            <a:endParaRPr lang="en-US" sz="1400" smtClean="0">
              <a:solidFill>
                <a:srgbClr val="000000"/>
              </a:solidFill>
              <a:cs typeface="Times New Roman" pitchFamily="18" charset="0"/>
            </a:endParaRPr>
          </a:p>
          <a:p>
            <a:pPr algn="just" eaLnBrk="1" hangingPunct="1">
              <a:lnSpc>
                <a:spcPct val="80000"/>
              </a:lnSpc>
              <a:buFontTx/>
              <a:buNone/>
            </a:pPr>
            <a:r>
              <a:rPr lang="en-US" sz="1400" smtClean="0">
                <a:solidFill>
                  <a:srgbClr val="000000"/>
                </a:solidFill>
                <a:cs typeface="Times New Roman" pitchFamily="18" charset="0"/>
              </a:rPr>
              <a:t>Best regards,</a:t>
            </a:r>
          </a:p>
          <a:p>
            <a:pPr algn="just" eaLnBrk="1" hangingPunct="1">
              <a:lnSpc>
                <a:spcPct val="80000"/>
              </a:lnSpc>
              <a:buFontTx/>
              <a:buNone/>
            </a:pPr>
            <a:r>
              <a:rPr lang="en-US" sz="1400" smtClean="0">
                <a:solidFill>
                  <a:srgbClr val="000000"/>
                </a:solidFill>
                <a:cs typeface="Times New Roman" pitchFamily="18" charset="0"/>
              </a:rPr>
              <a:t>Zdenek B.</a:t>
            </a:r>
          </a:p>
          <a:p>
            <a:pPr algn="just" eaLnBrk="1" hangingPunct="1">
              <a:lnSpc>
                <a:spcPct val="80000"/>
              </a:lnSpc>
              <a:buFontTx/>
              <a:buNone/>
            </a:pPr>
            <a:endParaRPr lang="en-US" sz="1400" smtClean="0">
              <a:solidFill>
                <a:srgbClr val="000000"/>
              </a:solidFill>
              <a:cs typeface="Times New Roman" pitchFamily="18" charset="0"/>
            </a:endParaRPr>
          </a:p>
          <a:p>
            <a:pPr algn="just" eaLnBrk="1" hangingPunct="1">
              <a:lnSpc>
                <a:spcPct val="80000"/>
              </a:lnSpc>
              <a:buFontTx/>
              <a:buNone/>
            </a:pPr>
            <a:r>
              <a:rPr lang="en-US" sz="1400" smtClean="0">
                <a:solidFill>
                  <a:srgbClr val="000000"/>
                </a:solidFill>
                <a:cs typeface="Times New Roman" pitchFamily="18" charset="0"/>
              </a:rPr>
              <a:t>Zdenek Breitenbacher, AVG Technologies</a:t>
            </a:r>
          </a:p>
          <a:p>
            <a:pPr algn="just" eaLnBrk="1" hangingPunct="1">
              <a:lnSpc>
                <a:spcPct val="80000"/>
              </a:lnSpc>
              <a:buFontTx/>
              <a:buNone/>
            </a:pPr>
            <a:r>
              <a:rPr lang="en-US" sz="1400" smtClean="0">
                <a:solidFill>
                  <a:srgbClr val="000000"/>
                </a:solidFill>
                <a:cs typeface="Times New Roman" pitchFamily="18" charset="0"/>
              </a:rPr>
              <a:t>Algoritmic Detection Team Leader</a:t>
            </a:r>
          </a:p>
          <a:p>
            <a:pPr algn="just" eaLnBrk="1" hangingPunct="1">
              <a:lnSpc>
                <a:spcPct val="80000"/>
              </a:lnSpc>
              <a:buFontTx/>
              <a:buNone/>
            </a:pPr>
            <a:r>
              <a:rPr lang="en-US" sz="1400" smtClean="0">
                <a:solidFill>
                  <a:srgbClr val="000000"/>
                </a:solidFill>
                <a:cs typeface="Times New Roman" pitchFamily="18" charset="0"/>
              </a:rPr>
              <a:t>Phone +420549524066, Fax +420549524073</a:t>
            </a:r>
          </a:p>
          <a:p>
            <a:pPr algn="just" eaLnBrk="1" hangingPunct="1">
              <a:lnSpc>
                <a:spcPct val="80000"/>
              </a:lnSpc>
              <a:buFontTx/>
              <a:buNone/>
            </a:pPr>
            <a:r>
              <a:rPr lang="en-US" sz="1400" smtClean="0">
                <a:solidFill>
                  <a:srgbClr val="000000"/>
                </a:solidFill>
                <a:cs typeface="Times New Roman" pitchFamily="18" charset="0"/>
              </a:rPr>
              <a:t>Email zdenek.breitenbacher@avg.com</a:t>
            </a:r>
          </a:p>
          <a:p>
            <a:pPr algn="just" eaLnBrk="1" hangingPunct="1">
              <a:lnSpc>
                <a:spcPct val="80000"/>
              </a:lnSpc>
              <a:buFontTx/>
              <a:buNone/>
            </a:pPr>
            <a:r>
              <a:rPr lang="en-US" sz="1400" smtClean="0">
                <a:solidFill>
                  <a:srgbClr val="000000"/>
                </a:solidFill>
                <a:cs typeface="Times New Roman" pitchFamily="18" charset="0"/>
              </a:rPr>
              <a:t>Pages www.avg.com, www.avg.cz</a:t>
            </a:r>
            <a:r>
              <a:rPr lang="en-US" sz="1400" smtClean="0"/>
              <a:t> </a:t>
            </a:r>
          </a:p>
        </p:txBody>
      </p:sp>
      <p:sp>
        <p:nvSpPr>
          <p:cNvPr id="57347" name="Date Placeholder 1"/>
          <p:cNvSpPr>
            <a:spLocks noGrp="1"/>
          </p:cNvSpPr>
          <p:nvPr>
            <p:ph type="dt" sz="quarter" idx="10"/>
          </p:nvPr>
        </p:nvSpPr>
        <p:spPr>
          <a:noFill/>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en-US"/>
              <a:t>EICAR 2011</a:t>
            </a:r>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2"/>
          <p:cNvSpPr>
            <a:spLocks noGrp="1" noChangeArrowheads="1"/>
          </p:cNvSpPr>
          <p:nvPr>
            <p:ph type="title"/>
          </p:nvPr>
        </p:nvSpPr>
        <p:spPr/>
        <p:txBody>
          <a:bodyPr/>
          <a:lstStyle/>
          <a:p>
            <a:pPr eaLnBrk="1" hangingPunct="1"/>
            <a:r>
              <a:rPr lang="en-US" smtClean="0">
                <a:solidFill>
                  <a:srgbClr val="FF0000"/>
                </a:solidFill>
              </a:rPr>
              <a:t>Semantic Signature Extraction</a:t>
            </a:r>
          </a:p>
        </p:txBody>
      </p:sp>
      <p:sp>
        <p:nvSpPr>
          <p:cNvPr id="58371" name="Rectangle 3"/>
          <p:cNvSpPr>
            <a:spLocks noGrp="1" noChangeArrowheads="1"/>
          </p:cNvSpPr>
          <p:nvPr>
            <p:ph type="body" idx="1"/>
          </p:nvPr>
        </p:nvSpPr>
        <p:spPr>
          <a:xfrm>
            <a:off x="457200" y="1600200"/>
            <a:ext cx="8229600" cy="3657600"/>
          </a:xfrm>
        </p:spPr>
        <p:txBody>
          <a:bodyPr/>
          <a:lstStyle/>
          <a:p>
            <a:pPr algn="just" eaLnBrk="1" hangingPunct="1"/>
            <a:r>
              <a:rPr lang="en-US" smtClean="0"/>
              <a:t>Although we have not verified with the industry experts, we do believe that they must have used more than 1 signature to detect the executables as infected by </a:t>
            </a:r>
            <a:r>
              <a:rPr lang="en-US" smtClean="0">
                <a:solidFill>
                  <a:schemeClr val="hlink"/>
                </a:solidFill>
              </a:rPr>
              <a:t>Etap</a:t>
            </a:r>
            <a:r>
              <a:rPr lang="en-US" smtClean="0"/>
              <a:t>, </a:t>
            </a:r>
          </a:p>
          <a:p>
            <a:pPr algn="just" eaLnBrk="1" hangingPunct="1"/>
            <a:r>
              <a:rPr lang="en-US" smtClean="0"/>
              <a:t>Question: Can we find a consolidated signature through our regular?</a:t>
            </a:r>
          </a:p>
          <a:p>
            <a:pPr lvl="1" algn="just" eaLnBrk="1" hangingPunct="1"/>
            <a:r>
              <a:rPr lang="en-US" smtClean="0"/>
              <a:t>RE program,  scripting ,…</a:t>
            </a:r>
          </a:p>
        </p:txBody>
      </p:sp>
      <p:sp>
        <p:nvSpPr>
          <p:cNvPr id="58372" name="Date Placeholder 1"/>
          <p:cNvSpPr>
            <a:spLocks noGrp="1"/>
          </p:cNvSpPr>
          <p:nvPr>
            <p:ph type="dt" sz="quarter" idx="10"/>
          </p:nvPr>
        </p:nvSpPr>
        <p:spPr>
          <a:noFill/>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en-US"/>
              <a:t>EICAR 2011</a:t>
            </a:r>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p:cNvSpPr>
            <a:spLocks noGrp="1" noChangeArrowheads="1"/>
          </p:cNvSpPr>
          <p:nvPr>
            <p:ph type="title"/>
          </p:nvPr>
        </p:nvSpPr>
        <p:spPr/>
        <p:txBody>
          <a:bodyPr/>
          <a:lstStyle/>
          <a:p>
            <a:pPr eaLnBrk="1" hangingPunct="1"/>
            <a:r>
              <a:rPr lang="en-US" smtClean="0">
                <a:solidFill>
                  <a:srgbClr val="FF0000"/>
                </a:solidFill>
              </a:rPr>
              <a:t>Semantic Signature Extraction</a:t>
            </a:r>
          </a:p>
        </p:txBody>
      </p:sp>
      <p:sp>
        <p:nvSpPr>
          <p:cNvPr id="59395" name="Rectangle 3"/>
          <p:cNvSpPr>
            <a:spLocks noGrp="1" noChangeArrowheads="1"/>
          </p:cNvSpPr>
          <p:nvPr>
            <p:ph type="body" idx="1"/>
          </p:nvPr>
        </p:nvSpPr>
        <p:spPr/>
        <p:txBody>
          <a:bodyPr/>
          <a:lstStyle/>
          <a:p>
            <a:pPr algn="just" eaLnBrk="1" hangingPunct="1"/>
            <a:r>
              <a:rPr lang="en-US" smtClean="0"/>
              <a:t>We then compared our signature with the </a:t>
            </a:r>
            <a:r>
              <a:rPr lang="en-US" smtClean="0">
                <a:solidFill>
                  <a:srgbClr val="0070C0"/>
                </a:solidFill>
              </a:rPr>
              <a:t>natural language descriptions </a:t>
            </a:r>
            <a:r>
              <a:rPr lang="en-US" smtClean="0"/>
              <a:t>provided by the industry experts, and observed the following advantages</a:t>
            </a:r>
          </a:p>
          <a:p>
            <a:pPr lvl="1" algn="just" eaLnBrk="1" hangingPunct="1"/>
            <a:r>
              <a:rPr lang="en-US" smtClean="0"/>
              <a:t>our signature is more </a:t>
            </a:r>
            <a:r>
              <a:rPr lang="en-US" smtClean="0">
                <a:solidFill>
                  <a:schemeClr val="hlink"/>
                </a:solidFill>
              </a:rPr>
              <a:t>refined</a:t>
            </a:r>
            <a:r>
              <a:rPr lang="en-US" smtClean="0"/>
              <a:t> in the sense that, we also capture the sequence in which the virus carries out its activities. This will become a significant factor in obtrusive monitoring</a:t>
            </a:r>
          </a:p>
        </p:txBody>
      </p:sp>
      <p:sp>
        <p:nvSpPr>
          <p:cNvPr id="59396" name="Date Placeholder 1"/>
          <p:cNvSpPr>
            <a:spLocks noGrp="1"/>
          </p:cNvSpPr>
          <p:nvPr>
            <p:ph type="dt" sz="quarter" idx="10"/>
          </p:nvPr>
        </p:nvSpPr>
        <p:spPr>
          <a:noFill/>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en-US"/>
              <a:t>EICAR 2011</a:t>
            </a:r>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2"/>
          <p:cNvSpPr>
            <a:spLocks noGrp="1" noChangeArrowheads="1"/>
          </p:cNvSpPr>
          <p:nvPr>
            <p:ph type="title"/>
          </p:nvPr>
        </p:nvSpPr>
        <p:spPr/>
        <p:txBody>
          <a:bodyPr/>
          <a:lstStyle/>
          <a:p>
            <a:pPr eaLnBrk="1" hangingPunct="1"/>
            <a:r>
              <a:rPr lang="en-US" smtClean="0">
                <a:solidFill>
                  <a:srgbClr val="FF0000"/>
                </a:solidFill>
              </a:rPr>
              <a:t>Semantic Signature Extraction</a:t>
            </a:r>
          </a:p>
        </p:txBody>
      </p:sp>
      <p:sp>
        <p:nvSpPr>
          <p:cNvPr id="60419" name="Rectangle 3"/>
          <p:cNvSpPr>
            <a:spLocks noGrp="1" noChangeArrowheads="1"/>
          </p:cNvSpPr>
          <p:nvPr>
            <p:ph type="body" idx="1"/>
          </p:nvPr>
        </p:nvSpPr>
        <p:spPr>
          <a:xfrm>
            <a:off x="457200" y="1600200"/>
            <a:ext cx="8229600" cy="4876800"/>
          </a:xfrm>
        </p:spPr>
        <p:txBody>
          <a:bodyPr/>
          <a:lstStyle/>
          <a:p>
            <a:pPr lvl="1" algn="just" eaLnBrk="1" hangingPunct="1">
              <a:lnSpc>
                <a:spcPct val="90000"/>
              </a:lnSpc>
            </a:pPr>
            <a:r>
              <a:rPr lang="en-US" smtClean="0"/>
              <a:t>for each of the </a:t>
            </a:r>
            <a:r>
              <a:rPr lang="en-US" smtClean="0">
                <a:solidFill>
                  <a:schemeClr val="folHlink"/>
                </a:solidFill>
              </a:rPr>
              <a:t>activities</a:t>
            </a:r>
            <a:r>
              <a:rPr lang="en-US" smtClean="0"/>
              <a:t> carried out by the virus, the industry experts associate a </a:t>
            </a:r>
            <a:r>
              <a:rPr lang="en-US" smtClean="0">
                <a:solidFill>
                  <a:schemeClr val="hlink"/>
                </a:solidFill>
              </a:rPr>
              <a:t>sequence of low-level instructions</a:t>
            </a:r>
            <a:r>
              <a:rPr lang="en-US" smtClean="0"/>
              <a:t>, whereas we associate a </a:t>
            </a:r>
            <a:r>
              <a:rPr lang="en-US" smtClean="0">
                <a:solidFill>
                  <a:srgbClr val="0000FF"/>
                </a:solidFill>
              </a:rPr>
              <a:t>sequence of API calls</a:t>
            </a:r>
            <a:r>
              <a:rPr lang="en-US" smtClean="0"/>
              <a:t>. Note that, to evade detection by modifying this call sequence is much more difficult (at least requires a considerable effort and expertise in programming) than evading detection by modifying the instruction sequences (simply permuting independent instructions, inserting </a:t>
            </a:r>
            <a:r>
              <a:rPr lang="en-US" i="1" smtClean="0"/>
              <a:t>nop</a:t>
            </a:r>
            <a:r>
              <a:rPr lang="en-US" smtClean="0"/>
              <a:t>, replacing arithmetic with equivalent instructions etc)</a:t>
            </a:r>
          </a:p>
        </p:txBody>
      </p:sp>
      <p:sp>
        <p:nvSpPr>
          <p:cNvPr id="60420" name="Date Placeholder 1"/>
          <p:cNvSpPr>
            <a:spLocks noGrp="1"/>
          </p:cNvSpPr>
          <p:nvPr>
            <p:ph type="dt" sz="quarter" idx="10"/>
          </p:nvPr>
        </p:nvSpPr>
        <p:spPr>
          <a:noFill/>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en-US"/>
              <a:t>EICAR 2011</a:t>
            </a:r>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2"/>
          <p:cNvSpPr>
            <a:spLocks noGrp="1" noChangeArrowheads="1"/>
          </p:cNvSpPr>
          <p:nvPr>
            <p:ph type="title"/>
          </p:nvPr>
        </p:nvSpPr>
        <p:spPr>
          <a:xfrm>
            <a:off x="457200" y="2514600"/>
            <a:ext cx="8229600" cy="1143000"/>
          </a:xfrm>
        </p:spPr>
        <p:txBody>
          <a:bodyPr/>
          <a:lstStyle/>
          <a:p>
            <a:pPr eaLnBrk="1" hangingPunct="1"/>
            <a:r>
              <a:rPr lang="en-US" sz="4000" smtClean="0">
                <a:solidFill>
                  <a:srgbClr val="FF0000"/>
                </a:solidFill>
              </a:rPr>
              <a:t>Analysis of Sality</a:t>
            </a:r>
            <a:br>
              <a:rPr lang="en-US" sz="4000" smtClean="0">
                <a:solidFill>
                  <a:srgbClr val="FF0000"/>
                </a:solidFill>
              </a:rPr>
            </a:br>
            <a:r>
              <a:rPr lang="en-US" sz="4000" smtClean="0">
                <a:solidFill>
                  <a:srgbClr val="FF0000"/>
                </a:solidFill>
              </a:rPr>
              <a:t>(a Metamorphic Virus)</a:t>
            </a:r>
          </a:p>
        </p:txBody>
      </p:sp>
      <p:sp>
        <p:nvSpPr>
          <p:cNvPr id="61443" name="Text Box 3"/>
          <p:cNvSpPr txBox="1">
            <a:spLocks noChangeArrowheads="1"/>
          </p:cNvSpPr>
          <p:nvPr/>
        </p:nvSpPr>
        <p:spPr bwMode="auto">
          <a:xfrm>
            <a:off x="1676400" y="5272088"/>
            <a:ext cx="61404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en-US">
                <a:solidFill>
                  <a:schemeClr val="hlink"/>
                </a:solidFill>
              </a:rPr>
              <a:t>We thank AVG for kindly providing us the samples of Sality</a:t>
            </a:r>
          </a:p>
        </p:txBody>
      </p:sp>
      <p:sp>
        <p:nvSpPr>
          <p:cNvPr id="61444" name="Date Placeholder 1"/>
          <p:cNvSpPr>
            <a:spLocks noGrp="1"/>
          </p:cNvSpPr>
          <p:nvPr>
            <p:ph type="dt" sz="quarter" idx="10"/>
          </p:nvPr>
        </p:nvSpPr>
        <p:spPr>
          <a:noFill/>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en-US"/>
              <a:t>EICAR 2011</a:t>
            </a:r>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4514" name="Rectangle 2"/>
          <p:cNvSpPr>
            <a:spLocks noGrp="1" noChangeArrowheads="1"/>
          </p:cNvSpPr>
          <p:nvPr>
            <p:ph type="title"/>
          </p:nvPr>
        </p:nvSpPr>
        <p:spPr/>
        <p:txBody>
          <a:bodyPr/>
          <a:lstStyle/>
          <a:p>
            <a:pPr eaLnBrk="1" hangingPunct="1"/>
            <a:r>
              <a:rPr lang="en-US" smtClean="0">
                <a:solidFill>
                  <a:srgbClr val="FF0000"/>
                </a:solidFill>
              </a:rPr>
              <a:t>Analysis of Sality</a:t>
            </a:r>
          </a:p>
        </p:txBody>
      </p:sp>
      <p:sp>
        <p:nvSpPr>
          <p:cNvPr id="64515" name="Rectangle 3"/>
          <p:cNvSpPr>
            <a:spLocks noGrp="1" noChangeArrowheads="1"/>
          </p:cNvSpPr>
          <p:nvPr>
            <p:ph type="body" idx="1"/>
          </p:nvPr>
        </p:nvSpPr>
        <p:spPr/>
        <p:txBody>
          <a:bodyPr/>
          <a:lstStyle/>
          <a:p>
            <a:pPr algn="just" eaLnBrk="1" hangingPunct="1"/>
            <a:r>
              <a:rPr lang="en-US" u="sng" smtClean="0">
                <a:solidFill>
                  <a:schemeClr val="hlink"/>
                </a:solidFill>
              </a:rPr>
              <a:t>Analysis</a:t>
            </a:r>
            <a:r>
              <a:rPr lang="en-US" smtClean="0"/>
              <a:t>: We did not perform an in-depth analysis of the network behaviour of the samples. However, looking at the ProcMon logs (‘</a:t>
            </a:r>
            <a:r>
              <a:rPr lang="en-US" smtClean="0">
                <a:solidFill>
                  <a:schemeClr val="accent2"/>
                </a:solidFill>
              </a:rPr>
              <a:t>network activity</a:t>
            </a:r>
            <a:r>
              <a:rPr lang="en-US" smtClean="0"/>
              <a:t>’) suggests that the samples were trying to access several SMTP servers (but could not actually connect because of the restrictive network settings). This may be indicative of email/internet worm-like behaviour</a:t>
            </a:r>
          </a:p>
        </p:txBody>
      </p:sp>
      <p:sp>
        <p:nvSpPr>
          <p:cNvPr id="64516" name="Date Placeholder 1"/>
          <p:cNvSpPr>
            <a:spLocks noGrp="1"/>
          </p:cNvSpPr>
          <p:nvPr>
            <p:ph type="dt" sz="quarter" idx="10"/>
          </p:nvPr>
        </p:nvSpPr>
        <p:spPr>
          <a:noFill/>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en-US"/>
              <a:t>EICAR 2011</a:t>
            </a: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3490" name="Rectangle 2"/>
          <p:cNvSpPr>
            <a:spLocks noGrp="1" noChangeArrowheads="1"/>
          </p:cNvSpPr>
          <p:nvPr>
            <p:ph type="title"/>
          </p:nvPr>
        </p:nvSpPr>
        <p:spPr/>
        <p:txBody>
          <a:bodyPr/>
          <a:lstStyle/>
          <a:p>
            <a:pPr eaLnBrk="1" hangingPunct="1"/>
            <a:r>
              <a:rPr lang="en-US" smtClean="0">
                <a:solidFill>
                  <a:srgbClr val="FF0000"/>
                </a:solidFill>
              </a:rPr>
              <a:t>Analysis of Sality</a:t>
            </a:r>
          </a:p>
        </p:txBody>
      </p:sp>
      <p:sp>
        <p:nvSpPr>
          <p:cNvPr id="63491" name="Rectangle 3"/>
          <p:cNvSpPr>
            <a:spLocks noGrp="1" noChangeArrowheads="1"/>
          </p:cNvSpPr>
          <p:nvPr>
            <p:ph type="body" idx="1"/>
          </p:nvPr>
        </p:nvSpPr>
        <p:spPr/>
        <p:txBody>
          <a:bodyPr/>
          <a:lstStyle/>
          <a:p>
            <a:pPr algn="just" eaLnBrk="1" hangingPunct="1"/>
            <a:r>
              <a:rPr lang="en-US" u="sng" smtClean="0">
                <a:solidFill>
                  <a:schemeClr val="hlink"/>
                </a:solidFill>
              </a:rPr>
              <a:t>Experimental Procedure</a:t>
            </a:r>
            <a:r>
              <a:rPr lang="en-US" smtClean="0"/>
              <a:t>: We executed the sample (on the guest OS) and collected the sequence of API calls it makes during execution using the </a:t>
            </a:r>
            <a:r>
              <a:rPr lang="en-US" b="1" smtClean="0"/>
              <a:t>ProcMon</a:t>
            </a:r>
            <a:r>
              <a:rPr lang="en-US" smtClean="0"/>
              <a:t> tool (from sysinternals). On the host OS, we capture the network behaviour of the sample using the </a:t>
            </a:r>
            <a:r>
              <a:rPr lang="en-US" b="1" smtClean="0"/>
              <a:t>WireShark</a:t>
            </a:r>
            <a:r>
              <a:rPr lang="en-US" smtClean="0"/>
              <a:t> tool, where we have used </a:t>
            </a:r>
            <a:r>
              <a:rPr lang="en-US" b="1" smtClean="0"/>
              <a:t>iptables</a:t>
            </a:r>
            <a:r>
              <a:rPr lang="en-US" smtClean="0"/>
              <a:t> to set restrictive access to the network</a:t>
            </a:r>
          </a:p>
        </p:txBody>
      </p:sp>
      <p:sp>
        <p:nvSpPr>
          <p:cNvPr id="63492" name="Date Placeholder 1"/>
          <p:cNvSpPr>
            <a:spLocks noGrp="1"/>
          </p:cNvSpPr>
          <p:nvPr>
            <p:ph type="dt" sz="quarter" idx="10"/>
          </p:nvPr>
        </p:nvSpPr>
        <p:spPr>
          <a:noFill/>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en-US"/>
              <a:t>EICAR 2011</a:t>
            </a: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p:txBody>
          <a:bodyPr/>
          <a:lstStyle/>
          <a:p>
            <a:pPr eaLnBrk="1" hangingPunct="1"/>
            <a:r>
              <a:rPr lang="en-US" sz="4000" smtClean="0">
                <a:solidFill>
                  <a:srgbClr val="FF0000"/>
                </a:solidFill>
              </a:rPr>
              <a:t>Benchmarking Program Behaviour for Infection Detection</a:t>
            </a:r>
          </a:p>
        </p:txBody>
      </p:sp>
      <p:sp>
        <p:nvSpPr>
          <p:cNvPr id="18435" name="Rectangle 3"/>
          <p:cNvSpPr>
            <a:spLocks noGrp="1" noChangeArrowheads="1"/>
          </p:cNvSpPr>
          <p:nvPr>
            <p:ph type="body" idx="1"/>
          </p:nvPr>
        </p:nvSpPr>
        <p:spPr>
          <a:xfrm>
            <a:off x="457200" y="1722438"/>
            <a:ext cx="8382000" cy="4830762"/>
          </a:xfrm>
        </p:spPr>
        <p:txBody>
          <a:bodyPr/>
          <a:lstStyle/>
          <a:p>
            <a:pPr algn="just" eaLnBrk="1" hangingPunct="1">
              <a:lnSpc>
                <a:spcPct val="90000"/>
              </a:lnSpc>
            </a:pPr>
            <a:r>
              <a:rPr lang="en-US" u="sng" smtClean="0">
                <a:solidFill>
                  <a:schemeClr val="hlink"/>
                </a:solidFill>
              </a:rPr>
              <a:t>Existing approaches and Shortcomings</a:t>
            </a:r>
            <a:r>
              <a:rPr lang="en-US" smtClean="0"/>
              <a:t>:</a:t>
            </a:r>
          </a:p>
          <a:p>
            <a:pPr lvl="1" algn="just" eaLnBrk="1" hangingPunct="1">
              <a:lnSpc>
                <a:spcPct val="90000"/>
              </a:lnSpc>
            </a:pPr>
            <a:r>
              <a:rPr lang="en-US" smtClean="0"/>
              <a:t>Simple program transformation techniques like introducing </a:t>
            </a:r>
            <a:r>
              <a:rPr lang="en-US" i="1" smtClean="0"/>
              <a:t>nop</a:t>
            </a:r>
            <a:r>
              <a:rPr lang="en-US" smtClean="0"/>
              <a:t> instructions; jumbling the instruction sequence and inserting appropriate jump instructions to retain the control flow; dead-code insertion etc. can easily defeat the existing approaches</a:t>
            </a:r>
          </a:p>
          <a:p>
            <a:pPr lvl="1" algn="just" eaLnBrk="1" hangingPunct="1">
              <a:lnSpc>
                <a:spcPct val="90000"/>
              </a:lnSpc>
            </a:pPr>
            <a:r>
              <a:rPr lang="en-US" smtClean="0"/>
              <a:t>Rise of techniques for anti-emulation, anti-debugging and anti-disassembly like </a:t>
            </a:r>
            <a:r>
              <a:rPr lang="en-US" smtClean="0">
                <a:solidFill>
                  <a:srgbClr val="0000FF"/>
                </a:solidFill>
              </a:rPr>
              <a:t>packing</a:t>
            </a:r>
            <a:r>
              <a:rPr lang="en-US" smtClean="0"/>
              <a:t> and (</a:t>
            </a:r>
            <a:r>
              <a:rPr lang="en-US" smtClean="0">
                <a:solidFill>
                  <a:srgbClr val="0000FF"/>
                </a:solidFill>
              </a:rPr>
              <a:t>poly</a:t>
            </a:r>
            <a:r>
              <a:rPr lang="en-US" smtClean="0"/>
              <a:t>/</a:t>
            </a:r>
            <a:r>
              <a:rPr lang="en-US" smtClean="0">
                <a:solidFill>
                  <a:srgbClr val="0000FF"/>
                </a:solidFill>
              </a:rPr>
              <a:t>meta</a:t>
            </a:r>
            <a:r>
              <a:rPr lang="en-US" smtClean="0"/>
              <a:t>)</a:t>
            </a:r>
            <a:r>
              <a:rPr lang="en-US" smtClean="0">
                <a:solidFill>
                  <a:srgbClr val="0000FF"/>
                </a:solidFill>
              </a:rPr>
              <a:t>morphism</a:t>
            </a:r>
            <a:r>
              <a:rPr lang="en-US" smtClean="0"/>
              <a:t> make it extremely difficult to analyze binaries</a:t>
            </a:r>
          </a:p>
        </p:txBody>
      </p:sp>
      <p:sp>
        <p:nvSpPr>
          <p:cNvPr id="18436" name="Date Placeholder 1"/>
          <p:cNvSpPr>
            <a:spLocks noGrp="1"/>
          </p:cNvSpPr>
          <p:nvPr>
            <p:ph type="dt" sz="quarter" idx="10"/>
          </p:nvPr>
        </p:nvSpPr>
        <p:spPr>
          <a:noFill/>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en-US"/>
              <a:t>EICAR 2011</a:t>
            </a:r>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2466" name="Rectangle 2"/>
          <p:cNvSpPr>
            <a:spLocks noGrp="1" noChangeArrowheads="1"/>
          </p:cNvSpPr>
          <p:nvPr>
            <p:ph type="title"/>
          </p:nvPr>
        </p:nvSpPr>
        <p:spPr/>
        <p:txBody>
          <a:bodyPr/>
          <a:lstStyle/>
          <a:p>
            <a:pPr eaLnBrk="1" hangingPunct="1"/>
            <a:r>
              <a:rPr lang="en-US" smtClean="0">
                <a:solidFill>
                  <a:srgbClr val="FF0000"/>
                </a:solidFill>
              </a:rPr>
              <a:t>Analysis of Sality</a:t>
            </a:r>
          </a:p>
        </p:txBody>
      </p:sp>
      <p:sp>
        <p:nvSpPr>
          <p:cNvPr id="62467" name="Rectangle 3"/>
          <p:cNvSpPr>
            <a:spLocks noGrp="1" noChangeArrowheads="1"/>
          </p:cNvSpPr>
          <p:nvPr>
            <p:ph type="body" idx="1"/>
          </p:nvPr>
        </p:nvSpPr>
        <p:spPr/>
        <p:txBody>
          <a:bodyPr/>
          <a:lstStyle/>
          <a:p>
            <a:pPr algn="just" eaLnBrk="1" hangingPunct="1"/>
            <a:r>
              <a:rPr lang="en-US" smtClean="0"/>
              <a:t>We analyzed 5 samples of Sality</a:t>
            </a:r>
          </a:p>
          <a:p>
            <a:pPr algn="just" eaLnBrk="1" hangingPunct="1">
              <a:buFontTx/>
              <a:buNone/>
            </a:pPr>
            <a:endParaRPr lang="en-US" smtClean="0"/>
          </a:p>
          <a:p>
            <a:pPr algn="just" eaLnBrk="1" hangingPunct="1"/>
            <a:r>
              <a:rPr lang="en-US" u="sng" smtClean="0">
                <a:solidFill>
                  <a:schemeClr val="hlink"/>
                </a:solidFill>
              </a:rPr>
              <a:t>Experimental Setup</a:t>
            </a:r>
            <a:r>
              <a:rPr lang="en-US" smtClean="0"/>
              <a:t>: We setup a virtual machine using </a:t>
            </a:r>
            <a:r>
              <a:rPr lang="en-US" b="1" smtClean="0"/>
              <a:t>VMWare</a:t>
            </a:r>
            <a:r>
              <a:rPr lang="en-US" smtClean="0"/>
              <a:t> with </a:t>
            </a:r>
            <a:r>
              <a:rPr lang="en-US" b="1" smtClean="0"/>
              <a:t>Ubuntu</a:t>
            </a:r>
            <a:r>
              <a:rPr lang="en-US" smtClean="0"/>
              <a:t> as the host OS and installed </a:t>
            </a:r>
            <a:r>
              <a:rPr lang="en-US" b="1" smtClean="0"/>
              <a:t>Windows XP</a:t>
            </a:r>
            <a:r>
              <a:rPr lang="en-US" smtClean="0"/>
              <a:t> as the guest OS along with some commonly used applications</a:t>
            </a:r>
          </a:p>
        </p:txBody>
      </p:sp>
      <p:sp>
        <p:nvSpPr>
          <p:cNvPr id="62468" name="Date Placeholder 1"/>
          <p:cNvSpPr>
            <a:spLocks noGrp="1"/>
          </p:cNvSpPr>
          <p:nvPr>
            <p:ph type="dt" sz="quarter" idx="10"/>
          </p:nvPr>
        </p:nvSpPr>
        <p:spPr>
          <a:noFill/>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en-US"/>
              <a:t>EICAR 2011</a:t>
            </a: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5538" name="Rectangle 2"/>
          <p:cNvSpPr>
            <a:spLocks noGrp="1" noChangeArrowheads="1"/>
          </p:cNvSpPr>
          <p:nvPr>
            <p:ph type="title"/>
          </p:nvPr>
        </p:nvSpPr>
        <p:spPr>
          <a:xfrm>
            <a:off x="457200" y="152400"/>
            <a:ext cx="8229600" cy="609600"/>
          </a:xfrm>
        </p:spPr>
        <p:txBody>
          <a:bodyPr/>
          <a:lstStyle/>
          <a:p>
            <a:pPr eaLnBrk="1" hangingPunct="1"/>
            <a:r>
              <a:rPr lang="en-US" sz="3200" smtClean="0">
                <a:solidFill>
                  <a:srgbClr val="FF0000"/>
                </a:solidFill>
              </a:rPr>
              <a:t>Analysis of Sality</a:t>
            </a:r>
          </a:p>
        </p:txBody>
      </p:sp>
      <p:sp>
        <p:nvSpPr>
          <p:cNvPr id="65539" name="Rectangle 3"/>
          <p:cNvSpPr>
            <a:spLocks noGrp="1" noChangeArrowheads="1"/>
          </p:cNvSpPr>
          <p:nvPr>
            <p:ph type="body" idx="1"/>
          </p:nvPr>
        </p:nvSpPr>
        <p:spPr>
          <a:xfrm>
            <a:off x="457200" y="914400"/>
            <a:ext cx="8229600" cy="1219200"/>
          </a:xfrm>
        </p:spPr>
        <p:txBody>
          <a:bodyPr/>
          <a:lstStyle/>
          <a:p>
            <a:pPr algn="just" eaLnBrk="1" hangingPunct="1">
              <a:lnSpc>
                <a:spcPct val="90000"/>
              </a:lnSpc>
            </a:pPr>
            <a:r>
              <a:rPr lang="en-US" sz="2000" smtClean="0"/>
              <a:t>From the ‘</a:t>
            </a:r>
            <a:r>
              <a:rPr lang="en-US" sz="2000" smtClean="0">
                <a:solidFill>
                  <a:schemeClr val="accent2"/>
                </a:solidFill>
              </a:rPr>
              <a:t>process and thread activity</a:t>
            </a:r>
            <a:r>
              <a:rPr lang="en-US" sz="2000" smtClean="0"/>
              <a:t>’ we extracted the process/thread tree created by the samples during execution. The process/thread trees of all the samples have the tree in Figure 1 as a subtree</a:t>
            </a:r>
          </a:p>
        </p:txBody>
      </p:sp>
      <p:grpSp>
        <p:nvGrpSpPr>
          <p:cNvPr id="65540" name="Group 4"/>
          <p:cNvGrpSpPr>
            <a:grpSpLocks noChangeAspect="1"/>
          </p:cNvGrpSpPr>
          <p:nvPr/>
        </p:nvGrpSpPr>
        <p:grpSpPr bwMode="auto">
          <a:xfrm>
            <a:off x="1828800" y="2286000"/>
            <a:ext cx="5486400" cy="3365500"/>
            <a:chOff x="2527" y="2880"/>
            <a:chExt cx="8800" cy="5554"/>
          </a:xfrm>
        </p:grpSpPr>
        <p:sp>
          <p:nvSpPr>
            <p:cNvPr id="65543" name="AutoShape 5"/>
            <p:cNvSpPr>
              <a:spLocks noChangeAspect="1" noChangeArrowheads="1"/>
            </p:cNvSpPr>
            <p:nvPr/>
          </p:nvSpPr>
          <p:spPr bwMode="auto">
            <a:xfrm>
              <a:off x="2527" y="2880"/>
              <a:ext cx="8800" cy="5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solidFill>
                  <a:schemeClr val="hlink"/>
                </a:solidFill>
              </a:endParaRPr>
            </a:p>
          </p:txBody>
        </p:sp>
        <p:grpSp>
          <p:nvGrpSpPr>
            <p:cNvPr id="65544" name="Group 6"/>
            <p:cNvGrpSpPr>
              <a:grpSpLocks/>
            </p:cNvGrpSpPr>
            <p:nvPr/>
          </p:nvGrpSpPr>
          <p:grpSpPr bwMode="auto">
            <a:xfrm>
              <a:off x="6568" y="2880"/>
              <a:ext cx="718" cy="741"/>
              <a:chOff x="2448" y="606"/>
              <a:chExt cx="384" cy="384"/>
            </a:xfrm>
          </p:grpSpPr>
          <p:sp>
            <p:nvSpPr>
              <p:cNvPr id="65593" name="Oval 7"/>
              <p:cNvSpPr>
                <a:spLocks noChangeArrowheads="1"/>
              </p:cNvSpPr>
              <p:nvPr/>
            </p:nvSpPr>
            <p:spPr bwMode="auto">
              <a:xfrm>
                <a:off x="2448" y="606"/>
                <a:ext cx="384" cy="384"/>
              </a:xfrm>
              <a:prstGeom prst="ellipse">
                <a:avLst/>
              </a:prstGeom>
              <a:noFill/>
              <a:ln w="9525">
                <a:solidFill>
                  <a:srgbClr val="000000"/>
                </a:solidFill>
                <a:round/>
                <a:headEnd/>
                <a:tailEnd/>
              </a:ln>
              <a:extLst>
                <a:ext uri="{909E8E84-426E-40DD-AFC4-6F175D3DCCD1}">
                  <a14:hiddenFill xmlns:a14="http://schemas.microsoft.com/office/drawing/2010/main">
                    <a:solidFill>
                      <a:srgbClr val="BBE0E3"/>
                    </a:solidFill>
                  </a14:hiddenFill>
                </a:ext>
              </a:extLst>
            </p:spPr>
            <p:txBody>
              <a:bodyPr anchor="ctr"/>
              <a:lstStyle/>
              <a:p>
                <a:endParaRPr lang="en-US"/>
              </a:p>
            </p:txBody>
          </p:sp>
          <p:sp>
            <p:nvSpPr>
              <p:cNvPr id="65594" name="Text Box 8"/>
              <p:cNvSpPr txBox="1">
                <a:spLocks noChangeArrowheads="1"/>
              </p:cNvSpPr>
              <p:nvPr/>
            </p:nvSpPr>
            <p:spPr bwMode="auto">
              <a:xfrm>
                <a:off x="2522" y="671"/>
                <a:ext cx="292" cy="257"/>
              </a:xfrm>
              <a:prstGeom prst="rect">
                <a:avLst/>
              </a:prstGeom>
              <a:noFill/>
              <a:ln>
                <a:noFill/>
              </a:ln>
              <a:extLst>
                <a:ext uri="{909E8E84-426E-40DD-AFC4-6F175D3DCCD1}">
                  <a14:hiddenFill xmlns:a14="http://schemas.microsoft.com/office/drawing/2010/main">
                    <a:solidFill>
                      <a:srgbClr val="BBE0E3"/>
                    </a:solidFill>
                  </a14:hiddenFill>
                </a:ext>
                <a:ext uri="{91240B29-F687-4F45-9708-019B960494DF}">
                  <a14:hiddenLine xmlns:a14="http://schemas.microsoft.com/office/drawing/2010/main" w="9525">
                    <a:solidFill>
                      <a:srgbClr val="000000"/>
                    </a:solidFill>
                    <a:miter lim="800000"/>
                    <a:headEnd/>
                    <a:tailEnd/>
                  </a14:hiddenLine>
                </a:ext>
              </a:extLst>
            </p:spPr>
            <p:txBody>
              <a:bodyPr lIns="74981" tIns="37490" rIns="74981" bIns="37490"/>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en-US" sz="1400">
                    <a:solidFill>
                      <a:srgbClr val="000000"/>
                    </a:solidFill>
                  </a:rPr>
                  <a:t>t</a:t>
                </a:r>
                <a:r>
                  <a:rPr lang="en-US" sz="1400" baseline="-25000">
                    <a:solidFill>
                      <a:srgbClr val="000000"/>
                    </a:solidFill>
                  </a:rPr>
                  <a:t>01</a:t>
                </a:r>
                <a:endParaRPr lang="en-US" sz="1400"/>
              </a:p>
            </p:txBody>
          </p:sp>
        </p:grpSp>
        <p:grpSp>
          <p:nvGrpSpPr>
            <p:cNvPr id="65545" name="Group 9"/>
            <p:cNvGrpSpPr>
              <a:grpSpLocks/>
            </p:cNvGrpSpPr>
            <p:nvPr/>
          </p:nvGrpSpPr>
          <p:grpSpPr bwMode="auto">
            <a:xfrm>
              <a:off x="6568" y="4083"/>
              <a:ext cx="718" cy="741"/>
              <a:chOff x="2448" y="606"/>
              <a:chExt cx="384" cy="384"/>
            </a:xfrm>
          </p:grpSpPr>
          <p:sp>
            <p:nvSpPr>
              <p:cNvPr id="65591" name="Oval 10"/>
              <p:cNvSpPr>
                <a:spLocks noChangeArrowheads="1"/>
              </p:cNvSpPr>
              <p:nvPr/>
            </p:nvSpPr>
            <p:spPr bwMode="auto">
              <a:xfrm>
                <a:off x="2448" y="606"/>
                <a:ext cx="384" cy="384"/>
              </a:xfrm>
              <a:prstGeom prst="ellipse">
                <a:avLst/>
              </a:prstGeom>
              <a:noFill/>
              <a:ln w="9525">
                <a:solidFill>
                  <a:srgbClr val="000000"/>
                </a:solidFill>
                <a:round/>
                <a:headEnd/>
                <a:tailEnd/>
              </a:ln>
              <a:extLst>
                <a:ext uri="{909E8E84-426E-40DD-AFC4-6F175D3DCCD1}">
                  <a14:hiddenFill xmlns:a14="http://schemas.microsoft.com/office/drawing/2010/main">
                    <a:solidFill>
                      <a:srgbClr val="BBE0E3"/>
                    </a:solidFill>
                  </a14:hiddenFill>
                </a:ext>
              </a:extLst>
            </p:spPr>
            <p:txBody>
              <a:bodyPr anchor="ctr"/>
              <a:lstStyle/>
              <a:p>
                <a:endParaRPr lang="en-US"/>
              </a:p>
            </p:txBody>
          </p:sp>
          <p:sp>
            <p:nvSpPr>
              <p:cNvPr id="65592" name="Text Box 11"/>
              <p:cNvSpPr txBox="1">
                <a:spLocks noChangeArrowheads="1"/>
              </p:cNvSpPr>
              <p:nvPr/>
            </p:nvSpPr>
            <p:spPr bwMode="auto">
              <a:xfrm>
                <a:off x="2522" y="672"/>
                <a:ext cx="292" cy="257"/>
              </a:xfrm>
              <a:prstGeom prst="rect">
                <a:avLst/>
              </a:prstGeom>
              <a:noFill/>
              <a:ln>
                <a:noFill/>
              </a:ln>
              <a:extLst>
                <a:ext uri="{909E8E84-426E-40DD-AFC4-6F175D3DCCD1}">
                  <a14:hiddenFill xmlns:a14="http://schemas.microsoft.com/office/drawing/2010/main">
                    <a:solidFill>
                      <a:srgbClr val="BBE0E3"/>
                    </a:solidFill>
                  </a14:hiddenFill>
                </a:ext>
                <a:ext uri="{91240B29-F687-4F45-9708-019B960494DF}">
                  <a14:hiddenLine xmlns:a14="http://schemas.microsoft.com/office/drawing/2010/main" w="9525">
                    <a:solidFill>
                      <a:srgbClr val="000000"/>
                    </a:solidFill>
                    <a:miter lim="800000"/>
                    <a:headEnd/>
                    <a:tailEnd/>
                  </a14:hiddenLine>
                </a:ext>
              </a:extLst>
            </p:spPr>
            <p:txBody>
              <a:bodyPr lIns="74981" tIns="37490" rIns="74981" bIns="37490"/>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en-US" sz="1400">
                    <a:solidFill>
                      <a:srgbClr val="000000"/>
                    </a:solidFill>
                  </a:rPr>
                  <a:t>t</a:t>
                </a:r>
                <a:r>
                  <a:rPr lang="en-US" sz="1400" baseline="-25000">
                    <a:solidFill>
                      <a:srgbClr val="000000"/>
                    </a:solidFill>
                  </a:rPr>
                  <a:t>02</a:t>
                </a:r>
                <a:endParaRPr lang="en-US" sz="1400"/>
              </a:p>
            </p:txBody>
          </p:sp>
        </p:grpSp>
        <p:grpSp>
          <p:nvGrpSpPr>
            <p:cNvPr id="65546" name="Group 12"/>
            <p:cNvGrpSpPr>
              <a:grpSpLocks/>
            </p:cNvGrpSpPr>
            <p:nvPr/>
          </p:nvGrpSpPr>
          <p:grpSpPr bwMode="auto">
            <a:xfrm>
              <a:off x="6568" y="5287"/>
              <a:ext cx="718" cy="740"/>
              <a:chOff x="2448" y="606"/>
              <a:chExt cx="384" cy="384"/>
            </a:xfrm>
          </p:grpSpPr>
          <p:sp>
            <p:nvSpPr>
              <p:cNvPr id="65589" name="Oval 13"/>
              <p:cNvSpPr>
                <a:spLocks noChangeArrowheads="1"/>
              </p:cNvSpPr>
              <p:nvPr/>
            </p:nvSpPr>
            <p:spPr bwMode="auto">
              <a:xfrm>
                <a:off x="2448" y="606"/>
                <a:ext cx="384" cy="384"/>
              </a:xfrm>
              <a:prstGeom prst="ellipse">
                <a:avLst/>
              </a:prstGeom>
              <a:noFill/>
              <a:ln w="9525">
                <a:solidFill>
                  <a:srgbClr val="000000"/>
                </a:solidFill>
                <a:round/>
                <a:headEnd/>
                <a:tailEnd/>
              </a:ln>
              <a:extLst>
                <a:ext uri="{909E8E84-426E-40DD-AFC4-6F175D3DCCD1}">
                  <a14:hiddenFill xmlns:a14="http://schemas.microsoft.com/office/drawing/2010/main">
                    <a:solidFill>
                      <a:srgbClr val="BBE0E3"/>
                    </a:solidFill>
                  </a14:hiddenFill>
                </a:ext>
              </a:extLst>
            </p:spPr>
            <p:txBody>
              <a:bodyPr anchor="ctr"/>
              <a:lstStyle/>
              <a:p>
                <a:endParaRPr lang="en-US"/>
              </a:p>
            </p:txBody>
          </p:sp>
          <p:sp>
            <p:nvSpPr>
              <p:cNvPr id="65590" name="Text Box 14"/>
              <p:cNvSpPr txBox="1">
                <a:spLocks noChangeArrowheads="1"/>
              </p:cNvSpPr>
              <p:nvPr/>
            </p:nvSpPr>
            <p:spPr bwMode="auto">
              <a:xfrm>
                <a:off x="2522" y="671"/>
                <a:ext cx="292" cy="257"/>
              </a:xfrm>
              <a:prstGeom prst="rect">
                <a:avLst/>
              </a:prstGeom>
              <a:noFill/>
              <a:ln>
                <a:noFill/>
              </a:ln>
              <a:extLst>
                <a:ext uri="{909E8E84-426E-40DD-AFC4-6F175D3DCCD1}">
                  <a14:hiddenFill xmlns:a14="http://schemas.microsoft.com/office/drawing/2010/main">
                    <a:solidFill>
                      <a:srgbClr val="BBE0E3"/>
                    </a:solidFill>
                  </a14:hiddenFill>
                </a:ext>
                <a:ext uri="{91240B29-F687-4F45-9708-019B960494DF}">
                  <a14:hiddenLine xmlns:a14="http://schemas.microsoft.com/office/drawing/2010/main" w="9525">
                    <a:solidFill>
                      <a:srgbClr val="000000"/>
                    </a:solidFill>
                    <a:miter lim="800000"/>
                    <a:headEnd/>
                    <a:tailEnd/>
                  </a14:hiddenLine>
                </a:ext>
              </a:extLst>
            </p:spPr>
            <p:txBody>
              <a:bodyPr lIns="74981" tIns="37490" rIns="74981" bIns="37490"/>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en-US" sz="1400">
                    <a:solidFill>
                      <a:srgbClr val="000000"/>
                    </a:solidFill>
                  </a:rPr>
                  <a:t>t</a:t>
                </a:r>
                <a:r>
                  <a:rPr lang="en-US" sz="1400" baseline="-25000">
                    <a:solidFill>
                      <a:srgbClr val="000000"/>
                    </a:solidFill>
                  </a:rPr>
                  <a:t>03</a:t>
                </a:r>
                <a:endParaRPr lang="en-US" sz="1400"/>
              </a:p>
            </p:txBody>
          </p:sp>
        </p:grpSp>
        <p:grpSp>
          <p:nvGrpSpPr>
            <p:cNvPr id="65547" name="Group 15"/>
            <p:cNvGrpSpPr>
              <a:grpSpLocks/>
            </p:cNvGrpSpPr>
            <p:nvPr/>
          </p:nvGrpSpPr>
          <p:grpSpPr bwMode="auto">
            <a:xfrm>
              <a:off x="5221" y="7693"/>
              <a:ext cx="718" cy="741"/>
              <a:chOff x="2448" y="606"/>
              <a:chExt cx="384" cy="384"/>
            </a:xfrm>
          </p:grpSpPr>
          <p:sp>
            <p:nvSpPr>
              <p:cNvPr id="65587" name="Oval 16"/>
              <p:cNvSpPr>
                <a:spLocks noChangeArrowheads="1"/>
              </p:cNvSpPr>
              <p:nvPr/>
            </p:nvSpPr>
            <p:spPr bwMode="auto">
              <a:xfrm>
                <a:off x="2448" y="606"/>
                <a:ext cx="384" cy="384"/>
              </a:xfrm>
              <a:prstGeom prst="ellipse">
                <a:avLst/>
              </a:prstGeom>
              <a:noFill/>
              <a:ln w="9525">
                <a:solidFill>
                  <a:srgbClr val="000000"/>
                </a:solidFill>
                <a:round/>
                <a:headEnd/>
                <a:tailEnd/>
              </a:ln>
              <a:extLst>
                <a:ext uri="{909E8E84-426E-40DD-AFC4-6F175D3DCCD1}">
                  <a14:hiddenFill xmlns:a14="http://schemas.microsoft.com/office/drawing/2010/main">
                    <a:solidFill>
                      <a:srgbClr val="BBE0E3"/>
                    </a:solidFill>
                  </a14:hiddenFill>
                </a:ext>
              </a:extLst>
            </p:spPr>
            <p:txBody>
              <a:bodyPr anchor="ctr"/>
              <a:lstStyle/>
              <a:p>
                <a:endParaRPr lang="en-US"/>
              </a:p>
            </p:txBody>
          </p:sp>
          <p:sp>
            <p:nvSpPr>
              <p:cNvPr id="65588" name="Text Box 17"/>
              <p:cNvSpPr txBox="1">
                <a:spLocks noChangeArrowheads="1"/>
              </p:cNvSpPr>
              <p:nvPr/>
            </p:nvSpPr>
            <p:spPr bwMode="auto">
              <a:xfrm>
                <a:off x="2521" y="671"/>
                <a:ext cx="292" cy="257"/>
              </a:xfrm>
              <a:prstGeom prst="rect">
                <a:avLst/>
              </a:prstGeom>
              <a:noFill/>
              <a:ln>
                <a:noFill/>
              </a:ln>
              <a:extLst>
                <a:ext uri="{909E8E84-426E-40DD-AFC4-6F175D3DCCD1}">
                  <a14:hiddenFill xmlns:a14="http://schemas.microsoft.com/office/drawing/2010/main">
                    <a:solidFill>
                      <a:srgbClr val="BBE0E3"/>
                    </a:solidFill>
                  </a14:hiddenFill>
                </a:ext>
                <a:ext uri="{91240B29-F687-4F45-9708-019B960494DF}">
                  <a14:hiddenLine xmlns:a14="http://schemas.microsoft.com/office/drawing/2010/main" w="9525">
                    <a:solidFill>
                      <a:srgbClr val="000000"/>
                    </a:solidFill>
                    <a:miter lim="800000"/>
                    <a:headEnd/>
                    <a:tailEnd/>
                  </a14:hiddenLine>
                </a:ext>
              </a:extLst>
            </p:spPr>
            <p:txBody>
              <a:bodyPr lIns="74981" tIns="37490" rIns="74981" bIns="37490"/>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en-US" sz="1400">
                    <a:solidFill>
                      <a:srgbClr val="000000"/>
                    </a:solidFill>
                  </a:rPr>
                  <a:t>t</a:t>
                </a:r>
                <a:r>
                  <a:rPr lang="en-US" sz="1400" baseline="-25000">
                    <a:solidFill>
                      <a:srgbClr val="000000"/>
                    </a:solidFill>
                  </a:rPr>
                  <a:t>08</a:t>
                </a:r>
                <a:endParaRPr lang="en-US" sz="1400"/>
              </a:p>
            </p:txBody>
          </p:sp>
        </p:grpSp>
        <p:grpSp>
          <p:nvGrpSpPr>
            <p:cNvPr id="65548" name="Group 18"/>
            <p:cNvGrpSpPr>
              <a:grpSpLocks/>
            </p:cNvGrpSpPr>
            <p:nvPr/>
          </p:nvGrpSpPr>
          <p:grpSpPr bwMode="auto">
            <a:xfrm>
              <a:off x="6299" y="7693"/>
              <a:ext cx="718" cy="741"/>
              <a:chOff x="2448" y="606"/>
              <a:chExt cx="384" cy="384"/>
            </a:xfrm>
          </p:grpSpPr>
          <p:sp>
            <p:nvSpPr>
              <p:cNvPr id="65585" name="Oval 19"/>
              <p:cNvSpPr>
                <a:spLocks noChangeArrowheads="1"/>
              </p:cNvSpPr>
              <p:nvPr/>
            </p:nvSpPr>
            <p:spPr bwMode="auto">
              <a:xfrm>
                <a:off x="2448" y="606"/>
                <a:ext cx="384" cy="384"/>
              </a:xfrm>
              <a:prstGeom prst="ellipse">
                <a:avLst/>
              </a:prstGeom>
              <a:noFill/>
              <a:ln w="9525">
                <a:solidFill>
                  <a:srgbClr val="000000"/>
                </a:solidFill>
                <a:round/>
                <a:headEnd/>
                <a:tailEnd/>
              </a:ln>
              <a:extLst>
                <a:ext uri="{909E8E84-426E-40DD-AFC4-6F175D3DCCD1}">
                  <a14:hiddenFill xmlns:a14="http://schemas.microsoft.com/office/drawing/2010/main">
                    <a:solidFill>
                      <a:srgbClr val="BBE0E3"/>
                    </a:solidFill>
                  </a14:hiddenFill>
                </a:ext>
              </a:extLst>
            </p:spPr>
            <p:txBody>
              <a:bodyPr anchor="ctr"/>
              <a:lstStyle/>
              <a:p>
                <a:endParaRPr lang="en-US"/>
              </a:p>
            </p:txBody>
          </p:sp>
          <p:sp>
            <p:nvSpPr>
              <p:cNvPr id="65586" name="Text Box 20"/>
              <p:cNvSpPr txBox="1">
                <a:spLocks noChangeArrowheads="1"/>
              </p:cNvSpPr>
              <p:nvPr/>
            </p:nvSpPr>
            <p:spPr bwMode="auto">
              <a:xfrm>
                <a:off x="2521" y="671"/>
                <a:ext cx="292" cy="257"/>
              </a:xfrm>
              <a:prstGeom prst="rect">
                <a:avLst/>
              </a:prstGeom>
              <a:noFill/>
              <a:ln>
                <a:noFill/>
              </a:ln>
              <a:extLst>
                <a:ext uri="{909E8E84-426E-40DD-AFC4-6F175D3DCCD1}">
                  <a14:hiddenFill xmlns:a14="http://schemas.microsoft.com/office/drawing/2010/main">
                    <a:solidFill>
                      <a:srgbClr val="BBE0E3"/>
                    </a:solidFill>
                  </a14:hiddenFill>
                </a:ext>
                <a:ext uri="{91240B29-F687-4F45-9708-019B960494DF}">
                  <a14:hiddenLine xmlns:a14="http://schemas.microsoft.com/office/drawing/2010/main" w="9525">
                    <a:solidFill>
                      <a:srgbClr val="000000"/>
                    </a:solidFill>
                    <a:miter lim="800000"/>
                    <a:headEnd/>
                    <a:tailEnd/>
                  </a14:hiddenLine>
                </a:ext>
              </a:extLst>
            </p:spPr>
            <p:txBody>
              <a:bodyPr lIns="74981" tIns="37490" rIns="74981" bIns="37490"/>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en-US" sz="1400">
                    <a:solidFill>
                      <a:srgbClr val="000000"/>
                    </a:solidFill>
                  </a:rPr>
                  <a:t>t</a:t>
                </a:r>
                <a:r>
                  <a:rPr lang="en-US" sz="1400" baseline="-25000">
                    <a:solidFill>
                      <a:srgbClr val="000000"/>
                    </a:solidFill>
                  </a:rPr>
                  <a:t>09</a:t>
                </a:r>
                <a:endParaRPr lang="en-US" sz="1400"/>
              </a:p>
            </p:txBody>
          </p:sp>
        </p:grpSp>
        <p:grpSp>
          <p:nvGrpSpPr>
            <p:cNvPr id="65549" name="Group 21"/>
            <p:cNvGrpSpPr>
              <a:grpSpLocks/>
            </p:cNvGrpSpPr>
            <p:nvPr/>
          </p:nvGrpSpPr>
          <p:grpSpPr bwMode="auto">
            <a:xfrm>
              <a:off x="4144" y="7693"/>
              <a:ext cx="718" cy="741"/>
              <a:chOff x="2448" y="606"/>
              <a:chExt cx="384" cy="384"/>
            </a:xfrm>
          </p:grpSpPr>
          <p:sp>
            <p:nvSpPr>
              <p:cNvPr id="65583" name="Oval 22"/>
              <p:cNvSpPr>
                <a:spLocks noChangeArrowheads="1"/>
              </p:cNvSpPr>
              <p:nvPr/>
            </p:nvSpPr>
            <p:spPr bwMode="auto">
              <a:xfrm>
                <a:off x="2448" y="606"/>
                <a:ext cx="384" cy="384"/>
              </a:xfrm>
              <a:prstGeom prst="ellipse">
                <a:avLst/>
              </a:prstGeom>
              <a:noFill/>
              <a:ln w="9525">
                <a:solidFill>
                  <a:srgbClr val="000000"/>
                </a:solidFill>
                <a:round/>
                <a:headEnd/>
                <a:tailEnd/>
              </a:ln>
              <a:extLst>
                <a:ext uri="{909E8E84-426E-40DD-AFC4-6F175D3DCCD1}">
                  <a14:hiddenFill xmlns:a14="http://schemas.microsoft.com/office/drawing/2010/main">
                    <a:solidFill>
                      <a:srgbClr val="BBE0E3"/>
                    </a:solidFill>
                  </a14:hiddenFill>
                </a:ext>
              </a:extLst>
            </p:spPr>
            <p:txBody>
              <a:bodyPr anchor="ctr"/>
              <a:lstStyle/>
              <a:p>
                <a:endParaRPr lang="en-US"/>
              </a:p>
            </p:txBody>
          </p:sp>
          <p:sp>
            <p:nvSpPr>
              <p:cNvPr id="65584" name="Text Box 23"/>
              <p:cNvSpPr txBox="1">
                <a:spLocks noChangeArrowheads="1"/>
              </p:cNvSpPr>
              <p:nvPr/>
            </p:nvSpPr>
            <p:spPr bwMode="auto">
              <a:xfrm>
                <a:off x="2521" y="671"/>
                <a:ext cx="292" cy="257"/>
              </a:xfrm>
              <a:prstGeom prst="rect">
                <a:avLst/>
              </a:prstGeom>
              <a:noFill/>
              <a:ln>
                <a:noFill/>
              </a:ln>
              <a:extLst>
                <a:ext uri="{909E8E84-426E-40DD-AFC4-6F175D3DCCD1}">
                  <a14:hiddenFill xmlns:a14="http://schemas.microsoft.com/office/drawing/2010/main">
                    <a:solidFill>
                      <a:srgbClr val="BBE0E3"/>
                    </a:solidFill>
                  </a14:hiddenFill>
                </a:ext>
                <a:ext uri="{91240B29-F687-4F45-9708-019B960494DF}">
                  <a14:hiddenLine xmlns:a14="http://schemas.microsoft.com/office/drawing/2010/main" w="9525">
                    <a:solidFill>
                      <a:srgbClr val="000000"/>
                    </a:solidFill>
                    <a:miter lim="800000"/>
                    <a:headEnd/>
                    <a:tailEnd/>
                  </a14:hiddenLine>
                </a:ext>
              </a:extLst>
            </p:spPr>
            <p:txBody>
              <a:bodyPr lIns="74981" tIns="37490" rIns="74981" bIns="37490"/>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en-US" sz="1400">
                    <a:solidFill>
                      <a:srgbClr val="000000"/>
                    </a:solidFill>
                  </a:rPr>
                  <a:t>t</a:t>
                </a:r>
                <a:r>
                  <a:rPr lang="en-US" sz="1400" baseline="-25000">
                    <a:solidFill>
                      <a:srgbClr val="000000"/>
                    </a:solidFill>
                  </a:rPr>
                  <a:t>07</a:t>
                </a:r>
                <a:endParaRPr lang="en-US" sz="1400"/>
              </a:p>
            </p:txBody>
          </p:sp>
        </p:grpSp>
        <p:grpSp>
          <p:nvGrpSpPr>
            <p:cNvPr id="65550" name="Group 24"/>
            <p:cNvGrpSpPr>
              <a:grpSpLocks/>
            </p:cNvGrpSpPr>
            <p:nvPr/>
          </p:nvGrpSpPr>
          <p:grpSpPr bwMode="auto">
            <a:xfrm>
              <a:off x="6568" y="6490"/>
              <a:ext cx="718" cy="741"/>
              <a:chOff x="2448" y="606"/>
              <a:chExt cx="384" cy="384"/>
            </a:xfrm>
          </p:grpSpPr>
          <p:sp>
            <p:nvSpPr>
              <p:cNvPr id="65581" name="Oval 25"/>
              <p:cNvSpPr>
                <a:spLocks noChangeArrowheads="1"/>
              </p:cNvSpPr>
              <p:nvPr/>
            </p:nvSpPr>
            <p:spPr bwMode="auto">
              <a:xfrm>
                <a:off x="2448" y="606"/>
                <a:ext cx="384" cy="384"/>
              </a:xfrm>
              <a:prstGeom prst="ellipse">
                <a:avLst/>
              </a:prstGeom>
              <a:noFill/>
              <a:ln w="9525">
                <a:solidFill>
                  <a:srgbClr val="000000"/>
                </a:solidFill>
                <a:round/>
                <a:headEnd/>
                <a:tailEnd/>
              </a:ln>
              <a:extLst>
                <a:ext uri="{909E8E84-426E-40DD-AFC4-6F175D3DCCD1}">
                  <a14:hiddenFill xmlns:a14="http://schemas.microsoft.com/office/drawing/2010/main">
                    <a:solidFill>
                      <a:srgbClr val="BBE0E3"/>
                    </a:solidFill>
                  </a14:hiddenFill>
                </a:ext>
              </a:extLst>
            </p:spPr>
            <p:txBody>
              <a:bodyPr anchor="ctr"/>
              <a:lstStyle/>
              <a:p>
                <a:endParaRPr lang="en-US"/>
              </a:p>
            </p:txBody>
          </p:sp>
          <p:sp>
            <p:nvSpPr>
              <p:cNvPr id="65582" name="Text Box 26"/>
              <p:cNvSpPr txBox="1">
                <a:spLocks noChangeArrowheads="1"/>
              </p:cNvSpPr>
              <p:nvPr/>
            </p:nvSpPr>
            <p:spPr bwMode="auto">
              <a:xfrm>
                <a:off x="2522" y="672"/>
                <a:ext cx="292" cy="257"/>
              </a:xfrm>
              <a:prstGeom prst="rect">
                <a:avLst/>
              </a:prstGeom>
              <a:noFill/>
              <a:ln>
                <a:noFill/>
              </a:ln>
              <a:extLst>
                <a:ext uri="{909E8E84-426E-40DD-AFC4-6F175D3DCCD1}">
                  <a14:hiddenFill xmlns:a14="http://schemas.microsoft.com/office/drawing/2010/main">
                    <a:solidFill>
                      <a:srgbClr val="BBE0E3"/>
                    </a:solidFill>
                  </a14:hiddenFill>
                </a:ext>
                <a:ext uri="{91240B29-F687-4F45-9708-019B960494DF}">
                  <a14:hiddenLine xmlns:a14="http://schemas.microsoft.com/office/drawing/2010/main" w="9525">
                    <a:solidFill>
                      <a:srgbClr val="000000"/>
                    </a:solidFill>
                    <a:miter lim="800000"/>
                    <a:headEnd/>
                    <a:tailEnd/>
                  </a14:hiddenLine>
                </a:ext>
              </a:extLst>
            </p:spPr>
            <p:txBody>
              <a:bodyPr lIns="74981" tIns="37490" rIns="74981" bIns="37490"/>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en-US" sz="1400">
                    <a:solidFill>
                      <a:srgbClr val="000000"/>
                    </a:solidFill>
                  </a:rPr>
                  <a:t>t</a:t>
                </a:r>
                <a:r>
                  <a:rPr lang="en-US" sz="1400" baseline="-25000">
                    <a:solidFill>
                      <a:srgbClr val="000000"/>
                    </a:solidFill>
                  </a:rPr>
                  <a:t>10</a:t>
                </a:r>
                <a:endParaRPr lang="en-US" sz="1400"/>
              </a:p>
            </p:txBody>
          </p:sp>
        </p:grpSp>
        <p:grpSp>
          <p:nvGrpSpPr>
            <p:cNvPr id="65551" name="Group 27"/>
            <p:cNvGrpSpPr>
              <a:grpSpLocks/>
            </p:cNvGrpSpPr>
            <p:nvPr/>
          </p:nvGrpSpPr>
          <p:grpSpPr bwMode="auto">
            <a:xfrm>
              <a:off x="3874" y="6490"/>
              <a:ext cx="718" cy="741"/>
              <a:chOff x="2448" y="606"/>
              <a:chExt cx="384" cy="384"/>
            </a:xfrm>
          </p:grpSpPr>
          <p:sp>
            <p:nvSpPr>
              <p:cNvPr id="65579" name="Oval 28"/>
              <p:cNvSpPr>
                <a:spLocks noChangeArrowheads="1"/>
              </p:cNvSpPr>
              <p:nvPr/>
            </p:nvSpPr>
            <p:spPr bwMode="auto">
              <a:xfrm>
                <a:off x="2448" y="606"/>
                <a:ext cx="384" cy="384"/>
              </a:xfrm>
              <a:prstGeom prst="ellipse">
                <a:avLst/>
              </a:prstGeom>
              <a:noFill/>
              <a:ln w="9525">
                <a:solidFill>
                  <a:srgbClr val="000000"/>
                </a:solidFill>
                <a:round/>
                <a:headEnd/>
                <a:tailEnd/>
              </a:ln>
              <a:extLst>
                <a:ext uri="{909E8E84-426E-40DD-AFC4-6F175D3DCCD1}">
                  <a14:hiddenFill xmlns:a14="http://schemas.microsoft.com/office/drawing/2010/main">
                    <a:solidFill>
                      <a:srgbClr val="BBE0E3"/>
                    </a:solidFill>
                  </a14:hiddenFill>
                </a:ext>
              </a:extLst>
            </p:spPr>
            <p:txBody>
              <a:bodyPr anchor="ctr"/>
              <a:lstStyle/>
              <a:p>
                <a:endParaRPr lang="en-US"/>
              </a:p>
            </p:txBody>
          </p:sp>
          <p:sp>
            <p:nvSpPr>
              <p:cNvPr id="65580" name="Text Box 29"/>
              <p:cNvSpPr txBox="1">
                <a:spLocks noChangeArrowheads="1"/>
              </p:cNvSpPr>
              <p:nvPr/>
            </p:nvSpPr>
            <p:spPr bwMode="auto">
              <a:xfrm>
                <a:off x="2522" y="672"/>
                <a:ext cx="292" cy="257"/>
              </a:xfrm>
              <a:prstGeom prst="rect">
                <a:avLst/>
              </a:prstGeom>
              <a:noFill/>
              <a:ln>
                <a:noFill/>
              </a:ln>
              <a:extLst>
                <a:ext uri="{909E8E84-426E-40DD-AFC4-6F175D3DCCD1}">
                  <a14:hiddenFill xmlns:a14="http://schemas.microsoft.com/office/drawing/2010/main">
                    <a:solidFill>
                      <a:srgbClr val="BBE0E3"/>
                    </a:solidFill>
                  </a14:hiddenFill>
                </a:ext>
                <a:ext uri="{91240B29-F687-4F45-9708-019B960494DF}">
                  <a14:hiddenLine xmlns:a14="http://schemas.microsoft.com/office/drawing/2010/main" w="9525">
                    <a:solidFill>
                      <a:srgbClr val="000000"/>
                    </a:solidFill>
                    <a:miter lim="800000"/>
                    <a:headEnd/>
                    <a:tailEnd/>
                  </a14:hiddenLine>
                </a:ext>
              </a:extLst>
            </p:spPr>
            <p:txBody>
              <a:bodyPr lIns="74981" tIns="37490" rIns="74981" bIns="37490"/>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en-US" sz="1400">
                    <a:solidFill>
                      <a:srgbClr val="000000"/>
                    </a:solidFill>
                  </a:rPr>
                  <a:t>t</a:t>
                </a:r>
                <a:r>
                  <a:rPr lang="en-US" sz="1400" baseline="-25000">
                    <a:solidFill>
                      <a:srgbClr val="000000"/>
                    </a:solidFill>
                  </a:rPr>
                  <a:t>05</a:t>
                </a:r>
                <a:endParaRPr lang="en-US" sz="1400"/>
              </a:p>
            </p:txBody>
          </p:sp>
        </p:grpSp>
        <p:grpSp>
          <p:nvGrpSpPr>
            <p:cNvPr id="65552" name="Group 30"/>
            <p:cNvGrpSpPr>
              <a:grpSpLocks/>
            </p:cNvGrpSpPr>
            <p:nvPr/>
          </p:nvGrpSpPr>
          <p:grpSpPr bwMode="auto">
            <a:xfrm>
              <a:off x="2527" y="6490"/>
              <a:ext cx="718" cy="741"/>
              <a:chOff x="2448" y="606"/>
              <a:chExt cx="384" cy="384"/>
            </a:xfrm>
          </p:grpSpPr>
          <p:sp>
            <p:nvSpPr>
              <p:cNvPr id="65577" name="Oval 31"/>
              <p:cNvSpPr>
                <a:spLocks noChangeArrowheads="1"/>
              </p:cNvSpPr>
              <p:nvPr/>
            </p:nvSpPr>
            <p:spPr bwMode="auto">
              <a:xfrm>
                <a:off x="2448" y="606"/>
                <a:ext cx="384" cy="384"/>
              </a:xfrm>
              <a:prstGeom prst="ellipse">
                <a:avLst/>
              </a:prstGeom>
              <a:noFill/>
              <a:ln w="9525">
                <a:solidFill>
                  <a:srgbClr val="000000"/>
                </a:solidFill>
                <a:round/>
                <a:headEnd/>
                <a:tailEnd/>
              </a:ln>
              <a:extLst>
                <a:ext uri="{909E8E84-426E-40DD-AFC4-6F175D3DCCD1}">
                  <a14:hiddenFill xmlns:a14="http://schemas.microsoft.com/office/drawing/2010/main">
                    <a:solidFill>
                      <a:srgbClr val="BBE0E3"/>
                    </a:solidFill>
                  </a14:hiddenFill>
                </a:ext>
              </a:extLst>
            </p:spPr>
            <p:txBody>
              <a:bodyPr anchor="ctr"/>
              <a:lstStyle/>
              <a:p>
                <a:endParaRPr lang="en-US"/>
              </a:p>
            </p:txBody>
          </p:sp>
          <p:sp>
            <p:nvSpPr>
              <p:cNvPr id="65578" name="Text Box 32"/>
              <p:cNvSpPr txBox="1">
                <a:spLocks noChangeArrowheads="1"/>
              </p:cNvSpPr>
              <p:nvPr/>
            </p:nvSpPr>
            <p:spPr bwMode="auto">
              <a:xfrm>
                <a:off x="2521" y="672"/>
                <a:ext cx="292" cy="257"/>
              </a:xfrm>
              <a:prstGeom prst="rect">
                <a:avLst/>
              </a:prstGeom>
              <a:noFill/>
              <a:ln>
                <a:noFill/>
              </a:ln>
              <a:extLst>
                <a:ext uri="{909E8E84-426E-40DD-AFC4-6F175D3DCCD1}">
                  <a14:hiddenFill xmlns:a14="http://schemas.microsoft.com/office/drawing/2010/main">
                    <a:solidFill>
                      <a:srgbClr val="BBE0E3"/>
                    </a:solidFill>
                  </a14:hiddenFill>
                </a:ext>
                <a:ext uri="{91240B29-F687-4F45-9708-019B960494DF}">
                  <a14:hiddenLine xmlns:a14="http://schemas.microsoft.com/office/drawing/2010/main" w="9525">
                    <a:solidFill>
                      <a:srgbClr val="000000"/>
                    </a:solidFill>
                    <a:miter lim="800000"/>
                    <a:headEnd/>
                    <a:tailEnd/>
                  </a14:hiddenLine>
                </a:ext>
              </a:extLst>
            </p:spPr>
            <p:txBody>
              <a:bodyPr lIns="74981" tIns="37490" rIns="74981" bIns="37490"/>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en-US" sz="1400">
                    <a:solidFill>
                      <a:srgbClr val="000000"/>
                    </a:solidFill>
                  </a:rPr>
                  <a:t>t</a:t>
                </a:r>
                <a:r>
                  <a:rPr lang="en-US" sz="1400" baseline="-25000">
                    <a:solidFill>
                      <a:srgbClr val="000000"/>
                    </a:solidFill>
                  </a:rPr>
                  <a:t>04</a:t>
                </a:r>
                <a:endParaRPr lang="en-US" sz="1400"/>
              </a:p>
            </p:txBody>
          </p:sp>
        </p:grpSp>
        <p:grpSp>
          <p:nvGrpSpPr>
            <p:cNvPr id="65553" name="Group 33"/>
            <p:cNvGrpSpPr>
              <a:grpSpLocks/>
            </p:cNvGrpSpPr>
            <p:nvPr/>
          </p:nvGrpSpPr>
          <p:grpSpPr bwMode="auto">
            <a:xfrm>
              <a:off x="5221" y="6490"/>
              <a:ext cx="718" cy="741"/>
              <a:chOff x="2448" y="606"/>
              <a:chExt cx="384" cy="384"/>
            </a:xfrm>
          </p:grpSpPr>
          <p:sp>
            <p:nvSpPr>
              <p:cNvPr id="65575" name="Oval 34"/>
              <p:cNvSpPr>
                <a:spLocks noChangeArrowheads="1"/>
              </p:cNvSpPr>
              <p:nvPr/>
            </p:nvSpPr>
            <p:spPr bwMode="auto">
              <a:xfrm>
                <a:off x="2448" y="606"/>
                <a:ext cx="384" cy="384"/>
              </a:xfrm>
              <a:prstGeom prst="ellipse">
                <a:avLst/>
              </a:prstGeom>
              <a:noFill/>
              <a:ln w="9525">
                <a:solidFill>
                  <a:srgbClr val="000000"/>
                </a:solidFill>
                <a:round/>
                <a:headEnd/>
                <a:tailEnd/>
              </a:ln>
              <a:extLst>
                <a:ext uri="{909E8E84-426E-40DD-AFC4-6F175D3DCCD1}">
                  <a14:hiddenFill xmlns:a14="http://schemas.microsoft.com/office/drawing/2010/main">
                    <a:solidFill>
                      <a:srgbClr val="BBE0E3"/>
                    </a:solidFill>
                  </a14:hiddenFill>
                </a:ext>
              </a:extLst>
            </p:spPr>
            <p:txBody>
              <a:bodyPr anchor="ctr"/>
              <a:lstStyle/>
              <a:p>
                <a:endParaRPr lang="en-US"/>
              </a:p>
            </p:txBody>
          </p:sp>
          <p:sp>
            <p:nvSpPr>
              <p:cNvPr id="65576" name="Text Box 35"/>
              <p:cNvSpPr txBox="1">
                <a:spLocks noChangeArrowheads="1"/>
              </p:cNvSpPr>
              <p:nvPr/>
            </p:nvSpPr>
            <p:spPr bwMode="auto">
              <a:xfrm>
                <a:off x="2521" y="672"/>
                <a:ext cx="292" cy="257"/>
              </a:xfrm>
              <a:prstGeom prst="rect">
                <a:avLst/>
              </a:prstGeom>
              <a:noFill/>
              <a:ln>
                <a:noFill/>
              </a:ln>
              <a:extLst>
                <a:ext uri="{909E8E84-426E-40DD-AFC4-6F175D3DCCD1}">
                  <a14:hiddenFill xmlns:a14="http://schemas.microsoft.com/office/drawing/2010/main">
                    <a:solidFill>
                      <a:srgbClr val="BBE0E3"/>
                    </a:solidFill>
                  </a14:hiddenFill>
                </a:ext>
                <a:ext uri="{91240B29-F687-4F45-9708-019B960494DF}">
                  <a14:hiddenLine xmlns:a14="http://schemas.microsoft.com/office/drawing/2010/main" w="9525">
                    <a:solidFill>
                      <a:srgbClr val="000000"/>
                    </a:solidFill>
                    <a:miter lim="800000"/>
                    <a:headEnd/>
                    <a:tailEnd/>
                  </a14:hiddenLine>
                </a:ext>
              </a:extLst>
            </p:spPr>
            <p:txBody>
              <a:bodyPr lIns="74981" tIns="37490" rIns="74981" bIns="37490"/>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en-US" sz="1400">
                    <a:solidFill>
                      <a:srgbClr val="000000"/>
                    </a:solidFill>
                  </a:rPr>
                  <a:t>t</a:t>
                </a:r>
                <a:r>
                  <a:rPr lang="en-US" sz="1400" baseline="-25000">
                    <a:solidFill>
                      <a:srgbClr val="000000"/>
                    </a:solidFill>
                  </a:rPr>
                  <a:t>06</a:t>
                </a:r>
                <a:endParaRPr lang="en-US" sz="1400"/>
              </a:p>
            </p:txBody>
          </p:sp>
        </p:grpSp>
        <p:grpSp>
          <p:nvGrpSpPr>
            <p:cNvPr id="65554" name="Group 36"/>
            <p:cNvGrpSpPr>
              <a:grpSpLocks/>
            </p:cNvGrpSpPr>
            <p:nvPr/>
          </p:nvGrpSpPr>
          <p:grpSpPr bwMode="auto">
            <a:xfrm>
              <a:off x="9262" y="6490"/>
              <a:ext cx="718" cy="741"/>
              <a:chOff x="2448" y="606"/>
              <a:chExt cx="384" cy="384"/>
            </a:xfrm>
          </p:grpSpPr>
          <p:sp>
            <p:nvSpPr>
              <p:cNvPr id="65573" name="Oval 37"/>
              <p:cNvSpPr>
                <a:spLocks noChangeArrowheads="1"/>
              </p:cNvSpPr>
              <p:nvPr/>
            </p:nvSpPr>
            <p:spPr bwMode="auto">
              <a:xfrm>
                <a:off x="2448" y="606"/>
                <a:ext cx="384" cy="384"/>
              </a:xfrm>
              <a:prstGeom prst="ellipse">
                <a:avLst/>
              </a:prstGeom>
              <a:noFill/>
              <a:ln w="9525">
                <a:solidFill>
                  <a:srgbClr val="000000"/>
                </a:solidFill>
                <a:round/>
                <a:headEnd/>
                <a:tailEnd/>
              </a:ln>
              <a:extLst>
                <a:ext uri="{909E8E84-426E-40DD-AFC4-6F175D3DCCD1}">
                  <a14:hiddenFill xmlns:a14="http://schemas.microsoft.com/office/drawing/2010/main">
                    <a:solidFill>
                      <a:srgbClr val="BBE0E3"/>
                    </a:solidFill>
                  </a14:hiddenFill>
                </a:ext>
              </a:extLst>
            </p:spPr>
            <p:txBody>
              <a:bodyPr anchor="ctr"/>
              <a:lstStyle/>
              <a:p>
                <a:endParaRPr lang="en-US"/>
              </a:p>
            </p:txBody>
          </p:sp>
          <p:sp>
            <p:nvSpPr>
              <p:cNvPr id="65574" name="Text Box 38"/>
              <p:cNvSpPr txBox="1">
                <a:spLocks noChangeArrowheads="1"/>
              </p:cNvSpPr>
              <p:nvPr/>
            </p:nvSpPr>
            <p:spPr bwMode="auto">
              <a:xfrm>
                <a:off x="2522" y="672"/>
                <a:ext cx="292" cy="257"/>
              </a:xfrm>
              <a:prstGeom prst="rect">
                <a:avLst/>
              </a:prstGeom>
              <a:noFill/>
              <a:ln>
                <a:noFill/>
              </a:ln>
              <a:extLst>
                <a:ext uri="{909E8E84-426E-40DD-AFC4-6F175D3DCCD1}">
                  <a14:hiddenFill xmlns:a14="http://schemas.microsoft.com/office/drawing/2010/main">
                    <a:solidFill>
                      <a:srgbClr val="BBE0E3"/>
                    </a:solidFill>
                  </a14:hiddenFill>
                </a:ext>
                <a:ext uri="{91240B29-F687-4F45-9708-019B960494DF}">
                  <a14:hiddenLine xmlns:a14="http://schemas.microsoft.com/office/drawing/2010/main" w="9525">
                    <a:solidFill>
                      <a:srgbClr val="000000"/>
                    </a:solidFill>
                    <a:miter lim="800000"/>
                    <a:headEnd/>
                    <a:tailEnd/>
                  </a14:hiddenLine>
                </a:ext>
              </a:extLst>
            </p:spPr>
            <p:txBody>
              <a:bodyPr lIns="74981" tIns="37490" rIns="74981" bIns="37490"/>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en-US" sz="1400">
                    <a:solidFill>
                      <a:srgbClr val="000000"/>
                    </a:solidFill>
                  </a:rPr>
                  <a:t>t</a:t>
                </a:r>
                <a:r>
                  <a:rPr lang="en-US" sz="1400" baseline="-25000">
                    <a:solidFill>
                      <a:srgbClr val="000000"/>
                    </a:solidFill>
                  </a:rPr>
                  <a:t>12</a:t>
                </a:r>
                <a:endParaRPr lang="en-US" sz="1400"/>
              </a:p>
            </p:txBody>
          </p:sp>
        </p:grpSp>
        <p:grpSp>
          <p:nvGrpSpPr>
            <p:cNvPr id="65555" name="Group 39"/>
            <p:cNvGrpSpPr>
              <a:grpSpLocks/>
            </p:cNvGrpSpPr>
            <p:nvPr/>
          </p:nvGrpSpPr>
          <p:grpSpPr bwMode="auto">
            <a:xfrm>
              <a:off x="7915" y="6490"/>
              <a:ext cx="718" cy="741"/>
              <a:chOff x="2448" y="606"/>
              <a:chExt cx="384" cy="384"/>
            </a:xfrm>
          </p:grpSpPr>
          <p:sp>
            <p:nvSpPr>
              <p:cNvPr id="65571" name="Oval 40"/>
              <p:cNvSpPr>
                <a:spLocks noChangeArrowheads="1"/>
              </p:cNvSpPr>
              <p:nvPr/>
            </p:nvSpPr>
            <p:spPr bwMode="auto">
              <a:xfrm>
                <a:off x="2448" y="606"/>
                <a:ext cx="384" cy="384"/>
              </a:xfrm>
              <a:prstGeom prst="ellipse">
                <a:avLst/>
              </a:prstGeom>
              <a:noFill/>
              <a:ln w="9525">
                <a:solidFill>
                  <a:srgbClr val="000000"/>
                </a:solidFill>
                <a:round/>
                <a:headEnd/>
                <a:tailEnd/>
              </a:ln>
              <a:extLst>
                <a:ext uri="{909E8E84-426E-40DD-AFC4-6F175D3DCCD1}">
                  <a14:hiddenFill xmlns:a14="http://schemas.microsoft.com/office/drawing/2010/main">
                    <a:solidFill>
                      <a:srgbClr val="BBE0E3"/>
                    </a:solidFill>
                  </a14:hiddenFill>
                </a:ext>
              </a:extLst>
            </p:spPr>
            <p:txBody>
              <a:bodyPr anchor="ctr"/>
              <a:lstStyle/>
              <a:p>
                <a:endParaRPr lang="en-US"/>
              </a:p>
            </p:txBody>
          </p:sp>
          <p:sp>
            <p:nvSpPr>
              <p:cNvPr id="65572" name="Text Box 41"/>
              <p:cNvSpPr txBox="1">
                <a:spLocks noChangeArrowheads="1"/>
              </p:cNvSpPr>
              <p:nvPr/>
            </p:nvSpPr>
            <p:spPr bwMode="auto">
              <a:xfrm>
                <a:off x="2521" y="672"/>
                <a:ext cx="292" cy="257"/>
              </a:xfrm>
              <a:prstGeom prst="rect">
                <a:avLst/>
              </a:prstGeom>
              <a:noFill/>
              <a:ln>
                <a:noFill/>
              </a:ln>
              <a:extLst>
                <a:ext uri="{909E8E84-426E-40DD-AFC4-6F175D3DCCD1}">
                  <a14:hiddenFill xmlns:a14="http://schemas.microsoft.com/office/drawing/2010/main">
                    <a:solidFill>
                      <a:srgbClr val="BBE0E3"/>
                    </a:solidFill>
                  </a14:hiddenFill>
                </a:ext>
                <a:ext uri="{91240B29-F687-4F45-9708-019B960494DF}">
                  <a14:hiddenLine xmlns:a14="http://schemas.microsoft.com/office/drawing/2010/main" w="9525">
                    <a:solidFill>
                      <a:srgbClr val="000000"/>
                    </a:solidFill>
                    <a:miter lim="800000"/>
                    <a:headEnd/>
                    <a:tailEnd/>
                  </a14:hiddenLine>
                </a:ext>
              </a:extLst>
            </p:spPr>
            <p:txBody>
              <a:bodyPr lIns="74981" tIns="37490" rIns="74981" bIns="37490"/>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en-US" sz="1400">
                    <a:solidFill>
                      <a:srgbClr val="000000"/>
                    </a:solidFill>
                  </a:rPr>
                  <a:t>t</a:t>
                </a:r>
                <a:r>
                  <a:rPr lang="en-US" sz="1400" baseline="-25000">
                    <a:solidFill>
                      <a:srgbClr val="000000"/>
                    </a:solidFill>
                  </a:rPr>
                  <a:t>11</a:t>
                </a:r>
                <a:endParaRPr lang="en-US" sz="1400"/>
              </a:p>
            </p:txBody>
          </p:sp>
        </p:grpSp>
        <p:grpSp>
          <p:nvGrpSpPr>
            <p:cNvPr id="65556" name="Group 42"/>
            <p:cNvGrpSpPr>
              <a:grpSpLocks/>
            </p:cNvGrpSpPr>
            <p:nvPr/>
          </p:nvGrpSpPr>
          <p:grpSpPr bwMode="auto">
            <a:xfrm>
              <a:off x="10609" y="6490"/>
              <a:ext cx="718" cy="741"/>
              <a:chOff x="2448" y="606"/>
              <a:chExt cx="384" cy="384"/>
            </a:xfrm>
          </p:grpSpPr>
          <p:sp>
            <p:nvSpPr>
              <p:cNvPr id="65569" name="Oval 43"/>
              <p:cNvSpPr>
                <a:spLocks noChangeArrowheads="1"/>
              </p:cNvSpPr>
              <p:nvPr/>
            </p:nvSpPr>
            <p:spPr bwMode="auto">
              <a:xfrm>
                <a:off x="2448" y="606"/>
                <a:ext cx="384" cy="384"/>
              </a:xfrm>
              <a:prstGeom prst="ellipse">
                <a:avLst/>
              </a:prstGeom>
              <a:noFill/>
              <a:ln w="9525">
                <a:solidFill>
                  <a:srgbClr val="000000"/>
                </a:solidFill>
                <a:round/>
                <a:headEnd/>
                <a:tailEnd/>
              </a:ln>
              <a:extLst>
                <a:ext uri="{909E8E84-426E-40DD-AFC4-6F175D3DCCD1}">
                  <a14:hiddenFill xmlns:a14="http://schemas.microsoft.com/office/drawing/2010/main">
                    <a:solidFill>
                      <a:srgbClr val="BBE0E3"/>
                    </a:solidFill>
                  </a14:hiddenFill>
                </a:ext>
              </a:extLst>
            </p:spPr>
            <p:txBody>
              <a:bodyPr anchor="ctr"/>
              <a:lstStyle/>
              <a:p>
                <a:endParaRPr lang="en-US"/>
              </a:p>
            </p:txBody>
          </p:sp>
          <p:sp>
            <p:nvSpPr>
              <p:cNvPr id="65570" name="Text Box 44"/>
              <p:cNvSpPr txBox="1">
                <a:spLocks noChangeArrowheads="1"/>
              </p:cNvSpPr>
              <p:nvPr/>
            </p:nvSpPr>
            <p:spPr bwMode="auto">
              <a:xfrm>
                <a:off x="2521" y="672"/>
                <a:ext cx="292" cy="257"/>
              </a:xfrm>
              <a:prstGeom prst="rect">
                <a:avLst/>
              </a:prstGeom>
              <a:noFill/>
              <a:ln>
                <a:noFill/>
              </a:ln>
              <a:extLst>
                <a:ext uri="{909E8E84-426E-40DD-AFC4-6F175D3DCCD1}">
                  <a14:hiddenFill xmlns:a14="http://schemas.microsoft.com/office/drawing/2010/main">
                    <a:solidFill>
                      <a:srgbClr val="BBE0E3"/>
                    </a:solidFill>
                  </a14:hiddenFill>
                </a:ext>
                <a:ext uri="{91240B29-F687-4F45-9708-019B960494DF}">
                  <a14:hiddenLine xmlns:a14="http://schemas.microsoft.com/office/drawing/2010/main" w="9525">
                    <a:solidFill>
                      <a:srgbClr val="000000"/>
                    </a:solidFill>
                    <a:miter lim="800000"/>
                    <a:headEnd/>
                    <a:tailEnd/>
                  </a14:hiddenLine>
                </a:ext>
              </a:extLst>
            </p:spPr>
            <p:txBody>
              <a:bodyPr lIns="74981" tIns="37490" rIns="74981" bIns="37490"/>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en-US" sz="1400">
                    <a:solidFill>
                      <a:srgbClr val="000000"/>
                    </a:solidFill>
                  </a:rPr>
                  <a:t>t</a:t>
                </a:r>
                <a:r>
                  <a:rPr lang="en-US" sz="1400" baseline="-25000">
                    <a:solidFill>
                      <a:srgbClr val="000000"/>
                    </a:solidFill>
                  </a:rPr>
                  <a:t>13</a:t>
                </a:r>
                <a:endParaRPr lang="en-US" sz="1400"/>
              </a:p>
            </p:txBody>
          </p:sp>
        </p:grpSp>
        <p:sp>
          <p:nvSpPr>
            <p:cNvPr id="65557" name="Line 45"/>
            <p:cNvSpPr>
              <a:spLocks noChangeShapeType="1"/>
            </p:cNvSpPr>
            <p:nvPr/>
          </p:nvSpPr>
          <p:spPr bwMode="auto">
            <a:xfrm>
              <a:off x="6927" y="3621"/>
              <a:ext cx="0" cy="462"/>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65558" name="Line 46"/>
            <p:cNvSpPr>
              <a:spLocks noChangeShapeType="1"/>
            </p:cNvSpPr>
            <p:nvPr/>
          </p:nvSpPr>
          <p:spPr bwMode="auto">
            <a:xfrm>
              <a:off x="6927" y="4824"/>
              <a:ext cx="0" cy="463"/>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65559" name="Line 47"/>
            <p:cNvSpPr>
              <a:spLocks noChangeShapeType="1"/>
            </p:cNvSpPr>
            <p:nvPr/>
          </p:nvSpPr>
          <p:spPr bwMode="auto">
            <a:xfrm>
              <a:off x="6927" y="6027"/>
              <a:ext cx="0" cy="463"/>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65560" name="Line 48"/>
            <p:cNvSpPr>
              <a:spLocks noChangeShapeType="1"/>
            </p:cNvSpPr>
            <p:nvPr/>
          </p:nvSpPr>
          <p:spPr bwMode="auto">
            <a:xfrm>
              <a:off x="5580" y="7231"/>
              <a:ext cx="0" cy="462"/>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65561" name="Line 49"/>
            <p:cNvSpPr>
              <a:spLocks noChangeShapeType="1"/>
            </p:cNvSpPr>
            <p:nvPr/>
          </p:nvSpPr>
          <p:spPr bwMode="auto">
            <a:xfrm flipH="1">
              <a:off x="4503" y="7231"/>
              <a:ext cx="1077" cy="462"/>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65562" name="Line 50"/>
            <p:cNvSpPr>
              <a:spLocks noChangeShapeType="1"/>
            </p:cNvSpPr>
            <p:nvPr/>
          </p:nvSpPr>
          <p:spPr bwMode="auto">
            <a:xfrm>
              <a:off x="5580" y="7231"/>
              <a:ext cx="1078" cy="462"/>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65563" name="Line 51"/>
            <p:cNvSpPr>
              <a:spLocks noChangeShapeType="1"/>
            </p:cNvSpPr>
            <p:nvPr/>
          </p:nvSpPr>
          <p:spPr bwMode="auto">
            <a:xfrm flipH="1">
              <a:off x="2976" y="6027"/>
              <a:ext cx="3951" cy="463"/>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65564" name="Line 52"/>
            <p:cNvSpPr>
              <a:spLocks noChangeShapeType="1"/>
            </p:cNvSpPr>
            <p:nvPr/>
          </p:nvSpPr>
          <p:spPr bwMode="auto">
            <a:xfrm flipH="1">
              <a:off x="4323" y="6027"/>
              <a:ext cx="2604" cy="463"/>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65565" name="Line 53"/>
            <p:cNvSpPr>
              <a:spLocks noChangeShapeType="1"/>
            </p:cNvSpPr>
            <p:nvPr/>
          </p:nvSpPr>
          <p:spPr bwMode="auto">
            <a:xfrm flipH="1">
              <a:off x="5670" y="6027"/>
              <a:ext cx="1257" cy="463"/>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65566" name="Line 54"/>
            <p:cNvSpPr>
              <a:spLocks noChangeShapeType="1"/>
            </p:cNvSpPr>
            <p:nvPr/>
          </p:nvSpPr>
          <p:spPr bwMode="auto">
            <a:xfrm>
              <a:off x="6927" y="6027"/>
              <a:ext cx="1347" cy="463"/>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65567" name="Line 55"/>
            <p:cNvSpPr>
              <a:spLocks noChangeShapeType="1"/>
            </p:cNvSpPr>
            <p:nvPr/>
          </p:nvSpPr>
          <p:spPr bwMode="auto">
            <a:xfrm>
              <a:off x="6927" y="6027"/>
              <a:ext cx="2604" cy="463"/>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65568" name="Line 56"/>
            <p:cNvSpPr>
              <a:spLocks noChangeShapeType="1"/>
            </p:cNvSpPr>
            <p:nvPr/>
          </p:nvSpPr>
          <p:spPr bwMode="auto">
            <a:xfrm>
              <a:off x="6927" y="6027"/>
              <a:ext cx="3951" cy="463"/>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grpSp>
      <p:sp>
        <p:nvSpPr>
          <p:cNvPr id="65541" name="Rectangle 57"/>
          <p:cNvSpPr>
            <a:spLocks noChangeArrowheads="1"/>
          </p:cNvSpPr>
          <p:nvPr/>
        </p:nvSpPr>
        <p:spPr bwMode="auto">
          <a:xfrm>
            <a:off x="685800" y="5867400"/>
            <a:ext cx="8126413"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eaLnBrk="1" hangingPunct="1"/>
            <a:r>
              <a:rPr lang="en-US" sz="1600" b="1"/>
              <a:t>Figure 1</a:t>
            </a:r>
            <a:r>
              <a:rPr lang="en-US" sz="1600"/>
              <a:t>: tree indicating the parent-child relationships between the threads of a process </a:t>
            </a:r>
          </a:p>
        </p:txBody>
      </p:sp>
      <p:sp>
        <p:nvSpPr>
          <p:cNvPr id="65542" name="Date Placeholder 1"/>
          <p:cNvSpPr>
            <a:spLocks noGrp="1"/>
          </p:cNvSpPr>
          <p:nvPr>
            <p:ph type="dt" sz="quarter" idx="10"/>
          </p:nvPr>
        </p:nvSpPr>
        <p:spPr>
          <a:noFill/>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en-US"/>
              <a:t>EICAR 2011</a:t>
            </a: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6562" name="Rectangle 2"/>
          <p:cNvSpPr>
            <a:spLocks noGrp="1" noChangeArrowheads="1"/>
          </p:cNvSpPr>
          <p:nvPr>
            <p:ph type="title"/>
          </p:nvPr>
        </p:nvSpPr>
        <p:spPr/>
        <p:txBody>
          <a:bodyPr/>
          <a:lstStyle/>
          <a:p>
            <a:pPr eaLnBrk="1" hangingPunct="1"/>
            <a:r>
              <a:rPr lang="en-US" smtClean="0">
                <a:solidFill>
                  <a:srgbClr val="FF0000"/>
                </a:solidFill>
              </a:rPr>
              <a:t>Analysis of Sality</a:t>
            </a:r>
          </a:p>
        </p:txBody>
      </p:sp>
      <p:sp>
        <p:nvSpPr>
          <p:cNvPr id="66563" name="Rectangle 3"/>
          <p:cNvSpPr>
            <a:spLocks noGrp="1" noChangeArrowheads="1"/>
          </p:cNvSpPr>
          <p:nvPr>
            <p:ph type="body" idx="1"/>
          </p:nvPr>
        </p:nvSpPr>
        <p:spPr>
          <a:xfrm>
            <a:off x="457200" y="1600200"/>
            <a:ext cx="8229600" cy="4343400"/>
          </a:xfrm>
        </p:spPr>
        <p:txBody>
          <a:bodyPr/>
          <a:lstStyle/>
          <a:p>
            <a:pPr algn="just" eaLnBrk="1" hangingPunct="1"/>
            <a:r>
              <a:rPr lang="en-US" smtClean="0"/>
              <a:t>We then extracted the ‘</a:t>
            </a:r>
            <a:r>
              <a:rPr lang="en-US" smtClean="0">
                <a:solidFill>
                  <a:schemeClr val="accent2"/>
                </a:solidFill>
              </a:rPr>
              <a:t>file-system activity</a:t>
            </a:r>
            <a:r>
              <a:rPr lang="en-US" smtClean="0"/>
              <a:t>’ and the ‘</a:t>
            </a:r>
            <a:r>
              <a:rPr lang="en-US" smtClean="0">
                <a:solidFill>
                  <a:schemeClr val="accent2"/>
                </a:solidFill>
              </a:rPr>
              <a:t>registry activity</a:t>
            </a:r>
            <a:r>
              <a:rPr lang="en-US" smtClean="0"/>
              <a:t>’ of each of the threads</a:t>
            </a:r>
          </a:p>
          <a:p>
            <a:pPr algn="just" eaLnBrk="1" hangingPunct="1">
              <a:buFontTx/>
              <a:buNone/>
            </a:pPr>
            <a:endParaRPr lang="en-US" smtClean="0"/>
          </a:p>
          <a:p>
            <a:pPr algn="just" eaLnBrk="1" hangingPunct="1"/>
            <a:r>
              <a:rPr lang="en-US" smtClean="0"/>
              <a:t>After analyzing the 5 samples, we have identified some core activities of the threads that would be a signature of the malware</a:t>
            </a:r>
          </a:p>
        </p:txBody>
      </p:sp>
      <p:sp>
        <p:nvSpPr>
          <p:cNvPr id="66564" name="Date Placeholder 1"/>
          <p:cNvSpPr>
            <a:spLocks noGrp="1"/>
          </p:cNvSpPr>
          <p:nvPr>
            <p:ph type="dt" sz="quarter" idx="10"/>
          </p:nvPr>
        </p:nvSpPr>
        <p:spPr>
          <a:noFill/>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en-US"/>
              <a:t>EICAR 2011</a:t>
            </a: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7586" name="Rectangle 2"/>
          <p:cNvSpPr>
            <a:spLocks noGrp="1" noChangeArrowheads="1"/>
          </p:cNvSpPr>
          <p:nvPr>
            <p:ph type="title"/>
          </p:nvPr>
        </p:nvSpPr>
        <p:spPr/>
        <p:txBody>
          <a:bodyPr/>
          <a:lstStyle/>
          <a:p>
            <a:pPr eaLnBrk="1" hangingPunct="1"/>
            <a:r>
              <a:rPr lang="en-US" smtClean="0">
                <a:solidFill>
                  <a:srgbClr val="FF0000"/>
                </a:solidFill>
              </a:rPr>
              <a:t>Analysis of Sality</a:t>
            </a:r>
          </a:p>
        </p:txBody>
      </p:sp>
      <p:sp>
        <p:nvSpPr>
          <p:cNvPr id="67587" name="Rectangle 3"/>
          <p:cNvSpPr>
            <a:spLocks noGrp="1" noChangeArrowheads="1"/>
          </p:cNvSpPr>
          <p:nvPr>
            <p:ph type="body" idx="1"/>
          </p:nvPr>
        </p:nvSpPr>
        <p:spPr/>
        <p:txBody>
          <a:bodyPr/>
          <a:lstStyle/>
          <a:p>
            <a:pPr eaLnBrk="1" hangingPunct="1">
              <a:lnSpc>
                <a:spcPct val="80000"/>
              </a:lnSpc>
            </a:pPr>
            <a:r>
              <a:rPr lang="en-US" sz="2400" smtClean="0">
                <a:solidFill>
                  <a:srgbClr val="000000"/>
                </a:solidFill>
                <a:latin typeface="Arial Unicode MS" pitchFamily="34" charset="-128"/>
              </a:rPr>
              <a:t>Behaviour is obtained as a timed string</a:t>
            </a:r>
          </a:p>
          <a:p>
            <a:pPr eaLnBrk="1" hangingPunct="1">
              <a:lnSpc>
                <a:spcPct val="80000"/>
              </a:lnSpc>
            </a:pPr>
            <a:r>
              <a:rPr lang="en-US" sz="2400" smtClean="0">
                <a:solidFill>
                  <a:srgbClr val="000000"/>
                </a:solidFill>
                <a:latin typeface="Arial Unicode MS" pitchFamily="34" charset="-128"/>
              </a:rPr>
              <a:t>Behaviour = t</a:t>
            </a:r>
            <a:r>
              <a:rPr lang="en-US" sz="2400" baseline="-25000" smtClean="0">
                <a:solidFill>
                  <a:srgbClr val="000000"/>
                </a:solidFill>
                <a:latin typeface="Arial Unicode MS" pitchFamily="34" charset="-128"/>
              </a:rPr>
              <a:t>03</a:t>
            </a:r>
            <a:r>
              <a:rPr lang="en-US" sz="2400" smtClean="0">
                <a:solidFill>
                  <a:srgbClr val="000000"/>
                </a:solidFill>
                <a:latin typeface="Arial Unicode MS" pitchFamily="34" charset="-128"/>
              </a:rPr>
              <a:t>.</a:t>
            </a:r>
            <a:r>
              <a:rPr lang="en-US" sz="2400" smtClean="0">
                <a:solidFill>
                  <a:srgbClr val="FF0000"/>
                </a:solidFill>
                <a:latin typeface="Arial Unicode MS" pitchFamily="34" charset="-128"/>
              </a:rPr>
              <a:t>(</a:t>
            </a:r>
            <a:r>
              <a:rPr lang="en-US" sz="2400" smtClean="0">
                <a:solidFill>
                  <a:srgbClr val="000000"/>
                </a:solidFill>
                <a:latin typeface="Arial Unicode MS" pitchFamily="34" charset="-128"/>
              </a:rPr>
              <a:t>t</a:t>
            </a:r>
            <a:r>
              <a:rPr lang="en-US" sz="2400" baseline="-25000" smtClean="0">
                <a:solidFill>
                  <a:srgbClr val="000000"/>
                </a:solidFill>
                <a:latin typeface="Arial Unicode MS" pitchFamily="34" charset="-128"/>
              </a:rPr>
              <a:t>05</a:t>
            </a:r>
            <a:r>
              <a:rPr lang="en-US" sz="2400" smtClean="0">
                <a:solidFill>
                  <a:srgbClr val="000000"/>
                </a:solidFill>
                <a:latin typeface="Arial Unicode MS" pitchFamily="34" charset="-128"/>
              </a:rPr>
              <a:t> X t</a:t>
            </a:r>
            <a:r>
              <a:rPr lang="en-US" sz="2400" baseline="-25000" smtClean="0">
                <a:solidFill>
                  <a:srgbClr val="000000"/>
                </a:solidFill>
                <a:latin typeface="Arial Unicode MS" pitchFamily="34" charset="-128"/>
              </a:rPr>
              <a:t>06</a:t>
            </a:r>
            <a:r>
              <a:rPr lang="en-US" sz="2400" smtClean="0">
                <a:solidFill>
                  <a:srgbClr val="000000"/>
                </a:solidFill>
                <a:latin typeface="Arial Unicode MS" pitchFamily="34" charset="-128"/>
              </a:rPr>
              <a:t>.(t</a:t>
            </a:r>
            <a:r>
              <a:rPr lang="en-US" sz="2400" baseline="-25000" smtClean="0">
                <a:solidFill>
                  <a:srgbClr val="000000"/>
                </a:solidFill>
                <a:latin typeface="Arial Unicode MS" pitchFamily="34" charset="-128"/>
              </a:rPr>
              <a:t>07</a:t>
            </a:r>
            <a:r>
              <a:rPr lang="en-US" sz="2400" smtClean="0">
                <a:solidFill>
                  <a:srgbClr val="000000"/>
                </a:solidFill>
                <a:latin typeface="Arial Unicode MS" pitchFamily="34" charset="-128"/>
              </a:rPr>
              <a:t> X t</a:t>
            </a:r>
            <a:r>
              <a:rPr lang="en-US" sz="2400" baseline="-25000" smtClean="0">
                <a:solidFill>
                  <a:srgbClr val="000000"/>
                </a:solidFill>
                <a:latin typeface="Arial Unicode MS" pitchFamily="34" charset="-128"/>
              </a:rPr>
              <a:t>08</a:t>
            </a:r>
            <a:r>
              <a:rPr lang="en-US" sz="2400" smtClean="0">
                <a:solidFill>
                  <a:srgbClr val="000000"/>
                </a:solidFill>
                <a:latin typeface="Arial Unicode MS" pitchFamily="34" charset="-128"/>
              </a:rPr>
              <a:t> X t</a:t>
            </a:r>
            <a:r>
              <a:rPr lang="en-US" sz="2400" baseline="-25000" smtClean="0">
                <a:solidFill>
                  <a:srgbClr val="000000"/>
                </a:solidFill>
                <a:latin typeface="Arial Unicode MS" pitchFamily="34" charset="-128"/>
              </a:rPr>
              <a:t>09</a:t>
            </a:r>
            <a:r>
              <a:rPr lang="en-US" sz="2400" smtClean="0">
                <a:solidFill>
                  <a:srgbClr val="000000"/>
                </a:solidFill>
                <a:latin typeface="Arial Unicode MS" pitchFamily="34" charset="-128"/>
              </a:rPr>
              <a:t>) X t</a:t>
            </a:r>
            <a:r>
              <a:rPr lang="en-US" sz="2400" baseline="-25000" smtClean="0">
                <a:solidFill>
                  <a:srgbClr val="000000"/>
                </a:solidFill>
                <a:latin typeface="Arial Unicode MS" pitchFamily="34" charset="-128"/>
              </a:rPr>
              <a:t>10</a:t>
            </a:r>
            <a:r>
              <a:rPr lang="en-US" sz="2400" smtClean="0">
                <a:solidFill>
                  <a:srgbClr val="000000"/>
                </a:solidFill>
                <a:latin typeface="Arial Unicode MS" pitchFamily="34" charset="-128"/>
              </a:rPr>
              <a:t> X t</a:t>
            </a:r>
            <a:r>
              <a:rPr lang="en-US" sz="2400" baseline="-25000" smtClean="0">
                <a:solidFill>
                  <a:srgbClr val="000000"/>
                </a:solidFill>
                <a:latin typeface="Arial Unicode MS" pitchFamily="34" charset="-128"/>
              </a:rPr>
              <a:t>11</a:t>
            </a:r>
            <a:r>
              <a:rPr lang="en-US" sz="2400" smtClean="0">
                <a:solidFill>
                  <a:srgbClr val="FF0000"/>
                </a:solidFill>
                <a:latin typeface="Arial Unicode MS" pitchFamily="34" charset="-128"/>
              </a:rPr>
              <a:t>)</a:t>
            </a:r>
          </a:p>
          <a:p>
            <a:pPr eaLnBrk="1" hangingPunct="1">
              <a:lnSpc>
                <a:spcPct val="80000"/>
              </a:lnSpc>
              <a:buFontTx/>
              <a:buNone/>
            </a:pPr>
            <a:r>
              <a:rPr lang="en-US" sz="2400" smtClean="0">
                <a:solidFill>
                  <a:srgbClr val="000000"/>
                </a:solidFill>
                <a:latin typeface="Arial Unicode MS" pitchFamily="34" charset="-128"/>
              </a:rPr>
              <a:t>	where '</a:t>
            </a:r>
            <a:r>
              <a:rPr lang="en-US" sz="2400" smtClean="0">
                <a:solidFill>
                  <a:schemeClr val="accent2"/>
                </a:solidFill>
                <a:latin typeface="Arial Unicode MS" pitchFamily="34" charset="-128"/>
              </a:rPr>
              <a:t>.</a:t>
            </a:r>
            <a:r>
              <a:rPr lang="en-US" sz="2400" smtClean="0">
                <a:solidFill>
                  <a:srgbClr val="000000"/>
                </a:solidFill>
                <a:latin typeface="Arial Unicode MS" pitchFamily="34" charset="-128"/>
              </a:rPr>
              <a:t>' indicates concatenation of strings, '</a:t>
            </a:r>
            <a:r>
              <a:rPr lang="en-US" sz="2400" smtClean="0">
                <a:solidFill>
                  <a:schemeClr val="accent2"/>
                </a:solidFill>
                <a:latin typeface="Arial Unicode MS" pitchFamily="34" charset="-128"/>
              </a:rPr>
              <a:t>X</a:t>
            </a:r>
            <a:r>
              <a:rPr lang="en-US" sz="2400" smtClean="0">
                <a:solidFill>
                  <a:srgbClr val="000000"/>
                </a:solidFill>
                <a:latin typeface="Arial Unicode MS" pitchFamily="34" charset="-128"/>
              </a:rPr>
              <a:t>' indicates interleaving of strings and '</a:t>
            </a:r>
            <a:r>
              <a:rPr lang="en-US" sz="2400" smtClean="0">
                <a:solidFill>
                  <a:schemeClr val="accent2"/>
                </a:solidFill>
                <a:latin typeface="Arial Unicode MS" pitchFamily="34" charset="-128"/>
              </a:rPr>
              <a:t>*</a:t>
            </a:r>
            <a:r>
              <a:rPr lang="en-US" sz="2400" smtClean="0">
                <a:solidFill>
                  <a:srgbClr val="000000"/>
                </a:solidFill>
                <a:latin typeface="Arial Unicode MS" pitchFamily="34" charset="-128"/>
              </a:rPr>
              <a:t>' is the Kleene closure</a:t>
            </a:r>
          </a:p>
          <a:p>
            <a:pPr eaLnBrk="1" hangingPunct="1">
              <a:lnSpc>
                <a:spcPct val="80000"/>
              </a:lnSpc>
              <a:buFontTx/>
              <a:buNone/>
            </a:pPr>
            <a:r>
              <a:rPr lang="en-US" sz="1800" smtClean="0">
                <a:solidFill>
                  <a:srgbClr val="000000"/>
                </a:solidFill>
                <a:latin typeface="Arial Unicode MS" pitchFamily="34" charset="-128"/>
              </a:rPr>
              <a:t> </a:t>
            </a:r>
          </a:p>
          <a:p>
            <a:pPr eaLnBrk="1" hangingPunct="1">
              <a:lnSpc>
                <a:spcPct val="80000"/>
              </a:lnSpc>
              <a:buFontTx/>
              <a:buNone/>
            </a:pPr>
            <a:r>
              <a:rPr lang="en-US" sz="1800" smtClean="0">
                <a:solidFill>
                  <a:srgbClr val="000000"/>
                </a:solidFill>
                <a:latin typeface="Arial Unicode MS" pitchFamily="34" charset="-128"/>
              </a:rPr>
              <a:t>	t</a:t>
            </a:r>
            <a:r>
              <a:rPr lang="en-US" sz="1800" baseline="-25000" smtClean="0">
                <a:solidFill>
                  <a:srgbClr val="000000"/>
                </a:solidFill>
                <a:latin typeface="Arial Unicode MS" pitchFamily="34" charset="-128"/>
              </a:rPr>
              <a:t>03</a:t>
            </a:r>
            <a:r>
              <a:rPr lang="en-US" sz="1800" smtClean="0">
                <a:solidFill>
                  <a:srgbClr val="000000"/>
                </a:solidFill>
                <a:latin typeface="Arial Unicode MS" pitchFamily="34" charset="-128"/>
              </a:rPr>
              <a:t> = </a:t>
            </a:r>
            <a:r>
              <a:rPr lang="en-US" sz="1800" smtClean="0">
                <a:solidFill>
                  <a:schemeClr val="hlink"/>
                </a:solidFill>
                <a:latin typeface="Arial Unicode MS" pitchFamily="34" charset="-128"/>
              </a:rPr>
              <a:t>DisableSecurity</a:t>
            </a:r>
            <a:r>
              <a:rPr lang="en-US" sz="1800" smtClean="0">
                <a:solidFill>
                  <a:srgbClr val="000000"/>
                </a:solidFill>
                <a:latin typeface="Arial Unicode MS" pitchFamily="34" charset="-128"/>
              </a:rPr>
              <a:t> . </a:t>
            </a:r>
            <a:r>
              <a:rPr lang="en-US" sz="1800" smtClean="0">
                <a:solidFill>
                  <a:schemeClr val="hlink"/>
                </a:solidFill>
                <a:latin typeface="Arial Unicode MS" pitchFamily="34" charset="-128"/>
              </a:rPr>
              <a:t>RegisterSoftware</a:t>
            </a:r>
            <a:r>
              <a:rPr lang="en-US" sz="1800" smtClean="0">
                <a:solidFill>
                  <a:srgbClr val="000000"/>
                </a:solidFill>
                <a:latin typeface="Arial Unicode MS" pitchFamily="34" charset="-128"/>
              </a:rPr>
              <a:t> . </a:t>
            </a:r>
            <a:r>
              <a:rPr lang="en-US" sz="1800" smtClean="0">
                <a:solidFill>
                  <a:schemeClr val="hlink"/>
                </a:solidFill>
                <a:latin typeface="Arial Unicode MS" pitchFamily="34" charset="-128"/>
              </a:rPr>
              <a:t>LockFileSysINI</a:t>
            </a:r>
            <a:r>
              <a:rPr lang="en-US" sz="1800" smtClean="0">
                <a:solidFill>
                  <a:srgbClr val="000000"/>
                </a:solidFill>
                <a:latin typeface="Arial Unicode MS" pitchFamily="34" charset="-128"/>
              </a:rPr>
              <a:t> . </a:t>
            </a:r>
            <a:r>
              <a:rPr lang="en-US" sz="1800" smtClean="0">
                <a:solidFill>
                  <a:schemeClr val="hlink"/>
                </a:solidFill>
                <a:latin typeface="Arial Unicode MS" pitchFamily="34" charset="-128"/>
              </a:rPr>
              <a:t>WriteFileSysINI</a:t>
            </a:r>
            <a:endParaRPr lang="en-US" sz="1800" smtClean="0">
              <a:solidFill>
                <a:srgbClr val="000000"/>
              </a:solidFill>
              <a:latin typeface="Arial Unicode MS" pitchFamily="34" charset="-128"/>
            </a:endParaRPr>
          </a:p>
          <a:p>
            <a:pPr eaLnBrk="1" hangingPunct="1">
              <a:lnSpc>
                <a:spcPct val="80000"/>
              </a:lnSpc>
              <a:buFontTx/>
              <a:buNone/>
            </a:pPr>
            <a:r>
              <a:rPr lang="en-US" sz="1800" smtClean="0">
                <a:solidFill>
                  <a:srgbClr val="000000"/>
                </a:solidFill>
                <a:latin typeface="Arial Unicode MS" pitchFamily="34" charset="-128"/>
              </a:rPr>
              <a:t>	t</a:t>
            </a:r>
            <a:r>
              <a:rPr lang="en-US" sz="1800" baseline="-25000" smtClean="0">
                <a:solidFill>
                  <a:srgbClr val="000000"/>
                </a:solidFill>
                <a:latin typeface="Arial Unicode MS" pitchFamily="34" charset="-128"/>
              </a:rPr>
              <a:t>05</a:t>
            </a:r>
            <a:r>
              <a:rPr lang="en-US" sz="1800" smtClean="0">
                <a:solidFill>
                  <a:srgbClr val="000000"/>
                </a:solidFill>
                <a:latin typeface="Arial Unicode MS" pitchFamily="34" charset="-128"/>
              </a:rPr>
              <a:t> = </a:t>
            </a:r>
            <a:r>
              <a:rPr lang="en-US" sz="1800" smtClean="0">
                <a:solidFill>
                  <a:schemeClr val="hlink"/>
                </a:solidFill>
                <a:latin typeface="Arial Unicode MS" pitchFamily="34" charset="-128"/>
              </a:rPr>
              <a:t>DeleteSafeBoot</a:t>
            </a:r>
            <a:r>
              <a:rPr lang="en-US" sz="1800" smtClean="0">
                <a:solidFill>
                  <a:srgbClr val="000000"/>
                </a:solidFill>
                <a:latin typeface="Arial Unicode MS" pitchFamily="34" charset="-128"/>
              </a:rPr>
              <a:t> . </a:t>
            </a:r>
            <a:r>
              <a:rPr lang="en-US" sz="1800" smtClean="0">
                <a:solidFill>
                  <a:schemeClr val="hlink"/>
                </a:solidFill>
                <a:latin typeface="Arial Unicode MS" pitchFamily="34" charset="-128"/>
              </a:rPr>
              <a:t>CreateCopy</a:t>
            </a:r>
            <a:r>
              <a:rPr lang="en-US" sz="1800" smtClean="0">
                <a:solidFill>
                  <a:srgbClr val="000000"/>
                </a:solidFill>
                <a:latin typeface="Arial Unicode MS" pitchFamily="34" charset="-128"/>
              </a:rPr>
              <a:t> . </a:t>
            </a:r>
            <a:r>
              <a:rPr lang="en-US" sz="1800" smtClean="0">
                <a:solidFill>
                  <a:schemeClr val="hlink"/>
                </a:solidFill>
                <a:latin typeface="Arial Unicode MS" pitchFamily="34" charset="-128"/>
              </a:rPr>
              <a:t>ReadNTOSKRNLexe</a:t>
            </a:r>
            <a:r>
              <a:rPr lang="en-US" sz="1800" smtClean="0">
                <a:solidFill>
                  <a:srgbClr val="000000"/>
                </a:solidFill>
                <a:latin typeface="Arial Unicode MS" pitchFamily="34" charset="-128"/>
              </a:rPr>
              <a:t> . </a:t>
            </a:r>
            <a:r>
              <a:rPr lang="en-US" sz="1800" smtClean="0">
                <a:solidFill>
                  <a:schemeClr val="hlink"/>
                </a:solidFill>
                <a:latin typeface="Arial Unicode MS" pitchFamily="34" charset="-128"/>
              </a:rPr>
              <a:t>CreateCopy</a:t>
            </a:r>
          </a:p>
          <a:p>
            <a:pPr eaLnBrk="1" hangingPunct="1">
              <a:lnSpc>
                <a:spcPct val="80000"/>
              </a:lnSpc>
              <a:buFontTx/>
              <a:buNone/>
            </a:pPr>
            <a:r>
              <a:rPr lang="en-US" sz="1800" smtClean="0">
                <a:solidFill>
                  <a:srgbClr val="000000"/>
                </a:solidFill>
                <a:latin typeface="Arial Unicode MS" pitchFamily="34" charset="-128"/>
              </a:rPr>
              <a:t>	t</a:t>
            </a:r>
            <a:r>
              <a:rPr lang="en-US" sz="1800" baseline="-25000" smtClean="0">
                <a:solidFill>
                  <a:srgbClr val="000000"/>
                </a:solidFill>
                <a:latin typeface="Arial Unicode MS" pitchFamily="34" charset="-128"/>
              </a:rPr>
              <a:t>06</a:t>
            </a:r>
            <a:r>
              <a:rPr lang="en-US" sz="1800" smtClean="0">
                <a:solidFill>
                  <a:srgbClr val="000000"/>
                </a:solidFill>
                <a:latin typeface="Arial Unicode MS" pitchFamily="34" charset="-128"/>
              </a:rPr>
              <a:t> = </a:t>
            </a:r>
            <a:r>
              <a:rPr lang="en-US" sz="1800" smtClean="0">
                <a:solidFill>
                  <a:schemeClr val="hlink"/>
                </a:solidFill>
                <a:latin typeface="Arial Unicode MS" pitchFamily="34" charset="-128"/>
              </a:rPr>
              <a:t>ReadRunAfterBoot</a:t>
            </a:r>
          </a:p>
          <a:p>
            <a:pPr eaLnBrk="1" hangingPunct="1">
              <a:lnSpc>
                <a:spcPct val="80000"/>
              </a:lnSpc>
              <a:buFontTx/>
              <a:buNone/>
            </a:pPr>
            <a:r>
              <a:rPr lang="en-US" sz="1800" smtClean="0">
                <a:solidFill>
                  <a:srgbClr val="000000"/>
                </a:solidFill>
                <a:latin typeface="Arial Unicode MS" pitchFamily="34" charset="-128"/>
              </a:rPr>
              <a:t>	t</a:t>
            </a:r>
            <a:r>
              <a:rPr lang="en-US" sz="1800" baseline="-25000" smtClean="0">
                <a:solidFill>
                  <a:srgbClr val="000000"/>
                </a:solidFill>
                <a:latin typeface="Arial Unicode MS" pitchFamily="34" charset="-128"/>
              </a:rPr>
              <a:t>07</a:t>
            </a:r>
            <a:r>
              <a:rPr lang="en-US" sz="1800" smtClean="0">
                <a:solidFill>
                  <a:srgbClr val="000000"/>
                </a:solidFill>
                <a:latin typeface="Arial Unicode MS" pitchFamily="34" charset="-128"/>
              </a:rPr>
              <a:t> = </a:t>
            </a:r>
            <a:r>
              <a:rPr lang="en-US" sz="1800" smtClean="0">
                <a:solidFill>
                  <a:schemeClr val="hlink"/>
                </a:solidFill>
                <a:latin typeface="Arial Unicode MS" pitchFamily="34" charset="-128"/>
              </a:rPr>
              <a:t>CreateCopy . DisableSecurity</a:t>
            </a:r>
            <a:r>
              <a:rPr lang="en-US" sz="1800" smtClean="0">
                <a:solidFill>
                  <a:srgbClr val="000000"/>
                </a:solidFill>
                <a:latin typeface="Arial Unicode MS" pitchFamily="34" charset="-128"/>
              </a:rPr>
              <a:t> .</a:t>
            </a:r>
          </a:p>
          <a:p>
            <a:pPr eaLnBrk="1" hangingPunct="1">
              <a:lnSpc>
                <a:spcPct val="80000"/>
              </a:lnSpc>
              <a:buFontTx/>
              <a:buNone/>
            </a:pPr>
            <a:r>
              <a:rPr lang="en-US" sz="1800" smtClean="0">
                <a:solidFill>
                  <a:srgbClr val="000000"/>
                </a:solidFill>
                <a:latin typeface="Arial Unicode MS" pitchFamily="34" charset="-128"/>
              </a:rPr>
              <a:t>		</a:t>
            </a:r>
            <a:r>
              <a:rPr lang="en-US" sz="1800" smtClean="0">
                <a:solidFill>
                  <a:schemeClr val="accent2"/>
                </a:solidFill>
                <a:latin typeface="Arial Unicode MS" pitchFamily="34" charset="-128"/>
              </a:rPr>
              <a:t>After 20 seconds</a:t>
            </a:r>
            <a:r>
              <a:rPr lang="en-US" sz="1800" smtClean="0">
                <a:solidFill>
                  <a:srgbClr val="000000"/>
                </a:solidFill>
                <a:latin typeface="Arial Unicode MS" pitchFamily="34" charset="-128"/>
              </a:rPr>
              <a:t> </a:t>
            </a:r>
            <a:r>
              <a:rPr lang="en-US" sz="1800" smtClean="0">
                <a:solidFill>
                  <a:schemeClr val="hlink"/>
                </a:solidFill>
                <a:latin typeface="Arial Unicode MS" pitchFamily="34" charset="-128"/>
              </a:rPr>
              <a:t>EditAutorun . CreateCopy . DisableSecurity</a:t>
            </a:r>
            <a:r>
              <a:rPr lang="en-US" sz="1800" smtClean="0">
                <a:solidFill>
                  <a:srgbClr val="000000"/>
                </a:solidFill>
                <a:latin typeface="Arial Unicode MS" pitchFamily="34" charset="-128"/>
              </a:rPr>
              <a:t> .</a:t>
            </a:r>
          </a:p>
          <a:p>
            <a:pPr eaLnBrk="1" hangingPunct="1">
              <a:lnSpc>
                <a:spcPct val="80000"/>
              </a:lnSpc>
              <a:buFontTx/>
              <a:buNone/>
            </a:pPr>
            <a:r>
              <a:rPr lang="en-US" sz="1800" smtClean="0">
                <a:solidFill>
                  <a:srgbClr val="000000"/>
                </a:solidFill>
                <a:latin typeface="Arial Unicode MS" pitchFamily="34" charset="-128"/>
              </a:rPr>
              <a:t>		</a:t>
            </a:r>
            <a:r>
              <a:rPr lang="en-US" sz="1800" smtClean="0">
                <a:solidFill>
                  <a:schemeClr val="accent2"/>
                </a:solidFill>
                <a:latin typeface="Arial Unicode MS" pitchFamily="34" charset="-128"/>
              </a:rPr>
              <a:t>Once in 20 seconds</a:t>
            </a:r>
            <a:r>
              <a:rPr lang="en-US" sz="1800" smtClean="0">
                <a:solidFill>
                  <a:srgbClr val="000000"/>
                </a:solidFill>
                <a:latin typeface="Arial Unicode MS" pitchFamily="34" charset="-128"/>
              </a:rPr>
              <a:t> </a:t>
            </a:r>
            <a:r>
              <a:rPr lang="en-US" sz="1800" smtClean="0">
                <a:solidFill>
                  <a:schemeClr val="hlink"/>
                </a:solidFill>
                <a:latin typeface="Arial Unicode MS" pitchFamily="34" charset="-128"/>
              </a:rPr>
              <a:t>ReadAutorun . DisableSecurity</a:t>
            </a:r>
          </a:p>
          <a:p>
            <a:pPr eaLnBrk="1" hangingPunct="1">
              <a:lnSpc>
                <a:spcPct val="80000"/>
              </a:lnSpc>
              <a:buFontTx/>
              <a:buNone/>
            </a:pPr>
            <a:r>
              <a:rPr lang="en-US" sz="1800" smtClean="0">
                <a:solidFill>
                  <a:srgbClr val="000000"/>
                </a:solidFill>
                <a:latin typeface="Arial Unicode MS" pitchFamily="34" charset="-128"/>
              </a:rPr>
              <a:t>	t</a:t>
            </a:r>
            <a:r>
              <a:rPr lang="en-US" sz="1800" baseline="-25000" smtClean="0">
                <a:solidFill>
                  <a:srgbClr val="000000"/>
                </a:solidFill>
                <a:latin typeface="Arial Unicode MS" pitchFamily="34" charset="-128"/>
              </a:rPr>
              <a:t>08</a:t>
            </a:r>
            <a:r>
              <a:rPr lang="en-US" sz="1800" smtClean="0">
                <a:solidFill>
                  <a:srgbClr val="000000"/>
                </a:solidFill>
                <a:latin typeface="Arial Unicode MS" pitchFamily="34" charset="-128"/>
              </a:rPr>
              <a:t> = </a:t>
            </a:r>
            <a:r>
              <a:rPr lang="en-US" sz="1800" smtClean="0">
                <a:solidFill>
                  <a:schemeClr val="accent2"/>
                </a:solidFill>
                <a:latin typeface="Arial Unicode MS" pitchFamily="34" charset="-128"/>
              </a:rPr>
              <a:t>Once in 06 minutes</a:t>
            </a:r>
            <a:r>
              <a:rPr lang="en-US" sz="1800" smtClean="0">
                <a:solidFill>
                  <a:srgbClr val="000000"/>
                </a:solidFill>
                <a:latin typeface="Arial Unicode MS" pitchFamily="34" charset="-128"/>
              </a:rPr>
              <a:t> </a:t>
            </a:r>
            <a:r>
              <a:rPr lang="en-US" sz="1800" smtClean="0">
                <a:solidFill>
                  <a:schemeClr val="hlink"/>
                </a:solidFill>
                <a:latin typeface="Arial Unicode MS" pitchFamily="34" charset="-128"/>
              </a:rPr>
              <a:t>EnumerateProgramsRun</a:t>
            </a:r>
          </a:p>
          <a:p>
            <a:pPr eaLnBrk="1" hangingPunct="1">
              <a:lnSpc>
                <a:spcPct val="80000"/>
              </a:lnSpc>
              <a:buFontTx/>
              <a:buNone/>
            </a:pPr>
            <a:r>
              <a:rPr lang="en-US" sz="1800" smtClean="0">
                <a:solidFill>
                  <a:srgbClr val="000000"/>
                </a:solidFill>
                <a:latin typeface="Arial Unicode MS" pitchFamily="34" charset="-128"/>
              </a:rPr>
              <a:t>	t</a:t>
            </a:r>
            <a:r>
              <a:rPr lang="en-US" sz="1800" baseline="-25000" smtClean="0">
                <a:solidFill>
                  <a:srgbClr val="000000"/>
                </a:solidFill>
                <a:latin typeface="Arial Unicode MS" pitchFamily="34" charset="-128"/>
              </a:rPr>
              <a:t>09</a:t>
            </a:r>
            <a:r>
              <a:rPr lang="en-US" sz="1800" smtClean="0">
                <a:solidFill>
                  <a:srgbClr val="000000"/>
                </a:solidFill>
                <a:latin typeface="Arial Unicode MS" pitchFamily="34" charset="-128"/>
              </a:rPr>
              <a:t> = (</a:t>
            </a:r>
            <a:r>
              <a:rPr lang="en-US" sz="1800" smtClean="0">
                <a:solidFill>
                  <a:schemeClr val="hlink"/>
                </a:solidFill>
                <a:latin typeface="Arial Unicode MS" pitchFamily="34" charset="-128"/>
              </a:rPr>
              <a:t>Traverse</a:t>
            </a:r>
            <a:r>
              <a:rPr lang="en-US" sz="1800" smtClean="0">
                <a:solidFill>
                  <a:srgbClr val="000000"/>
                </a:solidFill>
                <a:latin typeface="Arial Unicode MS" pitchFamily="34" charset="-128"/>
              </a:rPr>
              <a:t> . (</a:t>
            </a:r>
            <a:r>
              <a:rPr lang="en-US" sz="1800" smtClean="0">
                <a:solidFill>
                  <a:schemeClr val="hlink"/>
                </a:solidFill>
                <a:latin typeface="Arial Unicode MS" pitchFamily="34" charset="-128"/>
              </a:rPr>
              <a:t>Infect</a:t>
            </a:r>
            <a:r>
              <a:rPr lang="en-US" sz="1800" smtClean="0">
                <a:solidFill>
                  <a:srgbClr val="000000"/>
                </a:solidFill>
                <a:latin typeface="Arial Unicode MS" pitchFamily="34" charset="-128"/>
              </a:rPr>
              <a:t>)*)*</a:t>
            </a:r>
          </a:p>
          <a:p>
            <a:pPr eaLnBrk="1" hangingPunct="1">
              <a:lnSpc>
                <a:spcPct val="80000"/>
              </a:lnSpc>
              <a:buFontTx/>
              <a:buNone/>
            </a:pPr>
            <a:r>
              <a:rPr lang="en-US" sz="1800" smtClean="0">
                <a:solidFill>
                  <a:srgbClr val="000000"/>
                </a:solidFill>
                <a:latin typeface="Arial Unicode MS" pitchFamily="34" charset="-128"/>
              </a:rPr>
              <a:t>	t</a:t>
            </a:r>
            <a:r>
              <a:rPr lang="en-US" sz="1800" baseline="-25000" smtClean="0">
                <a:solidFill>
                  <a:srgbClr val="000000"/>
                </a:solidFill>
                <a:latin typeface="Arial Unicode MS" pitchFamily="34" charset="-128"/>
              </a:rPr>
              <a:t>10</a:t>
            </a:r>
            <a:r>
              <a:rPr lang="en-US" sz="1800" smtClean="0">
                <a:solidFill>
                  <a:srgbClr val="000000"/>
                </a:solidFill>
                <a:latin typeface="Arial Unicode MS" pitchFamily="34" charset="-128"/>
              </a:rPr>
              <a:t> = (</a:t>
            </a:r>
            <a:r>
              <a:rPr lang="en-US" sz="1800" smtClean="0">
                <a:solidFill>
                  <a:schemeClr val="hlink"/>
                </a:solidFill>
                <a:latin typeface="Arial Unicode MS" pitchFamily="34" charset="-128"/>
              </a:rPr>
              <a:t>CreateCopy</a:t>
            </a:r>
            <a:r>
              <a:rPr lang="en-US" sz="1800" smtClean="0">
                <a:solidFill>
                  <a:srgbClr val="000000"/>
                </a:solidFill>
                <a:latin typeface="Arial Unicode MS" pitchFamily="34" charset="-128"/>
              </a:rPr>
              <a:t>)*</a:t>
            </a:r>
          </a:p>
          <a:p>
            <a:pPr eaLnBrk="1" hangingPunct="1">
              <a:lnSpc>
                <a:spcPct val="80000"/>
              </a:lnSpc>
              <a:buFontTx/>
              <a:buNone/>
            </a:pPr>
            <a:r>
              <a:rPr lang="en-US" sz="1800" smtClean="0">
                <a:solidFill>
                  <a:srgbClr val="000000"/>
                </a:solidFill>
                <a:latin typeface="Arial Unicode MS" pitchFamily="34" charset="-128"/>
              </a:rPr>
              <a:t>	t</a:t>
            </a:r>
            <a:r>
              <a:rPr lang="en-US" sz="1800" baseline="-25000" smtClean="0">
                <a:solidFill>
                  <a:srgbClr val="000000"/>
                </a:solidFill>
                <a:latin typeface="Arial Unicode MS" pitchFamily="34" charset="-128"/>
              </a:rPr>
              <a:t>11</a:t>
            </a:r>
            <a:r>
              <a:rPr lang="en-US" sz="1800" smtClean="0">
                <a:solidFill>
                  <a:srgbClr val="000000"/>
                </a:solidFill>
                <a:latin typeface="Arial Unicode MS" pitchFamily="34" charset="-128"/>
              </a:rPr>
              <a:t> = </a:t>
            </a:r>
            <a:r>
              <a:rPr lang="en-US" sz="1800" smtClean="0">
                <a:solidFill>
                  <a:schemeClr val="accent2"/>
                </a:solidFill>
                <a:latin typeface="Arial Unicode MS" pitchFamily="34" charset="-128"/>
              </a:rPr>
              <a:t>Once in 10 minutes</a:t>
            </a:r>
            <a:r>
              <a:rPr lang="en-US" sz="1800" smtClean="0">
                <a:solidFill>
                  <a:srgbClr val="000000"/>
                </a:solidFill>
                <a:latin typeface="Arial Unicode MS" pitchFamily="34" charset="-128"/>
              </a:rPr>
              <a:t> </a:t>
            </a:r>
            <a:r>
              <a:rPr lang="en-US" sz="1800" smtClean="0">
                <a:solidFill>
                  <a:schemeClr val="hlink"/>
                </a:solidFill>
                <a:latin typeface="Arial Unicode MS" pitchFamily="34" charset="-128"/>
              </a:rPr>
              <a:t>InspectCopies</a:t>
            </a:r>
            <a:endParaRPr lang="en-US" sz="1800" smtClean="0">
              <a:solidFill>
                <a:schemeClr val="hlink"/>
              </a:solidFill>
            </a:endParaRPr>
          </a:p>
        </p:txBody>
      </p:sp>
      <p:sp>
        <p:nvSpPr>
          <p:cNvPr id="67588" name="Date Placeholder 1"/>
          <p:cNvSpPr>
            <a:spLocks noGrp="1"/>
          </p:cNvSpPr>
          <p:nvPr>
            <p:ph type="dt" sz="quarter" idx="10"/>
          </p:nvPr>
        </p:nvSpPr>
        <p:spPr>
          <a:noFill/>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en-US"/>
              <a:t>EICAR 2011</a:t>
            </a: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8610" name="Rectangle 2"/>
          <p:cNvSpPr>
            <a:spLocks noGrp="1" noChangeArrowheads="1"/>
          </p:cNvSpPr>
          <p:nvPr>
            <p:ph type="title"/>
          </p:nvPr>
        </p:nvSpPr>
        <p:spPr/>
        <p:txBody>
          <a:bodyPr/>
          <a:lstStyle/>
          <a:p>
            <a:pPr eaLnBrk="1" hangingPunct="1"/>
            <a:r>
              <a:rPr lang="en-US" smtClean="0">
                <a:solidFill>
                  <a:srgbClr val="FF0000"/>
                </a:solidFill>
              </a:rPr>
              <a:t>Analysis of Sality</a:t>
            </a:r>
          </a:p>
        </p:txBody>
      </p:sp>
      <p:sp>
        <p:nvSpPr>
          <p:cNvPr id="68611" name="Rectangle 3"/>
          <p:cNvSpPr>
            <a:spLocks noGrp="1" noChangeArrowheads="1"/>
          </p:cNvSpPr>
          <p:nvPr>
            <p:ph type="body" idx="1"/>
          </p:nvPr>
        </p:nvSpPr>
        <p:spPr/>
        <p:txBody>
          <a:bodyPr/>
          <a:lstStyle/>
          <a:p>
            <a:pPr eaLnBrk="1" hangingPunct="1">
              <a:lnSpc>
                <a:spcPct val="90000"/>
              </a:lnSpc>
            </a:pPr>
            <a:r>
              <a:rPr lang="en-US" u="sng" smtClean="0">
                <a:solidFill>
                  <a:schemeClr val="hlink"/>
                </a:solidFill>
                <a:latin typeface="Arial Unicode MS" pitchFamily="34" charset="-128"/>
              </a:rPr>
              <a:t>DisableSecurity</a:t>
            </a:r>
            <a:r>
              <a:rPr lang="en-US" smtClean="0">
                <a:solidFill>
                  <a:schemeClr val="hlink"/>
                </a:solidFill>
                <a:latin typeface="Arial Unicode MS" pitchFamily="34" charset="-128"/>
              </a:rPr>
              <a:t>:</a:t>
            </a:r>
          </a:p>
          <a:p>
            <a:pPr lvl="1" eaLnBrk="1" hangingPunct="1">
              <a:lnSpc>
                <a:spcPct val="90000"/>
              </a:lnSpc>
            </a:pPr>
            <a:r>
              <a:rPr lang="en-US" smtClean="0">
                <a:solidFill>
                  <a:schemeClr val="accent2"/>
                </a:solidFill>
                <a:latin typeface="Arial Unicode MS" pitchFamily="34" charset="-128"/>
              </a:rPr>
              <a:t>RegSetValue</a:t>
            </a:r>
            <a:r>
              <a:rPr lang="en-US" smtClean="0">
                <a:latin typeface="Arial Unicode MS" pitchFamily="34" charset="-128"/>
              </a:rPr>
              <a:t>, HKCU\Software\Microsoft\Windows\CurrentVersion\Explorer\Advanced\Hidden,</a:t>
            </a:r>
            <a:r>
              <a:rPr lang="en-US" smtClean="0">
                <a:solidFill>
                  <a:srgbClr val="FF0000"/>
                </a:solidFill>
                <a:latin typeface="Arial Unicode MS" pitchFamily="34" charset="-128"/>
              </a:rPr>
              <a:t>2</a:t>
            </a:r>
          </a:p>
          <a:p>
            <a:pPr lvl="1" eaLnBrk="1" hangingPunct="1">
              <a:lnSpc>
                <a:spcPct val="90000"/>
              </a:lnSpc>
            </a:pPr>
            <a:r>
              <a:rPr lang="en-US" smtClean="0">
                <a:solidFill>
                  <a:schemeClr val="accent2"/>
                </a:solidFill>
                <a:latin typeface="Arial Unicode MS" pitchFamily="34" charset="-128"/>
              </a:rPr>
              <a:t>RegSetValue</a:t>
            </a:r>
            <a:r>
              <a:rPr lang="en-US" smtClean="0">
                <a:latin typeface="Arial Unicode MS" pitchFamily="34" charset="-128"/>
              </a:rPr>
              <a:t>, HKCU\Software\Microsoft\Windows\CurrentVersion\Policies\system\</a:t>
            </a:r>
            <a:r>
              <a:rPr lang="en-US" smtClean="0">
                <a:solidFill>
                  <a:srgbClr val="FF0000"/>
                </a:solidFill>
                <a:latin typeface="Arial Unicode MS" pitchFamily="34" charset="-128"/>
              </a:rPr>
              <a:t>DisableTaskMgr</a:t>
            </a:r>
            <a:r>
              <a:rPr lang="en-US" smtClean="0">
                <a:latin typeface="Arial Unicode MS" pitchFamily="34" charset="-128"/>
              </a:rPr>
              <a:t>,</a:t>
            </a:r>
            <a:r>
              <a:rPr lang="en-US" smtClean="0">
                <a:solidFill>
                  <a:srgbClr val="FF0000"/>
                </a:solidFill>
                <a:latin typeface="Arial Unicode MS" pitchFamily="34" charset="-128"/>
              </a:rPr>
              <a:t>1</a:t>
            </a:r>
          </a:p>
          <a:p>
            <a:pPr lvl="1" eaLnBrk="1" hangingPunct="1">
              <a:lnSpc>
                <a:spcPct val="90000"/>
              </a:lnSpc>
            </a:pPr>
            <a:r>
              <a:rPr lang="en-US" smtClean="0">
                <a:solidFill>
                  <a:schemeClr val="accent2"/>
                </a:solidFill>
                <a:latin typeface="Arial Unicode MS" pitchFamily="34" charset="-128"/>
              </a:rPr>
              <a:t>RegSetValue</a:t>
            </a:r>
            <a:r>
              <a:rPr lang="en-US" smtClean="0">
                <a:latin typeface="Arial Unicode MS" pitchFamily="34" charset="-128"/>
              </a:rPr>
              <a:t>, HKCU\Software\Microsoft\Windows\CurrentVersion\Policies\system\</a:t>
            </a:r>
            <a:r>
              <a:rPr lang="en-US" smtClean="0">
                <a:solidFill>
                  <a:srgbClr val="FF0000"/>
                </a:solidFill>
                <a:latin typeface="Arial Unicode MS" pitchFamily="34" charset="-128"/>
              </a:rPr>
              <a:t>DisableRegistryTools</a:t>
            </a:r>
            <a:r>
              <a:rPr lang="en-US" smtClean="0">
                <a:latin typeface="Arial Unicode MS" pitchFamily="34" charset="-128"/>
              </a:rPr>
              <a:t>,</a:t>
            </a:r>
            <a:r>
              <a:rPr lang="en-US" smtClean="0">
                <a:solidFill>
                  <a:srgbClr val="FF0000"/>
                </a:solidFill>
                <a:latin typeface="Arial Unicode MS" pitchFamily="34" charset="-128"/>
              </a:rPr>
              <a:t>1</a:t>
            </a:r>
          </a:p>
        </p:txBody>
      </p:sp>
      <p:sp>
        <p:nvSpPr>
          <p:cNvPr id="68612" name="Date Placeholder 1"/>
          <p:cNvSpPr>
            <a:spLocks noGrp="1"/>
          </p:cNvSpPr>
          <p:nvPr>
            <p:ph type="dt" sz="quarter" idx="10"/>
          </p:nvPr>
        </p:nvSpPr>
        <p:spPr>
          <a:noFill/>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en-US"/>
              <a:t>EICAR 2011</a:t>
            </a: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9634" name="Rectangle 2"/>
          <p:cNvSpPr>
            <a:spLocks noGrp="1" noChangeArrowheads="1"/>
          </p:cNvSpPr>
          <p:nvPr>
            <p:ph type="title"/>
          </p:nvPr>
        </p:nvSpPr>
        <p:spPr/>
        <p:txBody>
          <a:bodyPr/>
          <a:lstStyle/>
          <a:p>
            <a:pPr eaLnBrk="1" hangingPunct="1"/>
            <a:r>
              <a:rPr lang="en-US" smtClean="0">
                <a:solidFill>
                  <a:srgbClr val="FF0000"/>
                </a:solidFill>
              </a:rPr>
              <a:t>Analysis of Sality</a:t>
            </a:r>
          </a:p>
        </p:txBody>
      </p:sp>
      <p:sp>
        <p:nvSpPr>
          <p:cNvPr id="69635" name="Rectangle 3"/>
          <p:cNvSpPr>
            <a:spLocks noGrp="1" noChangeArrowheads="1"/>
          </p:cNvSpPr>
          <p:nvPr>
            <p:ph type="body" idx="1"/>
          </p:nvPr>
        </p:nvSpPr>
        <p:spPr/>
        <p:txBody>
          <a:bodyPr/>
          <a:lstStyle/>
          <a:p>
            <a:pPr lvl="1" eaLnBrk="1" hangingPunct="1">
              <a:lnSpc>
                <a:spcPct val="90000"/>
              </a:lnSpc>
            </a:pPr>
            <a:r>
              <a:rPr lang="en-US" sz="2400" smtClean="0">
                <a:solidFill>
                  <a:schemeClr val="accent2"/>
                </a:solidFill>
              </a:rPr>
              <a:t>RegSetValue</a:t>
            </a:r>
            <a:r>
              <a:rPr lang="en-US" sz="2400" smtClean="0"/>
              <a:t>, HKLM\SOFTWARE\Microsoft\Security Center\</a:t>
            </a:r>
            <a:r>
              <a:rPr lang="en-US" sz="2400" smtClean="0">
                <a:solidFill>
                  <a:srgbClr val="FF0000"/>
                </a:solidFill>
              </a:rPr>
              <a:t>AntiVirusOverride</a:t>
            </a:r>
            <a:r>
              <a:rPr lang="en-US" sz="2400" smtClean="0"/>
              <a:t>,</a:t>
            </a:r>
            <a:r>
              <a:rPr lang="en-US" sz="2400" smtClean="0">
                <a:solidFill>
                  <a:srgbClr val="FF0000"/>
                </a:solidFill>
              </a:rPr>
              <a:t>1</a:t>
            </a:r>
          </a:p>
          <a:p>
            <a:pPr lvl="1" eaLnBrk="1" hangingPunct="1">
              <a:lnSpc>
                <a:spcPct val="90000"/>
              </a:lnSpc>
            </a:pPr>
            <a:r>
              <a:rPr lang="en-US" sz="2400" smtClean="0">
                <a:solidFill>
                  <a:schemeClr val="accent2"/>
                </a:solidFill>
              </a:rPr>
              <a:t>RegSetValue</a:t>
            </a:r>
            <a:r>
              <a:rPr lang="en-US" sz="2400" smtClean="0"/>
              <a:t>, HKLM\SOFTWARE\Microsoft\Security Center\</a:t>
            </a:r>
            <a:r>
              <a:rPr lang="en-US" sz="2400" smtClean="0">
                <a:solidFill>
                  <a:srgbClr val="FF0000"/>
                </a:solidFill>
              </a:rPr>
              <a:t>AntiVirusDisableNotify</a:t>
            </a:r>
            <a:r>
              <a:rPr lang="en-US" sz="2400" smtClean="0"/>
              <a:t>,</a:t>
            </a:r>
            <a:r>
              <a:rPr lang="en-US" sz="2400" smtClean="0">
                <a:solidFill>
                  <a:srgbClr val="FF0000"/>
                </a:solidFill>
              </a:rPr>
              <a:t>1</a:t>
            </a:r>
          </a:p>
          <a:p>
            <a:pPr lvl="1" eaLnBrk="1" hangingPunct="1">
              <a:lnSpc>
                <a:spcPct val="90000"/>
              </a:lnSpc>
            </a:pPr>
            <a:r>
              <a:rPr lang="en-US" sz="2400" smtClean="0">
                <a:solidFill>
                  <a:schemeClr val="accent2"/>
                </a:solidFill>
              </a:rPr>
              <a:t>RegSetValue</a:t>
            </a:r>
            <a:r>
              <a:rPr lang="en-US" sz="2400" smtClean="0"/>
              <a:t>, HKLM\SOFTWARE\Microsoft\Security Center\</a:t>
            </a:r>
            <a:r>
              <a:rPr lang="en-US" sz="2400" smtClean="0">
                <a:solidFill>
                  <a:srgbClr val="FF0000"/>
                </a:solidFill>
              </a:rPr>
              <a:t>FirewallDisableNotify</a:t>
            </a:r>
            <a:r>
              <a:rPr lang="en-US" sz="2400" smtClean="0"/>
              <a:t>,</a:t>
            </a:r>
            <a:r>
              <a:rPr lang="en-US" sz="2400" smtClean="0">
                <a:solidFill>
                  <a:srgbClr val="FF0000"/>
                </a:solidFill>
              </a:rPr>
              <a:t>1</a:t>
            </a:r>
          </a:p>
          <a:p>
            <a:pPr lvl="1" eaLnBrk="1" hangingPunct="1">
              <a:lnSpc>
                <a:spcPct val="90000"/>
              </a:lnSpc>
            </a:pPr>
            <a:r>
              <a:rPr lang="en-US" sz="2400" smtClean="0">
                <a:solidFill>
                  <a:schemeClr val="accent2"/>
                </a:solidFill>
              </a:rPr>
              <a:t>RegSetValue</a:t>
            </a:r>
            <a:r>
              <a:rPr lang="en-US" sz="2400" smtClean="0"/>
              <a:t>, HKLM\SOFTWARE\Microsoft\Security Center\</a:t>
            </a:r>
            <a:r>
              <a:rPr lang="en-US" sz="2400" smtClean="0">
                <a:solidFill>
                  <a:srgbClr val="FF0000"/>
                </a:solidFill>
              </a:rPr>
              <a:t>FirewallOverride</a:t>
            </a:r>
            <a:r>
              <a:rPr lang="en-US" sz="2400" smtClean="0"/>
              <a:t>,</a:t>
            </a:r>
            <a:r>
              <a:rPr lang="en-US" sz="2400" smtClean="0">
                <a:solidFill>
                  <a:srgbClr val="FF0000"/>
                </a:solidFill>
              </a:rPr>
              <a:t>1</a:t>
            </a:r>
          </a:p>
          <a:p>
            <a:pPr lvl="1" eaLnBrk="1" hangingPunct="1">
              <a:lnSpc>
                <a:spcPct val="90000"/>
              </a:lnSpc>
            </a:pPr>
            <a:r>
              <a:rPr lang="en-US" sz="2400" smtClean="0">
                <a:solidFill>
                  <a:schemeClr val="accent2"/>
                </a:solidFill>
              </a:rPr>
              <a:t>RegSetValue</a:t>
            </a:r>
            <a:r>
              <a:rPr lang="en-US" sz="2400" smtClean="0"/>
              <a:t>, HKLM\SOFTWARE\Microsoft\Security Center\</a:t>
            </a:r>
            <a:r>
              <a:rPr lang="en-US" sz="2400" smtClean="0">
                <a:solidFill>
                  <a:srgbClr val="FF0000"/>
                </a:solidFill>
              </a:rPr>
              <a:t>UpdatesDisableNotify</a:t>
            </a:r>
            <a:r>
              <a:rPr lang="en-US" sz="2400" smtClean="0"/>
              <a:t>,</a:t>
            </a:r>
            <a:r>
              <a:rPr lang="en-US" sz="2400" smtClean="0">
                <a:solidFill>
                  <a:srgbClr val="FF0000"/>
                </a:solidFill>
              </a:rPr>
              <a:t>1</a:t>
            </a:r>
          </a:p>
          <a:p>
            <a:pPr lvl="1" eaLnBrk="1" hangingPunct="1">
              <a:lnSpc>
                <a:spcPct val="90000"/>
              </a:lnSpc>
            </a:pPr>
            <a:r>
              <a:rPr lang="en-US" sz="2400" smtClean="0">
                <a:solidFill>
                  <a:schemeClr val="accent2"/>
                </a:solidFill>
              </a:rPr>
              <a:t>RegSetValue</a:t>
            </a:r>
            <a:r>
              <a:rPr lang="en-US" sz="2400" smtClean="0"/>
              <a:t>, HKLM\SOFTWARE\Microsoft\Security Center\</a:t>
            </a:r>
            <a:r>
              <a:rPr lang="en-US" sz="2400" smtClean="0">
                <a:solidFill>
                  <a:srgbClr val="FF0000"/>
                </a:solidFill>
              </a:rPr>
              <a:t>UacDisableNotify</a:t>
            </a:r>
            <a:r>
              <a:rPr lang="en-US" sz="2400" smtClean="0"/>
              <a:t>,</a:t>
            </a:r>
            <a:r>
              <a:rPr lang="en-US" sz="2400" smtClean="0">
                <a:solidFill>
                  <a:srgbClr val="FF0000"/>
                </a:solidFill>
              </a:rPr>
              <a:t>1</a:t>
            </a:r>
          </a:p>
        </p:txBody>
      </p:sp>
      <p:sp>
        <p:nvSpPr>
          <p:cNvPr id="69636" name="Date Placeholder 1"/>
          <p:cNvSpPr>
            <a:spLocks noGrp="1"/>
          </p:cNvSpPr>
          <p:nvPr>
            <p:ph type="dt" sz="quarter" idx="10"/>
          </p:nvPr>
        </p:nvSpPr>
        <p:spPr>
          <a:noFill/>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en-US"/>
              <a:t>EICAR 2011</a:t>
            </a: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70658" name="Rectangle 2"/>
          <p:cNvSpPr>
            <a:spLocks noGrp="1" noChangeArrowheads="1"/>
          </p:cNvSpPr>
          <p:nvPr>
            <p:ph type="title"/>
          </p:nvPr>
        </p:nvSpPr>
        <p:spPr/>
        <p:txBody>
          <a:bodyPr/>
          <a:lstStyle/>
          <a:p>
            <a:pPr eaLnBrk="1" hangingPunct="1"/>
            <a:r>
              <a:rPr lang="en-US" smtClean="0">
                <a:solidFill>
                  <a:srgbClr val="FF0000"/>
                </a:solidFill>
              </a:rPr>
              <a:t>Analysis of Sality</a:t>
            </a:r>
          </a:p>
        </p:txBody>
      </p:sp>
      <p:sp>
        <p:nvSpPr>
          <p:cNvPr id="70659" name="Rectangle 3"/>
          <p:cNvSpPr>
            <a:spLocks noGrp="1" noChangeArrowheads="1"/>
          </p:cNvSpPr>
          <p:nvPr>
            <p:ph type="body" idx="1"/>
          </p:nvPr>
        </p:nvSpPr>
        <p:spPr/>
        <p:txBody>
          <a:bodyPr/>
          <a:lstStyle/>
          <a:p>
            <a:pPr lvl="1" eaLnBrk="1" hangingPunct="1">
              <a:lnSpc>
                <a:spcPct val="90000"/>
              </a:lnSpc>
            </a:pPr>
            <a:r>
              <a:rPr lang="en-US" sz="2400" smtClean="0">
                <a:solidFill>
                  <a:schemeClr val="accent2"/>
                </a:solidFill>
              </a:rPr>
              <a:t>RegSetValue</a:t>
            </a:r>
            <a:r>
              <a:rPr lang="en-US" sz="2400" smtClean="0"/>
              <a:t>, HKLM\SOFTWARE\Microsoft\Security Center\</a:t>
            </a:r>
            <a:r>
              <a:rPr lang="en-US" sz="2400" smtClean="0">
                <a:solidFill>
                  <a:srgbClr val="FF0000"/>
                </a:solidFill>
              </a:rPr>
              <a:t>Svc\AntiVirusOverride</a:t>
            </a:r>
            <a:r>
              <a:rPr lang="en-US" sz="2400" smtClean="0"/>
              <a:t>,</a:t>
            </a:r>
            <a:r>
              <a:rPr lang="en-US" sz="2400" smtClean="0">
                <a:solidFill>
                  <a:srgbClr val="FF0000"/>
                </a:solidFill>
              </a:rPr>
              <a:t>1</a:t>
            </a:r>
          </a:p>
          <a:p>
            <a:pPr lvl="1" eaLnBrk="1" hangingPunct="1">
              <a:lnSpc>
                <a:spcPct val="90000"/>
              </a:lnSpc>
            </a:pPr>
            <a:r>
              <a:rPr lang="en-US" sz="2400" smtClean="0">
                <a:solidFill>
                  <a:schemeClr val="accent2"/>
                </a:solidFill>
              </a:rPr>
              <a:t>RegSetValue</a:t>
            </a:r>
            <a:r>
              <a:rPr lang="en-US" sz="2400" smtClean="0"/>
              <a:t>, HKLM\SOFTWARE\Microsoft\Security Center\</a:t>
            </a:r>
            <a:r>
              <a:rPr lang="en-US" sz="2400" smtClean="0">
                <a:solidFill>
                  <a:srgbClr val="FF0000"/>
                </a:solidFill>
              </a:rPr>
              <a:t>Svc\AntiVirusDisableNotify</a:t>
            </a:r>
            <a:r>
              <a:rPr lang="en-US" sz="2400" smtClean="0"/>
              <a:t>,</a:t>
            </a:r>
            <a:r>
              <a:rPr lang="en-US" sz="2400" smtClean="0">
                <a:solidFill>
                  <a:srgbClr val="FF0000"/>
                </a:solidFill>
              </a:rPr>
              <a:t>1</a:t>
            </a:r>
          </a:p>
          <a:p>
            <a:pPr lvl="1" eaLnBrk="1" hangingPunct="1">
              <a:lnSpc>
                <a:spcPct val="90000"/>
              </a:lnSpc>
            </a:pPr>
            <a:r>
              <a:rPr lang="en-US" sz="2400" smtClean="0">
                <a:solidFill>
                  <a:schemeClr val="accent2"/>
                </a:solidFill>
              </a:rPr>
              <a:t>RegSetValue</a:t>
            </a:r>
            <a:r>
              <a:rPr lang="en-US" sz="2400" smtClean="0"/>
              <a:t>, HKLM\SOFTWARE\Microsoft\Security Center\</a:t>
            </a:r>
            <a:r>
              <a:rPr lang="en-US" sz="2400" smtClean="0">
                <a:solidFill>
                  <a:srgbClr val="FF0000"/>
                </a:solidFill>
              </a:rPr>
              <a:t>Svc\FirewallDisableNotify</a:t>
            </a:r>
            <a:r>
              <a:rPr lang="en-US" sz="2400" smtClean="0"/>
              <a:t>,</a:t>
            </a:r>
            <a:r>
              <a:rPr lang="en-US" sz="2400" smtClean="0">
                <a:solidFill>
                  <a:srgbClr val="FF0000"/>
                </a:solidFill>
              </a:rPr>
              <a:t>1</a:t>
            </a:r>
          </a:p>
          <a:p>
            <a:pPr lvl="1" eaLnBrk="1" hangingPunct="1">
              <a:lnSpc>
                <a:spcPct val="90000"/>
              </a:lnSpc>
            </a:pPr>
            <a:r>
              <a:rPr lang="en-US" sz="2400" smtClean="0">
                <a:solidFill>
                  <a:schemeClr val="accent2"/>
                </a:solidFill>
              </a:rPr>
              <a:t>RegSetValue</a:t>
            </a:r>
            <a:r>
              <a:rPr lang="en-US" sz="2400" smtClean="0"/>
              <a:t>, HKLM\SOFTWARE\Microsoft\Security Center\</a:t>
            </a:r>
            <a:r>
              <a:rPr lang="en-US" sz="2400" smtClean="0">
                <a:solidFill>
                  <a:srgbClr val="FF0000"/>
                </a:solidFill>
              </a:rPr>
              <a:t>Svc\FirewallOverride</a:t>
            </a:r>
            <a:r>
              <a:rPr lang="en-US" sz="2400" smtClean="0"/>
              <a:t>,</a:t>
            </a:r>
            <a:r>
              <a:rPr lang="en-US" sz="2400" smtClean="0">
                <a:solidFill>
                  <a:srgbClr val="FF0000"/>
                </a:solidFill>
              </a:rPr>
              <a:t>1</a:t>
            </a:r>
          </a:p>
          <a:p>
            <a:pPr lvl="1" eaLnBrk="1" hangingPunct="1">
              <a:lnSpc>
                <a:spcPct val="90000"/>
              </a:lnSpc>
            </a:pPr>
            <a:r>
              <a:rPr lang="en-US" sz="2400" smtClean="0">
                <a:solidFill>
                  <a:schemeClr val="accent2"/>
                </a:solidFill>
              </a:rPr>
              <a:t>RegSetValue</a:t>
            </a:r>
            <a:r>
              <a:rPr lang="en-US" sz="2400" smtClean="0"/>
              <a:t>, HKLM\SOFTWARE\Microsoft\Security Center\</a:t>
            </a:r>
            <a:r>
              <a:rPr lang="en-US" sz="2400" smtClean="0">
                <a:solidFill>
                  <a:srgbClr val="FF0000"/>
                </a:solidFill>
              </a:rPr>
              <a:t>Svc\UpdatesDisableNotify</a:t>
            </a:r>
            <a:r>
              <a:rPr lang="en-US" sz="2400" smtClean="0"/>
              <a:t>,</a:t>
            </a:r>
            <a:r>
              <a:rPr lang="en-US" sz="2400" smtClean="0">
                <a:solidFill>
                  <a:srgbClr val="FF0000"/>
                </a:solidFill>
              </a:rPr>
              <a:t>1</a:t>
            </a:r>
          </a:p>
          <a:p>
            <a:pPr lvl="1" eaLnBrk="1" hangingPunct="1">
              <a:lnSpc>
                <a:spcPct val="90000"/>
              </a:lnSpc>
            </a:pPr>
            <a:r>
              <a:rPr lang="en-US" sz="2400" smtClean="0">
                <a:solidFill>
                  <a:schemeClr val="accent2"/>
                </a:solidFill>
              </a:rPr>
              <a:t>RegSetValue</a:t>
            </a:r>
            <a:r>
              <a:rPr lang="en-US" sz="2400" smtClean="0"/>
              <a:t>, HKLM\SOFTWARE\Microsoft\Security Center\</a:t>
            </a:r>
            <a:r>
              <a:rPr lang="en-US" sz="2400" smtClean="0">
                <a:solidFill>
                  <a:srgbClr val="FF0000"/>
                </a:solidFill>
              </a:rPr>
              <a:t>Svc\UacDisableNotify</a:t>
            </a:r>
            <a:r>
              <a:rPr lang="en-US" sz="2400" smtClean="0"/>
              <a:t>,</a:t>
            </a:r>
            <a:r>
              <a:rPr lang="en-US" sz="2400" smtClean="0">
                <a:solidFill>
                  <a:srgbClr val="FF0000"/>
                </a:solidFill>
              </a:rPr>
              <a:t>1</a:t>
            </a:r>
          </a:p>
        </p:txBody>
      </p:sp>
      <p:sp>
        <p:nvSpPr>
          <p:cNvPr id="70660" name="Date Placeholder 1"/>
          <p:cNvSpPr>
            <a:spLocks noGrp="1"/>
          </p:cNvSpPr>
          <p:nvPr>
            <p:ph type="dt" sz="quarter" idx="10"/>
          </p:nvPr>
        </p:nvSpPr>
        <p:spPr>
          <a:noFill/>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en-US"/>
              <a:t>EICAR 2011</a:t>
            </a: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71682" name="Rectangle 2"/>
          <p:cNvSpPr>
            <a:spLocks noGrp="1" noChangeArrowheads="1"/>
          </p:cNvSpPr>
          <p:nvPr>
            <p:ph type="title"/>
          </p:nvPr>
        </p:nvSpPr>
        <p:spPr/>
        <p:txBody>
          <a:bodyPr/>
          <a:lstStyle/>
          <a:p>
            <a:pPr eaLnBrk="1" hangingPunct="1"/>
            <a:r>
              <a:rPr lang="en-US" smtClean="0">
                <a:solidFill>
                  <a:srgbClr val="FF0000"/>
                </a:solidFill>
              </a:rPr>
              <a:t>Analysis of Sality</a:t>
            </a:r>
          </a:p>
        </p:txBody>
      </p:sp>
      <p:sp>
        <p:nvSpPr>
          <p:cNvPr id="71683" name="Rectangle 3"/>
          <p:cNvSpPr>
            <a:spLocks noGrp="1" noChangeArrowheads="1"/>
          </p:cNvSpPr>
          <p:nvPr>
            <p:ph type="body" idx="1"/>
          </p:nvPr>
        </p:nvSpPr>
        <p:spPr>
          <a:xfrm>
            <a:off x="457200" y="1600200"/>
            <a:ext cx="8382000" cy="4525963"/>
          </a:xfrm>
        </p:spPr>
        <p:txBody>
          <a:bodyPr/>
          <a:lstStyle/>
          <a:p>
            <a:pPr lvl="1" eaLnBrk="1" hangingPunct="1">
              <a:lnSpc>
                <a:spcPct val="90000"/>
              </a:lnSpc>
            </a:pPr>
            <a:r>
              <a:rPr lang="en-US" sz="2000" smtClean="0">
                <a:solidFill>
                  <a:schemeClr val="accent2"/>
                </a:solidFill>
              </a:rPr>
              <a:t>RegSetValue</a:t>
            </a:r>
            <a:r>
              <a:rPr lang="en-US" sz="2000" smtClean="0"/>
              <a:t>,HKCU\Software\Microsoft\Windows\CurrentVersion\Internet Settings\</a:t>
            </a:r>
            <a:r>
              <a:rPr lang="en-US" sz="2000" smtClean="0">
                <a:solidFill>
                  <a:srgbClr val="FF0000"/>
                </a:solidFill>
              </a:rPr>
              <a:t>GlobalUserOffline</a:t>
            </a:r>
            <a:r>
              <a:rPr lang="en-US" sz="2000" smtClean="0"/>
              <a:t>,</a:t>
            </a:r>
            <a:r>
              <a:rPr lang="en-US" sz="2000" smtClean="0">
                <a:solidFill>
                  <a:srgbClr val="FF0000"/>
                </a:solidFill>
              </a:rPr>
              <a:t>0</a:t>
            </a:r>
          </a:p>
          <a:p>
            <a:pPr lvl="1" eaLnBrk="1" hangingPunct="1">
              <a:lnSpc>
                <a:spcPct val="90000"/>
              </a:lnSpc>
            </a:pPr>
            <a:r>
              <a:rPr lang="en-US" sz="2000" smtClean="0">
                <a:solidFill>
                  <a:schemeClr val="accent2"/>
                </a:solidFill>
              </a:rPr>
              <a:t>RegSetValue</a:t>
            </a:r>
            <a:r>
              <a:rPr lang="en-US" sz="2000" smtClean="0"/>
              <a:t>,HKLM\SOFTWARE\Microsoft\Windows\CurrentVersion\policies\system\</a:t>
            </a:r>
            <a:r>
              <a:rPr lang="en-US" sz="2000" smtClean="0">
                <a:solidFill>
                  <a:srgbClr val="FF0000"/>
                </a:solidFill>
              </a:rPr>
              <a:t>EnableLUA</a:t>
            </a:r>
            <a:r>
              <a:rPr lang="en-US" sz="2000" smtClean="0"/>
              <a:t>,</a:t>
            </a:r>
            <a:r>
              <a:rPr lang="en-US" sz="2000" smtClean="0">
                <a:solidFill>
                  <a:srgbClr val="FF0000"/>
                </a:solidFill>
              </a:rPr>
              <a:t>0</a:t>
            </a:r>
          </a:p>
          <a:p>
            <a:pPr lvl="1" eaLnBrk="1" hangingPunct="1">
              <a:lnSpc>
                <a:spcPct val="90000"/>
              </a:lnSpc>
            </a:pPr>
            <a:r>
              <a:rPr lang="en-US" sz="2000" smtClean="0">
                <a:solidFill>
                  <a:schemeClr val="accent2"/>
                </a:solidFill>
              </a:rPr>
              <a:t>RegSetValue</a:t>
            </a:r>
            <a:r>
              <a:rPr lang="en-US" sz="2000" smtClean="0"/>
              <a:t>,HKLM\System\CurrentControlSet\Services\SharedAccess\Parameters\FirewallPolicy\StandardProfile\</a:t>
            </a:r>
            <a:r>
              <a:rPr lang="en-US" sz="2000" smtClean="0">
                <a:solidFill>
                  <a:srgbClr val="FF0000"/>
                </a:solidFill>
              </a:rPr>
              <a:t>AuthorizedApplications\List\SELF</a:t>
            </a:r>
            <a:r>
              <a:rPr lang="en-US" sz="2000" smtClean="0"/>
              <a:t>,</a:t>
            </a:r>
            <a:r>
              <a:rPr lang="en-US" sz="2000" smtClean="0">
                <a:solidFill>
                  <a:srgbClr val="FF0000"/>
                </a:solidFill>
              </a:rPr>
              <a:t>SELF:*:Enabled:ipsec</a:t>
            </a:r>
          </a:p>
          <a:p>
            <a:pPr lvl="1" eaLnBrk="1" hangingPunct="1">
              <a:lnSpc>
                <a:spcPct val="90000"/>
              </a:lnSpc>
            </a:pPr>
            <a:r>
              <a:rPr lang="en-US" sz="2000" smtClean="0">
                <a:solidFill>
                  <a:schemeClr val="accent2"/>
                </a:solidFill>
              </a:rPr>
              <a:t>RegSetValue</a:t>
            </a:r>
            <a:r>
              <a:rPr lang="en-US" sz="2000" smtClean="0"/>
              <a:t>,HKLM\System\CurrentControlSet\Services\SharedAccess\Parameters\FirewallPolicy\StandardProfile\</a:t>
            </a:r>
            <a:r>
              <a:rPr lang="en-US" sz="2000" smtClean="0">
                <a:solidFill>
                  <a:srgbClr val="FF0000"/>
                </a:solidFill>
              </a:rPr>
              <a:t>EnableFirewall</a:t>
            </a:r>
            <a:r>
              <a:rPr lang="en-US" sz="2000" smtClean="0"/>
              <a:t>,</a:t>
            </a:r>
            <a:r>
              <a:rPr lang="en-US" sz="2000" smtClean="0">
                <a:solidFill>
                  <a:srgbClr val="FF0000"/>
                </a:solidFill>
              </a:rPr>
              <a:t>0</a:t>
            </a:r>
          </a:p>
          <a:p>
            <a:pPr lvl="1" eaLnBrk="1" hangingPunct="1">
              <a:lnSpc>
                <a:spcPct val="90000"/>
              </a:lnSpc>
            </a:pPr>
            <a:r>
              <a:rPr lang="en-US" sz="2000" smtClean="0">
                <a:solidFill>
                  <a:schemeClr val="accent2"/>
                </a:solidFill>
              </a:rPr>
              <a:t>RegSetValue</a:t>
            </a:r>
            <a:r>
              <a:rPr lang="en-US" sz="2000" smtClean="0"/>
              <a:t>,HKLM\System\CurrentControlSet\Services\SharedAccess\Parameters\FirewallPolicy\StandardProfile\</a:t>
            </a:r>
            <a:r>
              <a:rPr lang="en-US" sz="2000" smtClean="0">
                <a:solidFill>
                  <a:srgbClr val="FF0000"/>
                </a:solidFill>
              </a:rPr>
              <a:t>DoNotAllowExceptions</a:t>
            </a:r>
            <a:r>
              <a:rPr lang="en-US" sz="2000" smtClean="0"/>
              <a:t>,</a:t>
            </a:r>
            <a:r>
              <a:rPr lang="en-US" sz="2000" smtClean="0">
                <a:solidFill>
                  <a:srgbClr val="FF0000"/>
                </a:solidFill>
              </a:rPr>
              <a:t>0</a:t>
            </a:r>
          </a:p>
          <a:p>
            <a:pPr lvl="1" eaLnBrk="1" hangingPunct="1">
              <a:lnSpc>
                <a:spcPct val="90000"/>
              </a:lnSpc>
            </a:pPr>
            <a:r>
              <a:rPr lang="en-US" sz="2000" smtClean="0">
                <a:solidFill>
                  <a:schemeClr val="accent2"/>
                </a:solidFill>
              </a:rPr>
              <a:t>RegSetValue</a:t>
            </a:r>
            <a:r>
              <a:rPr lang="en-US" sz="2000" smtClean="0"/>
              <a:t>,HKLM\System\CurrentControlSet\Services\SharedAccess\Parameters\FirewallPolicy\StandardProfile\</a:t>
            </a:r>
            <a:r>
              <a:rPr lang="en-US" sz="2000" smtClean="0">
                <a:solidFill>
                  <a:srgbClr val="FF0000"/>
                </a:solidFill>
              </a:rPr>
              <a:t>DisableNotifications</a:t>
            </a:r>
            <a:r>
              <a:rPr lang="en-US" sz="2000" smtClean="0"/>
              <a:t>,</a:t>
            </a:r>
            <a:r>
              <a:rPr lang="en-US" sz="2000" smtClean="0">
                <a:solidFill>
                  <a:srgbClr val="FF0000"/>
                </a:solidFill>
              </a:rPr>
              <a:t>1</a:t>
            </a:r>
          </a:p>
        </p:txBody>
      </p:sp>
      <p:sp>
        <p:nvSpPr>
          <p:cNvPr id="71684" name="Date Placeholder 1"/>
          <p:cNvSpPr>
            <a:spLocks noGrp="1"/>
          </p:cNvSpPr>
          <p:nvPr>
            <p:ph type="dt" sz="quarter" idx="10"/>
          </p:nvPr>
        </p:nvSpPr>
        <p:spPr>
          <a:noFill/>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en-US"/>
              <a:t>EICAR 2011</a:t>
            </a: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72706" name="Rectangle 2"/>
          <p:cNvSpPr>
            <a:spLocks noGrp="1" noChangeArrowheads="1"/>
          </p:cNvSpPr>
          <p:nvPr>
            <p:ph type="title"/>
          </p:nvPr>
        </p:nvSpPr>
        <p:spPr/>
        <p:txBody>
          <a:bodyPr/>
          <a:lstStyle/>
          <a:p>
            <a:pPr eaLnBrk="1" hangingPunct="1"/>
            <a:r>
              <a:rPr lang="en-US" smtClean="0">
                <a:solidFill>
                  <a:srgbClr val="FF0000"/>
                </a:solidFill>
              </a:rPr>
              <a:t>Analysis of Sality</a:t>
            </a:r>
          </a:p>
        </p:txBody>
      </p:sp>
      <p:sp>
        <p:nvSpPr>
          <p:cNvPr id="72707" name="Rectangle 3"/>
          <p:cNvSpPr>
            <a:spLocks noGrp="1" noChangeArrowheads="1"/>
          </p:cNvSpPr>
          <p:nvPr>
            <p:ph type="body" idx="1"/>
          </p:nvPr>
        </p:nvSpPr>
        <p:spPr>
          <a:xfrm>
            <a:off x="381000" y="1600200"/>
            <a:ext cx="8382000" cy="4525963"/>
          </a:xfrm>
        </p:spPr>
        <p:txBody>
          <a:bodyPr/>
          <a:lstStyle/>
          <a:p>
            <a:pPr eaLnBrk="1" hangingPunct="1"/>
            <a:r>
              <a:rPr lang="en-US" u="sng" smtClean="0">
                <a:solidFill>
                  <a:schemeClr val="hlink"/>
                </a:solidFill>
                <a:latin typeface="Arial Unicode MS" pitchFamily="34" charset="-128"/>
              </a:rPr>
              <a:t>RegisterSoftware</a:t>
            </a:r>
            <a:r>
              <a:rPr lang="en-US" smtClean="0">
                <a:solidFill>
                  <a:schemeClr val="hlink"/>
                </a:solidFill>
                <a:latin typeface="Arial Unicode MS" pitchFamily="34" charset="-128"/>
              </a:rPr>
              <a:t>:</a:t>
            </a:r>
          </a:p>
          <a:p>
            <a:pPr lvl="1" eaLnBrk="1" hangingPunct="1"/>
            <a:r>
              <a:rPr lang="en-US" smtClean="0">
                <a:solidFill>
                  <a:schemeClr val="accent2"/>
                </a:solidFill>
              </a:rPr>
              <a:t>RegCreateKey</a:t>
            </a:r>
            <a:r>
              <a:rPr lang="en-US" smtClean="0"/>
              <a:t>, HKCU\Software\Aasppapmmxkvs</a:t>
            </a:r>
            <a:endParaRPr lang="en-US" smtClean="0">
              <a:solidFill>
                <a:schemeClr val="hlink"/>
              </a:solidFill>
              <a:latin typeface="Arial Unicode MS" pitchFamily="34" charset="-128"/>
            </a:endParaRPr>
          </a:p>
          <a:p>
            <a:pPr eaLnBrk="1" hangingPunct="1"/>
            <a:r>
              <a:rPr lang="en-US" u="sng" smtClean="0">
                <a:solidFill>
                  <a:schemeClr val="hlink"/>
                </a:solidFill>
                <a:latin typeface="Arial Unicode MS" pitchFamily="34" charset="-128"/>
              </a:rPr>
              <a:t>LockFileSysINI</a:t>
            </a:r>
            <a:r>
              <a:rPr lang="en-US" smtClean="0">
                <a:solidFill>
                  <a:schemeClr val="hlink"/>
                </a:solidFill>
                <a:latin typeface="Arial Unicode MS" pitchFamily="34" charset="-128"/>
              </a:rPr>
              <a:t>:</a:t>
            </a:r>
          </a:p>
          <a:p>
            <a:pPr lvl="1" eaLnBrk="1" hangingPunct="1"/>
            <a:r>
              <a:rPr lang="en-US" smtClean="0">
                <a:solidFill>
                  <a:schemeClr val="accent2"/>
                </a:solidFill>
              </a:rPr>
              <a:t>LockFile</a:t>
            </a:r>
            <a:r>
              <a:rPr lang="en-US" smtClean="0"/>
              <a:t>,C:\WINDOWS\</a:t>
            </a:r>
            <a:r>
              <a:rPr lang="en-US" smtClean="0">
                <a:solidFill>
                  <a:srgbClr val="FF0000"/>
                </a:solidFill>
              </a:rPr>
              <a:t>system.ini</a:t>
            </a:r>
            <a:r>
              <a:rPr lang="en-US" smtClean="0"/>
              <a:t>,</a:t>
            </a:r>
            <a:r>
              <a:rPr lang="en-US" smtClean="0">
                <a:solidFill>
                  <a:srgbClr val="FF0000"/>
                </a:solidFill>
              </a:rPr>
              <a:t>EXCLUSIVE</a:t>
            </a:r>
            <a:endParaRPr lang="en-US" smtClean="0">
              <a:solidFill>
                <a:srgbClr val="FF0000"/>
              </a:solidFill>
              <a:latin typeface="Arial Unicode MS" pitchFamily="34" charset="-128"/>
            </a:endParaRPr>
          </a:p>
          <a:p>
            <a:pPr eaLnBrk="1" hangingPunct="1"/>
            <a:r>
              <a:rPr lang="en-US" u="sng" smtClean="0">
                <a:solidFill>
                  <a:schemeClr val="hlink"/>
                </a:solidFill>
                <a:latin typeface="Arial Unicode MS" pitchFamily="34" charset="-128"/>
              </a:rPr>
              <a:t>WriteFileSysINI</a:t>
            </a:r>
            <a:r>
              <a:rPr lang="en-US" smtClean="0">
                <a:solidFill>
                  <a:schemeClr val="hlink"/>
                </a:solidFill>
                <a:latin typeface="Arial Unicode MS" pitchFamily="34" charset="-128"/>
              </a:rPr>
              <a:t>:</a:t>
            </a:r>
          </a:p>
          <a:p>
            <a:pPr lvl="1" eaLnBrk="1" hangingPunct="1"/>
            <a:r>
              <a:rPr lang="en-US" smtClean="0">
                <a:solidFill>
                  <a:schemeClr val="accent2"/>
                </a:solidFill>
              </a:rPr>
              <a:t>WriteFile</a:t>
            </a:r>
            <a:r>
              <a:rPr lang="en-US" smtClean="0"/>
              <a:t>,C:\WINDOWS\</a:t>
            </a:r>
            <a:r>
              <a:rPr lang="en-US" smtClean="0">
                <a:solidFill>
                  <a:srgbClr val="FF0000"/>
                </a:solidFill>
              </a:rPr>
              <a:t>system.ini</a:t>
            </a:r>
          </a:p>
        </p:txBody>
      </p:sp>
      <p:sp>
        <p:nvSpPr>
          <p:cNvPr id="72708" name="Date Placeholder 1"/>
          <p:cNvSpPr>
            <a:spLocks noGrp="1"/>
          </p:cNvSpPr>
          <p:nvPr>
            <p:ph type="dt" sz="quarter" idx="10"/>
          </p:nvPr>
        </p:nvSpPr>
        <p:spPr>
          <a:noFill/>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en-US"/>
              <a:t>EICAR 2011</a:t>
            </a: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73730" name="Rectangle 2"/>
          <p:cNvSpPr>
            <a:spLocks noGrp="1" noChangeArrowheads="1"/>
          </p:cNvSpPr>
          <p:nvPr>
            <p:ph type="title"/>
          </p:nvPr>
        </p:nvSpPr>
        <p:spPr/>
        <p:txBody>
          <a:bodyPr/>
          <a:lstStyle/>
          <a:p>
            <a:pPr eaLnBrk="1" hangingPunct="1"/>
            <a:r>
              <a:rPr lang="en-US" smtClean="0">
                <a:solidFill>
                  <a:srgbClr val="FF0000"/>
                </a:solidFill>
              </a:rPr>
              <a:t>Analysis of Sality</a:t>
            </a:r>
          </a:p>
        </p:txBody>
      </p:sp>
      <p:sp>
        <p:nvSpPr>
          <p:cNvPr id="73731" name="Rectangle 3"/>
          <p:cNvSpPr>
            <a:spLocks noGrp="1" noChangeArrowheads="1"/>
          </p:cNvSpPr>
          <p:nvPr>
            <p:ph type="body" idx="1"/>
          </p:nvPr>
        </p:nvSpPr>
        <p:spPr>
          <a:xfrm>
            <a:off x="457200" y="1524000"/>
            <a:ext cx="8382000" cy="4876800"/>
          </a:xfrm>
        </p:spPr>
        <p:txBody>
          <a:bodyPr/>
          <a:lstStyle/>
          <a:p>
            <a:pPr eaLnBrk="1" hangingPunct="1"/>
            <a:r>
              <a:rPr lang="en-US" u="sng" smtClean="0">
                <a:solidFill>
                  <a:schemeClr val="hlink"/>
                </a:solidFill>
                <a:latin typeface="Arial Unicode MS" pitchFamily="34" charset="-128"/>
              </a:rPr>
              <a:t>DeleteSafeBoot</a:t>
            </a:r>
            <a:r>
              <a:rPr lang="en-US" smtClean="0">
                <a:solidFill>
                  <a:schemeClr val="hlink"/>
                </a:solidFill>
                <a:latin typeface="Arial Unicode MS" pitchFamily="34" charset="-128"/>
              </a:rPr>
              <a:t>:</a:t>
            </a:r>
          </a:p>
          <a:p>
            <a:pPr lvl="1" eaLnBrk="1" hangingPunct="1"/>
            <a:r>
              <a:rPr lang="en-US" smtClean="0">
                <a:solidFill>
                  <a:schemeClr val="accent2"/>
                </a:solidFill>
              </a:rPr>
              <a:t>RegDeleteKey</a:t>
            </a:r>
            <a:r>
              <a:rPr lang="en-US" smtClean="0"/>
              <a:t>,HKLM\System\CurrentControlSet\Control\</a:t>
            </a:r>
            <a:r>
              <a:rPr lang="en-US" smtClean="0">
                <a:solidFill>
                  <a:srgbClr val="FF0000"/>
                </a:solidFill>
              </a:rPr>
              <a:t>SafeBoot</a:t>
            </a:r>
            <a:r>
              <a:rPr lang="en-US" smtClean="0"/>
              <a:t>\*</a:t>
            </a:r>
          </a:p>
          <a:p>
            <a:pPr lvl="1" eaLnBrk="1" hangingPunct="1"/>
            <a:r>
              <a:rPr lang="en-US" smtClean="0">
                <a:solidFill>
                  <a:schemeClr val="accent2"/>
                </a:solidFill>
              </a:rPr>
              <a:t>RegDeleteValue</a:t>
            </a:r>
            <a:r>
              <a:rPr lang="en-US" smtClean="0"/>
              <a:t>,HKLM\System\CurrentControlSet\Control\</a:t>
            </a:r>
            <a:r>
              <a:rPr lang="en-US" smtClean="0">
                <a:solidFill>
                  <a:srgbClr val="FF0000"/>
                </a:solidFill>
              </a:rPr>
              <a:t>SafeBoot</a:t>
            </a:r>
            <a:r>
              <a:rPr lang="en-US" smtClean="0"/>
              <a:t>\*</a:t>
            </a:r>
            <a:endParaRPr lang="en-US" smtClean="0">
              <a:solidFill>
                <a:schemeClr val="hlink"/>
              </a:solidFill>
              <a:latin typeface="Arial Unicode MS" pitchFamily="34" charset="-128"/>
            </a:endParaRPr>
          </a:p>
          <a:p>
            <a:pPr eaLnBrk="1" hangingPunct="1"/>
            <a:r>
              <a:rPr lang="en-US" u="sng" smtClean="0">
                <a:solidFill>
                  <a:schemeClr val="hlink"/>
                </a:solidFill>
                <a:latin typeface="Arial Unicode MS" pitchFamily="34" charset="-128"/>
              </a:rPr>
              <a:t>CreateCopy</a:t>
            </a:r>
            <a:r>
              <a:rPr lang="en-US" smtClean="0"/>
              <a:t>:</a:t>
            </a:r>
          </a:p>
          <a:p>
            <a:pPr lvl="1" eaLnBrk="1" hangingPunct="1"/>
            <a:r>
              <a:rPr lang="en-US" smtClean="0">
                <a:solidFill>
                  <a:schemeClr val="accent2"/>
                </a:solidFill>
              </a:rPr>
              <a:t>WriteFile</a:t>
            </a:r>
            <a:r>
              <a:rPr lang="en-US" smtClean="0"/>
              <a:t>,C:\WINDOWS\system32\drivers\</a:t>
            </a:r>
            <a:r>
              <a:rPr lang="en-US" smtClean="0">
                <a:solidFill>
                  <a:srgbClr val="FF0000"/>
                </a:solidFill>
              </a:rPr>
              <a:t>*.sys</a:t>
            </a:r>
          </a:p>
          <a:p>
            <a:pPr eaLnBrk="1" hangingPunct="1"/>
            <a:r>
              <a:rPr lang="en-US" u="sng" smtClean="0">
                <a:solidFill>
                  <a:schemeClr val="hlink"/>
                </a:solidFill>
                <a:latin typeface="Arial Unicode MS" pitchFamily="34" charset="-128"/>
              </a:rPr>
              <a:t>ReadNTOSKRNLexe</a:t>
            </a:r>
            <a:r>
              <a:rPr lang="en-US" smtClean="0">
                <a:solidFill>
                  <a:schemeClr val="hlink"/>
                </a:solidFill>
                <a:latin typeface="Arial Unicode MS" pitchFamily="34" charset="-128"/>
              </a:rPr>
              <a:t>:</a:t>
            </a:r>
          </a:p>
          <a:p>
            <a:pPr lvl="1" eaLnBrk="1" hangingPunct="1"/>
            <a:r>
              <a:rPr lang="en-US" smtClean="0">
                <a:solidFill>
                  <a:schemeClr val="accent2"/>
                </a:solidFill>
              </a:rPr>
              <a:t>ReadFile</a:t>
            </a:r>
            <a:r>
              <a:rPr lang="en-US" smtClean="0"/>
              <a:t>,C:\WINDOWS\system32\</a:t>
            </a:r>
            <a:r>
              <a:rPr lang="en-US" smtClean="0">
                <a:solidFill>
                  <a:srgbClr val="FF0000"/>
                </a:solidFill>
              </a:rPr>
              <a:t>ntoskrnl.exe</a:t>
            </a:r>
          </a:p>
        </p:txBody>
      </p:sp>
      <p:sp>
        <p:nvSpPr>
          <p:cNvPr id="73732" name="Date Placeholder 1"/>
          <p:cNvSpPr>
            <a:spLocks noGrp="1"/>
          </p:cNvSpPr>
          <p:nvPr>
            <p:ph type="dt" sz="quarter" idx="10"/>
          </p:nvPr>
        </p:nvSpPr>
        <p:spPr>
          <a:noFill/>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en-US"/>
              <a:t>EICAR 2011</a:t>
            </a: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p:txBody>
          <a:bodyPr/>
          <a:lstStyle/>
          <a:p>
            <a:pPr eaLnBrk="1" hangingPunct="1"/>
            <a:r>
              <a:rPr lang="en-US" sz="4000" smtClean="0">
                <a:solidFill>
                  <a:srgbClr val="FF0000"/>
                </a:solidFill>
              </a:rPr>
              <a:t>Benchmarking Program Behaviour for Infection Detection</a:t>
            </a:r>
          </a:p>
        </p:txBody>
      </p:sp>
      <p:sp>
        <p:nvSpPr>
          <p:cNvPr id="19459" name="Rectangle 3"/>
          <p:cNvSpPr>
            <a:spLocks noGrp="1" noChangeArrowheads="1"/>
          </p:cNvSpPr>
          <p:nvPr>
            <p:ph type="body" idx="1"/>
          </p:nvPr>
        </p:nvSpPr>
        <p:spPr>
          <a:xfrm>
            <a:off x="457200" y="1722438"/>
            <a:ext cx="8229600" cy="4525962"/>
          </a:xfrm>
        </p:spPr>
        <p:txBody>
          <a:bodyPr/>
          <a:lstStyle/>
          <a:p>
            <a:pPr algn="just" eaLnBrk="1" hangingPunct="1"/>
            <a:r>
              <a:rPr lang="en-US" sz="2800" u="sng" smtClean="0">
                <a:solidFill>
                  <a:schemeClr val="hlink"/>
                </a:solidFill>
              </a:rPr>
              <a:t>Our approach</a:t>
            </a:r>
            <a:r>
              <a:rPr lang="en-US" sz="2800" smtClean="0"/>
              <a:t>: We observe that malware activities are carried out without the consent of the user</a:t>
            </a:r>
          </a:p>
          <a:p>
            <a:pPr lvl="1" algn="just" eaLnBrk="1" hangingPunct="1"/>
            <a:r>
              <a:rPr lang="en-US" sz="2400" i="1" smtClean="0"/>
              <a:t>always </a:t>
            </a:r>
            <a:r>
              <a:rPr lang="en-US" sz="2400" smtClean="0"/>
              <a:t>happen in the background (not observable by the user)</a:t>
            </a:r>
          </a:p>
          <a:p>
            <a:pPr lvl="1" algn="just" eaLnBrk="1" hangingPunct="1"/>
            <a:r>
              <a:rPr lang="en-US" sz="2400" smtClean="0"/>
              <a:t>an infected browser functions the same as far as the user can see its effects, while it quietly carries out malicious activities</a:t>
            </a:r>
          </a:p>
          <a:p>
            <a:pPr lvl="1" algn="just" eaLnBrk="1" hangingPunct="1"/>
            <a:r>
              <a:rPr lang="en-US" sz="2400" smtClean="0">
                <a:solidFill>
                  <a:schemeClr val="accent2"/>
                </a:solidFill>
              </a:rPr>
              <a:t>make user aware of the background activities and require explicit authorization for suspicious/sensitive operations (eg. Windows Vista OS)</a:t>
            </a:r>
          </a:p>
        </p:txBody>
      </p:sp>
      <p:sp>
        <p:nvSpPr>
          <p:cNvPr id="19460" name="Date Placeholder 1"/>
          <p:cNvSpPr>
            <a:spLocks noGrp="1"/>
          </p:cNvSpPr>
          <p:nvPr>
            <p:ph type="dt" sz="quarter" idx="10"/>
          </p:nvPr>
        </p:nvSpPr>
        <p:spPr>
          <a:noFill/>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en-US"/>
              <a:t>EICAR 2011</a:t>
            </a:r>
          </a:p>
        </p:txBody>
      </p:sp>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74754" name="Rectangle 2"/>
          <p:cNvSpPr>
            <a:spLocks noGrp="1" noChangeArrowheads="1"/>
          </p:cNvSpPr>
          <p:nvPr>
            <p:ph type="title"/>
          </p:nvPr>
        </p:nvSpPr>
        <p:spPr/>
        <p:txBody>
          <a:bodyPr/>
          <a:lstStyle/>
          <a:p>
            <a:pPr eaLnBrk="1" hangingPunct="1"/>
            <a:r>
              <a:rPr lang="en-US" smtClean="0">
                <a:solidFill>
                  <a:srgbClr val="FF0000"/>
                </a:solidFill>
              </a:rPr>
              <a:t>Analysis of Sality</a:t>
            </a:r>
          </a:p>
        </p:txBody>
      </p:sp>
      <p:sp>
        <p:nvSpPr>
          <p:cNvPr id="74755" name="Rectangle 3"/>
          <p:cNvSpPr>
            <a:spLocks noGrp="1" noChangeArrowheads="1"/>
          </p:cNvSpPr>
          <p:nvPr>
            <p:ph type="body" idx="1"/>
          </p:nvPr>
        </p:nvSpPr>
        <p:spPr/>
        <p:txBody>
          <a:bodyPr/>
          <a:lstStyle/>
          <a:p>
            <a:pPr eaLnBrk="1" hangingPunct="1"/>
            <a:r>
              <a:rPr lang="en-US" u="sng" smtClean="0">
                <a:solidFill>
                  <a:schemeClr val="hlink"/>
                </a:solidFill>
                <a:latin typeface="Arial Unicode MS" pitchFamily="34" charset="-128"/>
              </a:rPr>
              <a:t>CreateCopy</a:t>
            </a:r>
            <a:r>
              <a:rPr lang="en-US" smtClean="0">
                <a:solidFill>
                  <a:schemeClr val="hlink"/>
                </a:solidFill>
                <a:latin typeface="Arial Unicode MS" pitchFamily="34" charset="-128"/>
              </a:rPr>
              <a:t>:</a:t>
            </a:r>
          </a:p>
          <a:p>
            <a:pPr lvl="1" eaLnBrk="1" hangingPunct="1"/>
            <a:r>
              <a:rPr lang="en-US" smtClean="0">
                <a:solidFill>
                  <a:schemeClr val="accent2"/>
                </a:solidFill>
              </a:rPr>
              <a:t>WriteFile</a:t>
            </a:r>
            <a:r>
              <a:rPr lang="en-US" smtClean="0"/>
              <a:t>,C:\Documents and Settings\ Administrator\Local Settings\Temp\</a:t>
            </a:r>
            <a:r>
              <a:rPr lang="en-US" smtClean="0">
                <a:solidFill>
                  <a:srgbClr val="FF0000"/>
                </a:solidFill>
              </a:rPr>
              <a:t>*.exe</a:t>
            </a:r>
            <a:endParaRPr lang="en-US" smtClean="0">
              <a:solidFill>
                <a:schemeClr val="hlink"/>
              </a:solidFill>
              <a:latin typeface="Arial Unicode MS" pitchFamily="34" charset="-128"/>
            </a:endParaRPr>
          </a:p>
          <a:p>
            <a:pPr eaLnBrk="1" hangingPunct="1"/>
            <a:r>
              <a:rPr lang="en-US" u="sng" smtClean="0">
                <a:solidFill>
                  <a:schemeClr val="hlink"/>
                </a:solidFill>
                <a:latin typeface="Arial Unicode MS" pitchFamily="34" charset="-128"/>
              </a:rPr>
              <a:t>ReadRunAfterBoot</a:t>
            </a:r>
            <a:r>
              <a:rPr lang="en-US" smtClean="0">
                <a:solidFill>
                  <a:schemeClr val="hlink"/>
                </a:solidFill>
                <a:latin typeface="Arial Unicode MS" pitchFamily="34" charset="-128"/>
              </a:rPr>
              <a:t>:</a:t>
            </a:r>
          </a:p>
          <a:p>
            <a:pPr lvl="1" eaLnBrk="1" hangingPunct="1"/>
            <a:r>
              <a:rPr lang="en-US" smtClean="0">
                <a:solidFill>
                  <a:schemeClr val="accent2"/>
                </a:solidFill>
              </a:rPr>
              <a:t>RegEnumValue</a:t>
            </a:r>
            <a:r>
              <a:rPr lang="en-US" smtClean="0"/>
              <a:t>,HKCU\Software\Microsoft\Windows\CurrentVersion\</a:t>
            </a:r>
            <a:r>
              <a:rPr lang="en-US" smtClean="0">
                <a:solidFill>
                  <a:srgbClr val="FF0000"/>
                </a:solidFill>
              </a:rPr>
              <a:t>Run</a:t>
            </a:r>
          </a:p>
          <a:p>
            <a:pPr lvl="1" eaLnBrk="1" hangingPunct="1"/>
            <a:r>
              <a:rPr lang="en-US" smtClean="0">
                <a:solidFill>
                  <a:schemeClr val="accent2"/>
                </a:solidFill>
              </a:rPr>
              <a:t>RegEnumValue</a:t>
            </a:r>
            <a:r>
              <a:rPr lang="en-US" smtClean="0"/>
              <a:t>,HKLM\Software\Microsoft\Windows\CurrentVersion\</a:t>
            </a:r>
            <a:r>
              <a:rPr lang="en-US" smtClean="0">
                <a:solidFill>
                  <a:srgbClr val="FF0000"/>
                </a:solidFill>
              </a:rPr>
              <a:t>Run</a:t>
            </a:r>
            <a:endParaRPr lang="en-US" smtClean="0">
              <a:solidFill>
                <a:schemeClr val="hlink"/>
              </a:solidFill>
              <a:latin typeface="Arial Unicode MS" pitchFamily="34" charset="-128"/>
            </a:endParaRPr>
          </a:p>
        </p:txBody>
      </p:sp>
      <p:sp>
        <p:nvSpPr>
          <p:cNvPr id="74756" name="Date Placeholder 1"/>
          <p:cNvSpPr>
            <a:spLocks noGrp="1"/>
          </p:cNvSpPr>
          <p:nvPr>
            <p:ph type="dt" sz="quarter" idx="10"/>
          </p:nvPr>
        </p:nvSpPr>
        <p:spPr>
          <a:noFill/>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en-US"/>
              <a:t>EICAR 2011</a:t>
            </a: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75778" name="Rectangle 2"/>
          <p:cNvSpPr>
            <a:spLocks noGrp="1" noChangeArrowheads="1"/>
          </p:cNvSpPr>
          <p:nvPr>
            <p:ph type="title"/>
          </p:nvPr>
        </p:nvSpPr>
        <p:spPr/>
        <p:txBody>
          <a:bodyPr/>
          <a:lstStyle/>
          <a:p>
            <a:pPr eaLnBrk="1" hangingPunct="1"/>
            <a:r>
              <a:rPr lang="en-US" smtClean="0">
                <a:solidFill>
                  <a:srgbClr val="FF0000"/>
                </a:solidFill>
              </a:rPr>
              <a:t>Analysis of Sality</a:t>
            </a:r>
          </a:p>
        </p:txBody>
      </p:sp>
      <p:sp>
        <p:nvSpPr>
          <p:cNvPr id="75779" name="Rectangle 3"/>
          <p:cNvSpPr>
            <a:spLocks noGrp="1" noChangeArrowheads="1"/>
          </p:cNvSpPr>
          <p:nvPr>
            <p:ph type="body" idx="1"/>
          </p:nvPr>
        </p:nvSpPr>
        <p:spPr/>
        <p:txBody>
          <a:bodyPr/>
          <a:lstStyle/>
          <a:p>
            <a:pPr eaLnBrk="1" hangingPunct="1">
              <a:lnSpc>
                <a:spcPct val="90000"/>
              </a:lnSpc>
            </a:pPr>
            <a:r>
              <a:rPr lang="en-US" u="sng" smtClean="0">
                <a:solidFill>
                  <a:schemeClr val="hlink"/>
                </a:solidFill>
                <a:latin typeface="Arial Unicode MS" pitchFamily="34" charset="-128"/>
              </a:rPr>
              <a:t>EditAutorun</a:t>
            </a:r>
            <a:r>
              <a:rPr lang="en-US" smtClean="0">
                <a:solidFill>
                  <a:schemeClr val="hlink"/>
                </a:solidFill>
                <a:latin typeface="Arial Unicode MS" pitchFamily="34" charset="-128"/>
              </a:rPr>
              <a:t>:</a:t>
            </a:r>
          </a:p>
          <a:p>
            <a:pPr lvl="1" eaLnBrk="1" hangingPunct="1">
              <a:lnSpc>
                <a:spcPct val="90000"/>
              </a:lnSpc>
            </a:pPr>
            <a:r>
              <a:rPr lang="en-US" smtClean="0">
                <a:solidFill>
                  <a:schemeClr val="accent2"/>
                </a:solidFill>
              </a:rPr>
              <a:t>WriteFile</a:t>
            </a:r>
            <a:r>
              <a:rPr lang="en-US" smtClean="0"/>
              <a:t>,C:\</a:t>
            </a:r>
            <a:r>
              <a:rPr lang="en-US" smtClean="0">
                <a:solidFill>
                  <a:srgbClr val="FF0000"/>
                </a:solidFill>
              </a:rPr>
              <a:t>autorun.inf</a:t>
            </a:r>
            <a:endParaRPr lang="en-US" smtClean="0">
              <a:solidFill>
                <a:schemeClr val="hlink"/>
              </a:solidFill>
              <a:latin typeface="Arial Unicode MS" pitchFamily="34" charset="-128"/>
            </a:endParaRPr>
          </a:p>
          <a:p>
            <a:pPr eaLnBrk="1" hangingPunct="1">
              <a:lnSpc>
                <a:spcPct val="90000"/>
              </a:lnSpc>
            </a:pPr>
            <a:r>
              <a:rPr lang="en-US" u="sng" smtClean="0">
                <a:solidFill>
                  <a:schemeClr val="hlink"/>
                </a:solidFill>
                <a:latin typeface="Arial Unicode MS" pitchFamily="34" charset="-128"/>
              </a:rPr>
              <a:t>CreateCopy</a:t>
            </a:r>
            <a:r>
              <a:rPr lang="en-US" smtClean="0">
                <a:solidFill>
                  <a:schemeClr val="hlink"/>
                </a:solidFill>
                <a:latin typeface="Arial Unicode MS" pitchFamily="34" charset="-128"/>
              </a:rPr>
              <a:t>:</a:t>
            </a:r>
          </a:p>
          <a:p>
            <a:pPr lvl="1" eaLnBrk="1" hangingPunct="1">
              <a:lnSpc>
                <a:spcPct val="90000"/>
              </a:lnSpc>
            </a:pPr>
            <a:r>
              <a:rPr lang="en-US" smtClean="0">
                <a:solidFill>
                  <a:schemeClr val="accent2"/>
                </a:solidFill>
              </a:rPr>
              <a:t>WriteFile</a:t>
            </a:r>
            <a:r>
              <a:rPr lang="en-US" smtClean="0"/>
              <a:t>,C:\*.</a:t>
            </a:r>
            <a:r>
              <a:rPr lang="en-US" smtClean="0">
                <a:solidFill>
                  <a:srgbClr val="FF0000"/>
                </a:solidFill>
              </a:rPr>
              <a:t>exe</a:t>
            </a:r>
            <a:r>
              <a:rPr lang="en-US" smtClean="0"/>
              <a:t> or C:\*.</a:t>
            </a:r>
            <a:r>
              <a:rPr lang="en-US" smtClean="0">
                <a:solidFill>
                  <a:srgbClr val="FF0000"/>
                </a:solidFill>
              </a:rPr>
              <a:t>pif</a:t>
            </a:r>
            <a:endParaRPr lang="en-US" smtClean="0">
              <a:solidFill>
                <a:srgbClr val="FF0000"/>
              </a:solidFill>
              <a:latin typeface="Arial Unicode MS" pitchFamily="34" charset="-128"/>
            </a:endParaRPr>
          </a:p>
          <a:p>
            <a:pPr eaLnBrk="1" hangingPunct="1">
              <a:lnSpc>
                <a:spcPct val="90000"/>
              </a:lnSpc>
            </a:pPr>
            <a:r>
              <a:rPr lang="en-US" u="sng" smtClean="0">
                <a:solidFill>
                  <a:schemeClr val="hlink"/>
                </a:solidFill>
                <a:latin typeface="Arial Unicode MS" pitchFamily="34" charset="-128"/>
              </a:rPr>
              <a:t>ReadAutorun</a:t>
            </a:r>
            <a:r>
              <a:rPr lang="en-US" smtClean="0">
                <a:solidFill>
                  <a:schemeClr val="hlink"/>
                </a:solidFill>
                <a:latin typeface="Arial Unicode MS" pitchFamily="34" charset="-128"/>
              </a:rPr>
              <a:t>:</a:t>
            </a:r>
          </a:p>
          <a:p>
            <a:pPr lvl="1" eaLnBrk="1" hangingPunct="1">
              <a:lnSpc>
                <a:spcPct val="90000"/>
              </a:lnSpc>
            </a:pPr>
            <a:r>
              <a:rPr lang="en-US" smtClean="0">
                <a:solidFill>
                  <a:schemeClr val="accent2"/>
                </a:solidFill>
              </a:rPr>
              <a:t>ReadFile</a:t>
            </a:r>
            <a:r>
              <a:rPr lang="en-US" smtClean="0"/>
              <a:t>,C:\</a:t>
            </a:r>
            <a:r>
              <a:rPr lang="en-US" smtClean="0">
                <a:solidFill>
                  <a:srgbClr val="FF0000"/>
                </a:solidFill>
              </a:rPr>
              <a:t>autorun.inf</a:t>
            </a:r>
            <a:endParaRPr lang="en-US" smtClean="0">
              <a:solidFill>
                <a:schemeClr val="hlink"/>
              </a:solidFill>
              <a:latin typeface="Arial Unicode MS" pitchFamily="34" charset="-128"/>
            </a:endParaRPr>
          </a:p>
          <a:p>
            <a:pPr eaLnBrk="1" hangingPunct="1">
              <a:lnSpc>
                <a:spcPct val="90000"/>
              </a:lnSpc>
            </a:pPr>
            <a:r>
              <a:rPr lang="en-US" u="sng" smtClean="0">
                <a:solidFill>
                  <a:schemeClr val="hlink"/>
                </a:solidFill>
                <a:latin typeface="Arial Unicode MS" pitchFamily="34" charset="-128"/>
              </a:rPr>
              <a:t>EnumerateProgramsRun</a:t>
            </a:r>
            <a:r>
              <a:rPr lang="en-US" smtClean="0">
                <a:solidFill>
                  <a:schemeClr val="hlink"/>
                </a:solidFill>
                <a:latin typeface="Arial Unicode MS" pitchFamily="34" charset="-128"/>
              </a:rPr>
              <a:t>:</a:t>
            </a:r>
          </a:p>
          <a:p>
            <a:pPr lvl="1" eaLnBrk="1" hangingPunct="1">
              <a:lnSpc>
                <a:spcPct val="90000"/>
              </a:lnSpc>
            </a:pPr>
            <a:r>
              <a:rPr lang="en-US" smtClean="0">
                <a:solidFill>
                  <a:schemeClr val="accent2"/>
                </a:solidFill>
              </a:rPr>
              <a:t>RegEnumValue</a:t>
            </a:r>
            <a:r>
              <a:rPr lang="en-US" smtClean="0"/>
              <a:t>,HKCU\Software\Microsoft\Windows\ShellNoRoam\</a:t>
            </a:r>
            <a:r>
              <a:rPr lang="en-US" smtClean="0">
                <a:solidFill>
                  <a:srgbClr val="FF0000"/>
                </a:solidFill>
              </a:rPr>
              <a:t>MUICache</a:t>
            </a:r>
          </a:p>
        </p:txBody>
      </p:sp>
      <p:sp>
        <p:nvSpPr>
          <p:cNvPr id="75780" name="Date Placeholder 1"/>
          <p:cNvSpPr>
            <a:spLocks noGrp="1"/>
          </p:cNvSpPr>
          <p:nvPr>
            <p:ph type="dt" sz="quarter" idx="10"/>
          </p:nvPr>
        </p:nvSpPr>
        <p:spPr>
          <a:noFill/>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en-US"/>
              <a:t>EICAR 2011</a:t>
            </a: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76802" name="Rectangle 2"/>
          <p:cNvSpPr>
            <a:spLocks noGrp="1" noChangeArrowheads="1"/>
          </p:cNvSpPr>
          <p:nvPr>
            <p:ph type="title"/>
          </p:nvPr>
        </p:nvSpPr>
        <p:spPr/>
        <p:txBody>
          <a:bodyPr/>
          <a:lstStyle/>
          <a:p>
            <a:pPr eaLnBrk="1" hangingPunct="1"/>
            <a:r>
              <a:rPr lang="en-US" smtClean="0">
                <a:solidFill>
                  <a:srgbClr val="FF0000"/>
                </a:solidFill>
              </a:rPr>
              <a:t>Analysis of Sality</a:t>
            </a:r>
          </a:p>
        </p:txBody>
      </p:sp>
      <p:sp>
        <p:nvSpPr>
          <p:cNvPr id="76803" name="Rectangle 3"/>
          <p:cNvSpPr>
            <a:spLocks noGrp="1" noChangeArrowheads="1"/>
          </p:cNvSpPr>
          <p:nvPr>
            <p:ph type="body" idx="1"/>
          </p:nvPr>
        </p:nvSpPr>
        <p:spPr>
          <a:xfrm>
            <a:off x="457200" y="1600200"/>
            <a:ext cx="8382000" cy="4800600"/>
          </a:xfrm>
        </p:spPr>
        <p:txBody>
          <a:bodyPr/>
          <a:lstStyle/>
          <a:p>
            <a:pPr eaLnBrk="1" hangingPunct="1">
              <a:lnSpc>
                <a:spcPct val="90000"/>
              </a:lnSpc>
            </a:pPr>
            <a:r>
              <a:rPr lang="en-US" u="sng" smtClean="0">
                <a:solidFill>
                  <a:schemeClr val="hlink"/>
                </a:solidFill>
                <a:latin typeface="Arial Unicode MS" pitchFamily="34" charset="-128"/>
              </a:rPr>
              <a:t>Traverse</a:t>
            </a:r>
            <a:r>
              <a:rPr lang="en-US" smtClean="0">
                <a:solidFill>
                  <a:schemeClr val="hlink"/>
                </a:solidFill>
                <a:latin typeface="Arial Unicode MS" pitchFamily="34" charset="-128"/>
              </a:rPr>
              <a:t>:</a:t>
            </a:r>
          </a:p>
          <a:p>
            <a:pPr lvl="1" eaLnBrk="1" hangingPunct="1">
              <a:lnSpc>
                <a:spcPct val="90000"/>
              </a:lnSpc>
            </a:pPr>
            <a:r>
              <a:rPr lang="en-US" smtClean="0">
                <a:solidFill>
                  <a:schemeClr val="accent2"/>
                </a:solidFill>
              </a:rPr>
              <a:t>QueryDirectory</a:t>
            </a:r>
            <a:endParaRPr lang="en-US" smtClean="0">
              <a:solidFill>
                <a:schemeClr val="accent2"/>
              </a:solidFill>
              <a:latin typeface="Arial Unicode MS" pitchFamily="34" charset="-128"/>
            </a:endParaRPr>
          </a:p>
          <a:p>
            <a:pPr eaLnBrk="1" hangingPunct="1">
              <a:lnSpc>
                <a:spcPct val="90000"/>
              </a:lnSpc>
            </a:pPr>
            <a:r>
              <a:rPr lang="en-US" u="sng" smtClean="0">
                <a:solidFill>
                  <a:schemeClr val="hlink"/>
                </a:solidFill>
                <a:latin typeface="Arial Unicode MS" pitchFamily="34" charset="-128"/>
              </a:rPr>
              <a:t>Infect</a:t>
            </a:r>
            <a:r>
              <a:rPr lang="en-US" smtClean="0">
                <a:solidFill>
                  <a:schemeClr val="hlink"/>
                </a:solidFill>
                <a:latin typeface="Arial Unicode MS" pitchFamily="34" charset="-128"/>
              </a:rPr>
              <a:t>:</a:t>
            </a:r>
          </a:p>
          <a:p>
            <a:pPr lvl="1" eaLnBrk="1" hangingPunct="1">
              <a:lnSpc>
                <a:spcPct val="90000"/>
              </a:lnSpc>
            </a:pPr>
            <a:r>
              <a:rPr lang="en-US" smtClean="0">
                <a:solidFill>
                  <a:schemeClr val="accent2"/>
                </a:solidFill>
              </a:rPr>
              <a:t>WriteFile</a:t>
            </a:r>
            <a:endParaRPr lang="en-US" smtClean="0">
              <a:solidFill>
                <a:schemeClr val="hlink"/>
              </a:solidFill>
              <a:latin typeface="Arial Unicode MS" pitchFamily="34" charset="-128"/>
            </a:endParaRPr>
          </a:p>
          <a:p>
            <a:pPr eaLnBrk="1" hangingPunct="1">
              <a:lnSpc>
                <a:spcPct val="90000"/>
              </a:lnSpc>
            </a:pPr>
            <a:r>
              <a:rPr lang="en-US" u="sng" smtClean="0">
                <a:solidFill>
                  <a:schemeClr val="hlink"/>
                </a:solidFill>
                <a:latin typeface="Arial Unicode MS" pitchFamily="34" charset="-128"/>
              </a:rPr>
              <a:t>InspectCopies</a:t>
            </a:r>
            <a:r>
              <a:rPr lang="en-US" smtClean="0">
                <a:solidFill>
                  <a:schemeClr val="hlink"/>
                </a:solidFill>
                <a:latin typeface="Arial Unicode MS" pitchFamily="34" charset="-128"/>
              </a:rPr>
              <a:t>:</a:t>
            </a:r>
          </a:p>
          <a:p>
            <a:pPr lvl="1" eaLnBrk="1" hangingPunct="1">
              <a:lnSpc>
                <a:spcPct val="90000"/>
              </a:lnSpc>
            </a:pPr>
            <a:r>
              <a:rPr lang="en-US" smtClean="0">
                <a:solidFill>
                  <a:schemeClr val="accent2"/>
                </a:solidFill>
              </a:rPr>
              <a:t>QueryDirectory</a:t>
            </a:r>
            <a:r>
              <a:rPr lang="en-US" smtClean="0"/>
              <a:t>,C:\Documents and Settings\Administrator\Local Settings\</a:t>
            </a:r>
            <a:r>
              <a:rPr lang="en-US" smtClean="0">
                <a:solidFill>
                  <a:srgbClr val="FF0000"/>
                </a:solidFill>
              </a:rPr>
              <a:t>Temp</a:t>
            </a:r>
          </a:p>
          <a:p>
            <a:pPr lvl="1" eaLnBrk="1" hangingPunct="1">
              <a:lnSpc>
                <a:spcPct val="90000"/>
              </a:lnSpc>
            </a:pPr>
            <a:r>
              <a:rPr lang="en-US" smtClean="0">
                <a:solidFill>
                  <a:schemeClr val="accent2"/>
                </a:solidFill>
              </a:rPr>
              <a:t>SetBasicInformationFile</a:t>
            </a:r>
            <a:r>
              <a:rPr lang="en-US" smtClean="0"/>
              <a:t>,C:\Documents and Settings\Administrator\Local Settings\</a:t>
            </a:r>
            <a:r>
              <a:rPr lang="en-US" smtClean="0">
                <a:solidFill>
                  <a:srgbClr val="FF0000"/>
                </a:solidFill>
              </a:rPr>
              <a:t>Temp\ *.exe</a:t>
            </a:r>
          </a:p>
        </p:txBody>
      </p:sp>
      <p:sp>
        <p:nvSpPr>
          <p:cNvPr id="76804" name="Date Placeholder 1"/>
          <p:cNvSpPr>
            <a:spLocks noGrp="1"/>
          </p:cNvSpPr>
          <p:nvPr>
            <p:ph type="dt" sz="quarter" idx="10"/>
          </p:nvPr>
        </p:nvSpPr>
        <p:spPr>
          <a:noFill/>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en-US"/>
              <a:t>EICAR 2011</a:t>
            </a: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77826" name="Rectangle 2"/>
          <p:cNvSpPr>
            <a:spLocks noGrp="1" noChangeArrowheads="1"/>
          </p:cNvSpPr>
          <p:nvPr>
            <p:ph type="title"/>
          </p:nvPr>
        </p:nvSpPr>
        <p:spPr/>
        <p:txBody>
          <a:bodyPr/>
          <a:lstStyle/>
          <a:p>
            <a:pPr eaLnBrk="1" hangingPunct="1"/>
            <a:r>
              <a:rPr lang="en-US" smtClean="0">
                <a:solidFill>
                  <a:srgbClr val="FF0000"/>
                </a:solidFill>
              </a:rPr>
              <a:t>Analysis of Sality</a:t>
            </a:r>
          </a:p>
        </p:txBody>
      </p:sp>
      <p:sp>
        <p:nvSpPr>
          <p:cNvPr id="77827" name="Rectangle 3"/>
          <p:cNvSpPr>
            <a:spLocks noGrp="1" noChangeArrowheads="1"/>
          </p:cNvSpPr>
          <p:nvPr>
            <p:ph type="body" idx="1"/>
          </p:nvPr>
        </p:nvSpPr>
        <p:spPr/>
        <p:txBody>
          <a:bodyPr/>
          <a:lstStyle/>
          <a:p>
            <a:pPr algn="just" eaLnBrk="1" hangingPunct="1">
              <a:lnSpc>
                <a:spcPct val="90000"/>
              </a:lnSpc>
            </a:pPr>
            <a:r>
              <a:rPr lang="en-US" sz="2800" u="sng" smtClean="0">
                <a:solidFill>
                  <a:schemeClr val="hlink"/>
                </a:solidFill>
              </a:rPr>
              <a:t>False-positives</a:t>
            </a:r>
            <a:r>
              <a:rPr lang="en-US" sz="2800" u="sng" smtClean="0"/>
              <a:t> and </a:t>
            </a:r>
            <a:r>
              <a:rPr lang="en-US" sz="2800" u="sng" smtClean="0">
                <a:solidFill>
                  <a:schemeClr val="hlink"/>
                </a:solidFill>
              </a:rPr>
              <a:t>false-negatives</a:t>
            </a:r>
            <a:r>
              <a:rPr lang="en-US" sz="2800" smtClean="0"/>
              <a:t>: Looking at the behaviour model extracted it looks highly unlikely that there will be false-positives. However, there is a chance of false-negatives if a sample tries to combine activities of independent threads into a single thread. We validated the behaviour of 34 samples to test the effectiveness of the learned behaviour and obtained no false-negatives</a:t>
            </a:r>
          </a:p>
        </p:txBody>
      </p:sp>
      <p:sp>
        <p:nvSpPr>
          <p:cNvPr id="77828" name="Date Placeholder 1"/>
          <p:cNvSpPr>
            <a:spLocks noGrp="1"/>
          </p:cNvSpPr>
          <p:nvPr>
            <p:ph type="dt" sz="quarter" idx="10"/>
          </p:nvPr>
        </p:nvSpPr>
        <p:spPr>
          <a:noFill/>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en-US"/>
              <a:t>EICAR 2011</a:t>
            </a: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78850" name="Rectangle 2"/>
          <p:cNvSpPr>
            <a:spLocks noGrp="1" noChangeArrowheads="1"/>
          </p:cNvSpPr>
          <p:nvPr>
            <p:ph type="title"/>
          </p:nvPr>
        </p:nvSpPr>
        <p:spPr/>
        <p:txBody>
          <a:bodyPr/>
          <a:lstStyle/>
          <a:p>
            <a:pPr eaLnBrk="1" hangingPunct="1"/>
            <a:r>
              <a:rPr lang="en-US" smtClean="0">
                <a:solidFill>
                  <a:srgbClr val="FF0000"/>
                </a:solidFill>
              </a:rPr>
              <a:t>Analysis of Sality</a:t>
            </a:r>
          </a:p>
        </p:txBody>
      </p:sp>
      <p:sp>
        <p:nvSpPr>
          <p:cNvPr id="78851" name="Rectangle 3"/>
          <p:cNvSpPr>
            <a:spLocks noGrp="1" noChangeArrowheads="1"/>
          </p:cNvSpPr>
          <p:nvPr>
            <p:ph type="body" idx="1"/>
          </p:nvPr>
        </p:nvSpPr>
        <p:spPr/>
        <p:txBody>
          <a:bodyPr/>
          <a:lstStyle/>
          <a:p>
            <a:pPr algn="just" eaLnBrk="1" hangingPunct="1">
              <a:lnSpc>
                <a:spcPct val="80000"/>
              </a:lnSpc>
            </a:pPr>
            <a:r>
              <a:rPr lang="en-US" sz="2800" u="sng" smtClean="0">
                <a:solidFill>
                  <a:schemeClr val="hlink"/>
                </a:solidFill>
              </a:rPr>
              <a:t>Conclusions</a:t>
            </a:r>
            <a:r>
              <a:rPr lang="en-US" sz="2800" smtClean="0"/>
              <a:t>:</a:t>
            </a:r>
          </a:p>
          <a:p>
            <a:pPr lvl="1" algn="just" eaLnBrk="1" hangingPunct="1">
              <a:lnSpc>
                <a:spcPct val="80000"/>
              </a:lnSpc>
            </a:pPr>
            <a:r>
              <a:rPr lang="en-US" sz="2400" smtClean="0"/>
              <a:t>We have presented a behaviour model of the ‘Sality’ samples which can be used to identify the virus at run-time</a:t>
            </a:r>
          </a:p>
          <a:p>
            <a:pPr lvl="1" algn="just" eaLnBrk="1" hangingPunct="1">
              <a:lnSpc>
                <a:spcPct val="80000"/>
              </a:lnSpc>
            </a:pPr>
            <a:r>
              <a:rPr lang="en-US" sz="2400" smtClean="0"/>
              <a:t>From the fact that it is editing </a:t>
            </a:r>
            <a:r>
              <a:rPr lang="en-US" sz="2400" smtClean="0">
                <a:solidFill>
                  <a:schemeClr val="hlink"/>
                </a:solidFill>
              </a:rPr>
              <a:t>autorun</a:t>
            </a:r>
            <a:r>
              <a:rPr lang="en-US" sz="2400" smtClean="0"/>
              <a:t>, we suspect that it is in fact also trying to spread through removable drives and devices</a:t>
            </a:r>
          </a:p>
          <a:p>
            <a:pPr lvl="1" algn="just" eaLnBrk="1" hangingPunct="1">
              <a:lnSpc>
                <a:spcPct val="80000"/>
              </a:lnSpc>
            </a:pPr>
            <a:r>
              <a:rPr lang="en-US" sz="2400" smtClean="0"/>
              <a:t>It is definitely a hybrid of virus + worm which is capable of spreading by email as well</a:t>
            </a:r>
          </a:p>
          <a:p>
            <a:pPr lvl="1" algn="just" eaLnBrk="1" hangingPunct="1">
              <a:lnSpc>
                <a:spcPct val="80000"/>
              </a:lnSpc>
            </a:pPr>
            <a:r>
              <a:rPr lang="en-US" sz="2400" smtClean="0"/>
              <a:t>Due to practical and performance related considerations we will need to translate these observations into efficient text-patterns. That is definitely a </a:t>
            </a:r>
            <a:r>
              <a:rPr lang="en-US" sz="2400" smtClean="0">
                <a:solidFill>
                  <a:srgbClr val="0070C0"/>
                </a:solidFill>
              </a:rPr>
              <a:t>challenge</a:t>
            </a:r>
          </a:p>
        </p:txBody>
      </p:sp>
      <p:sp>
        <p:nvSpPr>
          <p:cNvPr id="78852" name="Date Placeholder 1"/>
          <p:cNvSpPr>
            <a:spLocks noGrp="1"/>
          </p:cNvSpPr>
          <p:nvPr>
            <p:ph type="dt" sz="quarter" idx="10"/>
          </p:nvPr>
        </p:nvSpPr>
        <p:spPr>
          <a:noFill/>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en-US"/>
              <a:t>EICAR 2011</a:t>
            </a: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Title 1"/>
          <p:cNvSpPr>
            <a:spLocks noGrp="1"/>
          </p:cNvSpPr>
          <p:nvPr>
            <p:ph type="title"/>
          </p:nvPr>
        </p:nvSpPr>
        <p:spPr/>
        <p:txBody>
          <a:bodyPr/>
          <a:lstStyle/>
          <a:p>
            <a:r>
              <a:rPr lang="en-US" smtClean="0">
                <a:solidFill>
                  <a:srgbClr val="FF0000"/>
                </a:solidFill>
              </a:rPr>
              <a:t>Static Analyzer Tool: Call Graph</a:t>
            </a:r>
          </a:p>
        </p:txBody>
      </p:sp>
      <p:sp>
        <p:nvSpPr>
          <p:cNvPr id="3" name="Content Placeholder 2"/>
          <p:cNvSpPr>
            <a:spLocks noGrp="1"/>
          </p:cNvSpPr>
          <p:nvPr>
            <p:ph idx="1"/>
          </p:nvPr>
        </p:nvSpPr>
        <p:spPr/>
        <p:txBody>
          <a:bodyPr/>
          <a:lstStyle/>
          <a:p>
            <a:pPr>
              <a:defRPr/>
            </a:pPr>
            <a:r>
              <a:rPr lang="en-US" dirty="0" smtClean="0"/>
              <a:t>Step1.  With IDA Pro disassemble an executable </a:t>
            </a:r>
            <a:r>
              <a:rPr lang="en-US" dirty="0" smtClean="0">
                <a:sym typeface="Wingdings" pitchFamily="2" charset="2"/>
              </a:rPr>
              <a:t> </a:t>
            </a:r>
            <a:r>
              <a:rPr lang="en-US" dirty="0" smtClean="0"/>
              <a:t>a well structured assembly level representation of the binary </a:t>
            </a:r>
          </a:p>
          <a:p>
            <a:pPr lvl="1">
              <a:defRPr/>
            </a:pPr>
            <a:r>
              <a:rPr lang="en-US" dirty="0" smtClean="0"/>
              <a:t>identifying  functions &amp; library/system calls.</a:t>
            </a:r>
          </a:p>
          <a:p>
            <a:pPr>
              <a:defRPr/>
            </a:pPr>
            <a:r>
              <a:rPr lang="en-US" dirty="0" smtClean="0"/>
              <a:t>Step 2.  extract sub-procedures and locations from the file. </a:t>
            </a:r>
          </a:p>
          <a:p>
            <a:pPr marL="0" indent="0">
              <a:buFontTx/>
              <a:buNone/>
              <a:defRPr/>
            </a:pPr>
            <a:endParaRPr lang="en-US" dirty="0" smtClean="0"/>
          </a:p>
        </p:txBody>
      </p:sp>
      <p:sp>
        <p:nvSpPr>
          <p:cNvPr id="79876" name="Date Placeholder 3"/>
          <p:cNvSpPr>
            <a:spLocks noGrp="1"/>
          </p:cNvSpPr>
          <p:nvPr>
            <p:ph type="dt" sz="quarter" idx="10"/>
          </p:nvPr>
        </p:nvSpPr>
        <p:spPr>
          <a:noFill/>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en-US"/>
              <a:t>EICAR 2011</a:t>
            </a:r>
          </a:p>
        </p:txBody>
      </p:sp>
    </p:spTree>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Title 1"/>
          <p:cNvSpPr>
            <a:spLocks noGrp="1"/>
          </p:cNvSpPr>
          <p:nvPr>
            <p:ph type="title"/>
          </p:nvPr>
        </p:nvSpPr>
        <p:spPr/>
        <p:txBody>
          <a:bodyPr/>
          <a:lstStyle/>
          <a:p>
            <a:r>
              <a:rPr lang="en-US" smtClean="0"/>
              <a:t>Static Analyzer Tool</a:t>
            </a:r>
          </a:p>
        </p:txBody>
      </p:sp>
      <p:sp>
        <p:nvSpPr>
          <p:cNvPr id="80899" name="Content Placeholder 2"/>
          <p:cNvSpPr>
            <a:spLocks noGrp="1"/>
          </p:cNvSpPr>
          <p:nvPr>
            <p:ph idx="1"/>
          </p:nvPr>
        </p:nvSpPr>
        <p:spPr/>
        <p:txBody>
          <a:bodyPr/>
          <a:lstStyle/>
          <a:p>
            <a:r>
              <a:rPr lang="en-US" smtClean="0"/>
              <a:t>Step 3. Identify calls made within a sub-procedure or locations</a:t>
            </a:r>
          </a:p>
          <a:p>
            <a:r>
              <a:rPr lang="en-US" smtClean="0"/>
              <a:t>interested only in library calls, system calls and call to another sub-procedure. Also, unconditional and conditional jumps are verified and listed.</a:t>
            </a:r>
          </a:p>
          <a:p>
            <a:r>
              <a:rPr lang="en-US" smtClean="0"/>
              <a:t>Step 4. construct a call graph, which can be used for further detection</a:t>
            </a:r>
          </a:p>
        </p:txBody>
      </p:sp>
      <p:sp>
        <p:nvSpPr>
          <p:cNvPr id="80900" name="Date Placeholder 3"/>
          <p:cNvSpPr>
            <a:spLocks noGrp="1"/>
          </p:cNvSpPr>
          <p:nvPr>
            <p:ph type="dt" sz="quarter" idx="10"/>
          </p:nvPr>
        </p:nvSpPr>
        <p:spPr>
          <a:noFill/>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en-US"/>
              <a:t>EICAR 2011</a:t>
            </a:r>
          </a:p>
        </p:txBody>
      </p:sp>
    </p:spTree>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1138" y="1681163"/>
            <a:ext cx="8720137" cy="3500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1923" name="Date Placeholder 1"/>
          <p:cNvSpPr>
            <a:spLocks noGrp="1"/>
          </p:cNvSpPr>
          <p:nvPr>
            <p:ph type="dt" sz="quarter" idx="10"/>
          </p:nvPr>
        </p:nvSpPr>
        <p:spPr>
          <a:noFill/>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en-US"/>
              <a:t>EICAR 2011</a:t>
            </a:r>
          </a:p>
        </p:txBody>
      </p:sp>
    </p:spTree>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2"/>
          <p:cNvSpPr>
            <a:spLocks noGrp="1" noChangeArrowheads="1"/>
          </p:cNvSpPr>
          <p:nvPr>
            <p:ph type="title"/>
          </p:nvPr>
        </p:nvSpPr>
        <p:spPr/>
        <p:txBody>
          <a:bodyPr/>
          <a:lstStyle/>
          <a:p>
            <a:pPr eaLnBrk="1" hangingPunct="1"/>
            <a:r>
              <a:rPr lang="en-US" smtClean="0">
                <a:solidFill>
                  <a:srgbClr val="FF0000"/>
                </a:solidFill>
              </a:rPr>
              <a:t>Reverse Engineering:  Sality</a:t>
            </a:r>
          </a:p>
        </p:txBody>
      </p:sp>
      <p:sp>
        <p:nvSpPr>
          <p:cNvPr id="82947" name="Rectangle 3"/>
          <p:cNvSpPr>
            <a:spLocks noGrp="1" noChangeArrowheads="1"/>
          </p:cNvSpPr>
          <p:nvPr>
            <p:ph type="body" idx="1"/>
          </p:nvPr>
        </p:nvSpPr>
        <p:spPr>
          <a:xfrm>
            <a:off x="457200" y="1600200"/>
            <a:ext cx="8229600" cy="3733800"/>
          </a:xfrm>
        </p:spPr>
        <p:txBody>
          <a:bodyPr/>
          <a:lstStyle/>
          <a:p>
            <a:pPr marL="0" indent="0" algn="just" eaLnBrk="1" hangingPunct="1">
              <a:lnSpc>
                <a:spcPct val="90000"/>
              </a:lnSpc>
              <a:buFontTx/>
              <a:buNone/>
            </a:pPr>
            <a:r>
              <a:rPr lang="en-US" sz="2800" smtClean="0"/>
              <a:t>In order to establish a correspondence between the patterns observed at runtime and the assembly code, we have tried to disassemble the executables using the </a:t>
            </a:r>
            <a:r>
              <a:rPr lang="en-US" sz="2800" b="1" smtClean="0"/>
              <a:t>IDA-Pro</a:t>
            </a:r>
            <a:r>
              <a:rPr lang="en-US" sz="2800" smtClean="0"/>
              <a:t> tool. However, IDA-Pro was able to disassemble less than 5% of the executable reporting that it looks either packed or using anti-disassembly techniques</a:t>
            </a:r>
          </a:p>
        </p:txBody>
      </p:sp>
      <p:sp>
        <p:nvSpPr>
          <p:cNvPr id="82948" name="Date Placeholder 1"/>
          <p:cNvSpPr>
            <a:spLocks noGrp="1"/>
          </p:cNvSpPr>
          <p:nvPr>
            <p:ph type="dt" sz="quarter" idx="10"/>
          </p:nvPr>
        </p:nvSpPr>
        <p:spPr>
          <a:noFill/>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en-US"/>
              <a:t>EICAR 2011</a:t>
            </a:r>
          </a:p>
        </p:txBody>
      </p:sp>
    </p:spTree>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2"/>
          <p:cNvSpPr>
            <a:spLocks noGrp="1" noChangeArrowheads="1"/>
          </p:cNvSpPr>
          <p:nvPr>
            <p:ph type="title"/>
          </p:nvPr>
        </p:nvSpPr>
        <p:spPr>
          <a:xfrm>
            <a:off x="457200" y="2743200"/>
            <a:ext cx="8229600" cy="1143000"/>
          </a:xfrm>
        </p:spPr>
        <p:txBody>
          <a:bodyPr/>
          <a:lstStyle/>
          <a:p>
            <a:pPr eaLnBrk="1" hangingPunct="1"/>
            <a:r>
              <a:rPr lang="en-US" sz="3600" smtClean="0">
                <a:solidFill>
                  <a:srgbClr val="FF0000"/>
                </a:solidFill>
              </a:rPr>
              <a:t>Learning Regular Languages from Positive Data</a:t>
            </a:r>
          </a:p>
        </p:txBody>
      </p:sp>
      <p:sp>
        <p:nvSpPr>
          <p:cNvPr id="83971" name="Date Placeholder 1"/>
          <p:cNvSpPr>
            <a:spLocks noGrp="1"/>
          </p:cNvSpPr>
          <p:nvPr>
            <p:ph type="dt" sz="quarter" idx="10"/>
          </p:nvPr>
        </p:nvSpPr>
        <p:spPr>
          <a:noFill/>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en-US"/>
              <a:t>EICAR 2011</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idx="4294967295"/>
          </p:nvPr>
        </p:nvSpPr>
        <p:spPr/>
        <p:txBody>
          <a:bodyPr/>
          <a:lstStyle/>
          <a:p>
            <a:pPr eaLnBrk="1" hangingPunct="1"/>
            <a:r>
              <a:rPr lang="en-US" smtClean="0"/>
              <a:t>Reactive programs</a:t>
            </a:r>
          </a:p>
        </p:txBody>
      </p:sp>
      <p:sp>
        <p:nvSpPr>
          <p:cNvPr id="20483" name="Oval 3"/>
          <p:cNvSpPr>
            <a:spLocks noChangeArrowheads="1"/>
          </p:cNvSpPr>
          <p:nvPr/>
        </p:nvSpPr>
        <p:spPr bwMode="auto">
          <a:xfrm>
            <a:off x="3276600" y="3124200"/>
            <a:ext cx="1752600" cy="1752600"/>
          </a:xfrm>
          <a:prstGeom prst="ellipse">
            <a:avLst/>
          </a:pr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ea typeface="ＭＳ Ｐゴシック" pitchFamily="34" charset="-128"/>
            </a:endParaRPr>
          </a:p>
        </p:txBody>
      </p:sp>
      <p:sp>
        <p:nvSpPr>
          <p:cNvPr id="20484" name="Text Box 4"/>
          <p:cNvSpPr txBox="1">
            <a:spLocks noChangeArrowheads="1"/>
          </p:cNvSpPr>
          <p:nvPr/>
        </p:nvSpPr>
        <p:spPr bwMode="auto">
          <a:xfrm>
            <a:off x="3613150" y="3846513"/>
            <a:ext cx="10350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en-US">
                <a:solidFill>
                  <a:schemeClr val="accent2"/>
                </a:solidFill>
                <a:ea typeface="ＭＳ Ｐゴシック" pitchFamily="34" charset="-128"/>
              </a:rPr>
              <a:t>program</a:t>
            </a:r>
          </a:p>
        </p:txBody>
      </p:sp>
      <p:sp>
        <p:nvSpPr>
          <p:cNvPr id="20485" name="Text Box 5"/>
          <p:cNvSpPr txBox="1">
            <a:spLocks noChangeArrowheads="1"/>
          </p:cNvSpPr>
          <p:nvPr/>
        </p:nvSpPr>
        <p:spPr bwMode="auto">
          <a:xfrm>
            <a:off x="7143750" y="3962400"/>
            <a:ext cx="6286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en-US">
                <a:solidFill>
                  <a:srgbClr val="0000FF"/>
                </a:solidFill>
                <a:ea typeface="ＭＳ Ｐゴシック" pitchFamily="34" charset="-128"/>
              </a:rPr>
              <a:t>user</a:t>
            </a:r>
          </a:p>
        </p:txBody>
      </p:sp>
      <p:sp>
        <p:nvSpPr>
          <p:cNvPr id="20486" name="Rectangle 6"/>
          <p:cNvSpPr>
            <a:spLocks noChangeArrowheads="1"/>
          </p:cNvSpPr>
          <p:nvPr/>
        </p:nvSpPr>
        <p:spPr bwMode="auto">
          <a:xfrm>
            <a:off x="1447800" y="1981200"/>
            <a:ext cx="4191000" cy="312420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ea typeface="ＭＳ Ｐゴシック" pitchFamily="34" charset="-128"/>
            </a:endParaRPr>
          </a:p>
        </p:txBody>
      </p:sp>
      <p:sp>
        <p:nvSpPr>
          <p:cNvPr id="20487" name="Text Box 7"/>
          <p:cNvSpPr txBox="1">
            <a:spLocks noChangeArrowheads="1"/>
          </p:cNvSpPr>
          <p:nvPr/>
        </p:nvSpPr>
        <p:spPr bwMode="auto">
          <a:xfrm>
            <a:off x="1981200" y="2093913"/>
            <a:ext cx="36512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en-US">
                <a:solidFill>
                  <a:srgbClr val="FF0000"/>
                </a:solidFill>
                <a:ea typeface="ＭＳ Ｐゴシック" pitchFamily="34" charset="-128"/>
              </a:rPr>
              <a:t>Environment</a:t>
            </a:r>
            <a:r>
              <a:rPr lang="en-US">
                <a:ea typeface="ＭＳ Ｐゴシック" pitchFamily="34" charset="-128"/>
              </a:rPr>
              <a:t> (OS and its services)</a:t>
            </a:r>
          </a:p>
        </p:txBody>
      </p:sp>
      <p:sp>
        <p:nvSpPr>
          <p:cNvPr id="20488" name="Line 8"/>
          <p:cNvSpPr>
            <a:spLocks noChangeShapeType="1"/>
          </p:cNvSpPr>
          <p:nvPr/>
        </p:nvSpPr>
        <p:spPr bwMode="auto">
          <a:xfrm flipH="1" flipV="1">
            <a:off x="3352800" y="2514600"/>
            <a:ext cx="152400" cy="76200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20489" name="Line 9"/>
          <p:cNvSpPr>
            <a:spLocks noChangeShapeType="1"/>
          </p:cNvSpPr>
          <p:nvPr/>
        </p:nvSpPr>
        <p:spPr bwMode="auto">
          <a:xfrm>
            <a:off x="4114800" y="2514600"/>
            <a:ext cx="76200" cy="53340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20490" name="Text Box 10"/>
          <p:cNvSpPr txBox="1">
            <a:spLocks noChangeArrowheads="1"/>
          </p:cNvSpPr>
          <p:nvPr/>
        </p:nvSpPr>
        <p:spPr bwMode="auto">
          <a:xfrm>
            <a:off x="2482850" y="2743200"/>
            <a:ext cx="9461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en-US">
                <a:ea typeface="ＭＳ Ｐゴシック" pitchFamily="34" charset="-128"/>
              </a:rPr>
              <a:t>request</a:t>
            </a:r>
          </a:p>
        </p:txBody>
      </p:sp>
      <p:sp>
        <p:nvSpPr>
          <p:cNvPr id="20491" name="Text Box 11"/>
          <p:cNvSpPr txBox="1">
            <a:spLocks noChangeArrowheads="1"/>
          </p:cNvSpPr>
          <p:nvPr/>
        </p:nvSpPr>
        <p:spPr bwMode="auto">
          <a:xfrm>
            <a:off x="4175125" y="2551113"/>
            <a:ext cx="11239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en-US">
                <a:ea typeface="ＭＳ Ｐゴシック" pitchFamily="34" charset="-128"/>
              </a:rPr>
              <a:t>response</a:t>
            </a:r>
          </a:p>
        </p:txBody>
      </p:sp>
      <p:sp>
        <p:nvSpPr>
          <p:cNvPr id="20492" name="Text Box 12"/>
          <p:cNvSpPr txBox="1">
            <a:spLocks noChangeArrowheads="1"/>
          </p:cNvSpPr>
          <p:nvPr/>
        </p:nvSpPr>
        <p:spPr bwMode="auto">
          <a:xfrm>
            <a:off x="5378450" y="4267200"/>
            <a:ext cx="10223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en-US">
                <a:ea typeface="ＭＳ Ｐゴシック" pitchFamily="34" charset="-128"/>
              </a:rPr>
              <a:t>stimulus</a:t>
            </a:r>
          </a:p>
        </p:txBody>
      </p:sp>
      <p:sp>
        <p:nvSpPr>
          <p:cNvPr id="20493" name="Text Box 13"/>
          <p:cNvSpPr txBox="1">
            <a:spLocks noChangeArrowheads="1"/>
          </p:cNvSpPr>
          <p:nvPr/>
        </p:nvSpPr>
        <p:spPr bwMode="auto">
          <a:xfrm>
            <a:off x="5241925" y="3595688"/>
            <a:ext cx="20002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en-US">
                <a:ea typeface="ＭＳ Ｐゴシック" pitchFamily="34" charset="-128"/>
              </a:rPr>
              <a:t>response/reaction</a:t>
            </a:r>
          </a:p>
        </p:txBody>
      </p:sp>
      <p:sp>
        <p:nvSpPr>
          <p:cNvPr id="20494" name="Line 14"/>
          <p:cNvSpPr>
            <a:spLocks noChangeShapeType="1"/>
          </p:cNvSpPr>
          <p:nvPr/>
        </p:nvSpPr>
        <p:spPr bwMode="auto">
          <a:xfrm flipH="1">
            <a:off x="4953000" y="4191000"/>
            <a:ext cx="2209800" cy="15240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20495" name="Line 15"/>
          <p:cNvSpPr>
            <a:spLocks noChangeShapeType="1"/>
          </p:cNvSpPr>
          <p:nvPr/>
        </p:nvSpPr>
        <p:spPr bwMode="auto">
          <a:xfrm>
            <a:off x="5029200" y="3886200"/>
            <a:ext cx="2057400" cy="22860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20496" name="Text Box 16"/>
          <p:cNvSpPr txBox="1">
            <a:spLocks noChangeArrowheads="1"/>
          </p:cNvSpPr>
          <p:nvPr/>
        </p:nvSpPr>
        <p:spPr bwMode="auto">
          <a:xfrm>
            <a:off x="5622925" y="5526088"/>
            <a:ext cx="11684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en-US" sz="2400">
                <a:solidFill>
                  <a:schemeClr val="hlink"/>
                </a:solidFill>
                <a:ea typeface="ＭＳ Ｐゴシック" pitchFamily="34" charset="-128"/>
              </a:rPr>
              <a:t>outside</a:t>
            </a:r>
          </a:p>
        </p:txBody>
      </p:sp>
      <p:sp>
        <p:nvSpPr>
          <p:cNvPr id="20497" name="Text Box 17"/>
          <p:cNvSpPr txBox="1">
            <a:spLocks noChangeArrowheads="1"/>
          </p:cNvSpPr>
          <p:nvPr/>
        </p:nvSpPr>
        <p:spPr bwMode="auto">
          <a:xfrm>
            <a:off x="1684338" y="3849688"/>
            <a:ext cx="982662"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en-US" sz="2400">
                <a:solidFill>
                  <a:schemeClr val="hlink"/>
                </a:solidFill>
                <a:ea typeface="ＭＳ Ｐゴシック" pitchFamily="34" charset="-128"/>
              </a:rPr>
              <a:t>inside</a:t>
            </a:r>
          </a:p>
        </p:txBody>
      </p:sp>
      <p:sp>
        <p:nvSpPr>
          <p:cNvPr id="20498" name="Rectangle 18"/>
          <p:cNvSpPr>
            <a:spLocks noChangeArrowheads="1"/>
          </p:cNvSpPr>
          <p:nvPr/>
        </p:nvSpPr>
        <p:spPr bwMode="auto">
          <a:xfrm>
            <a:off x="5181600" y="3429000"/>
            <a:ext cx="1981200" cy="1371600"/>
          </a:xfrm>
          <a:prstGeom prst="rect">
            <a:avLst/>
          </a:prstGeom>
          <a:noFill/>
          <a:ln w="9525">
            <a:solidFill>
              <a:schemeClr val="tx1"/>
            </a:solidFill>
            <a:prstDash val="dash"/>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ea typeface="ＭＳ Ｐゴシック" pitchFamily="34" charset="-128"/>
            </a:endParaRPr>
          </a:p>
        </p:txBody>
      </p:sp>
      <p:sp>
        <p:nvSpPr>
          <p:cNvPr id="20499" name="Text Box 19"/>
          <p:cNvSpPr txBox="1">
            <a:spLocks noChangeArrowheads="1"/>
          </p:cNvSpPr>
          <p:nvPr/>
        </p:nvSpPr>
        <p:spPr bwMode="auto">
          <a:xfrm>
            <a:off x="6096000" y="1949450"/>
            <a:ext cx="290195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en-US">
                <a:ea typeface="ＭＳ Ｐゴシック" pitchFamily="34" charset="-128"/>
              </a:rPr>
              <a:t>       external behaviour </a:t>
            </a:r>
          </a:p>
          <a:p>
            <a:r>
              <a:rPr lang="en-US">
                <a:ea typeface="ＭＳ Ｐゴシック" pitchFamily="34" charset="-128"/>
              </a:rPr>
              <a:t>(this is what the user sees)</a:t>
            </a:r>
          </a:p>
        </p:txBody>
      </p:sp>
      <p:sp>
        <p:nvSpPr>
          <p:cNvPr id="20500" name="Line 20"/>
          <p:cNvSpPr>
            <a:spLocks noChangeShapeType="1"/>
          </p:cNvSpPr>
          <p:nvPr/>
        </p:nvSpPr>
        <p:spPr bwMode="auto">
          <a:xfrm flipH="1">
            <a:off x="6553200" y="2590800"/>
            <a:ext cx="838200" cy="76200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20501" name="Rectangle 21"/>
          <p:cNvSpPr>
            <a:spLocks noChangeArrowheads="1"/>
          </p:cNvSpPr>
          <p:nvPr/>
        </p:nvSpPr>
        <p:spPr bwMode="auto">
          <a:xfrm>
            <a:off x="2438400" y="2438400"/>
            <a:ext cx="2971800" cy="762000"/>
          </a:xfrm>
          <a:prstGeom prst="rect">
            <a:avLst/>
          </a:prstGeom>
          <a:noFill/>
          <a:ln w="9525">
            <a:solidFill>
              <a:schemeClr val="tx1"/>
            </a:solidFill>
            <a:prstDash val="lgDash"/>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ea typeface="ＭＳ Ｐゴシック" pitchFamily="34" charset="-128"/>
            </a:endParaRPr>
          </a:p>
        </p:txBody>
      </p:sp>
      <p:sp>
        <p:nvSpPr>
          <p:cNvPr id="20502" name="Text Box 22"/>
          <p:cNvSpPr txBox="1">
            <a:spLocks noChangeArrowheads="1"/>
          </p:cNvSpPr>
          <p:nvPr/>
        </p:nvSpPr>
        <p:spPr bwMode="auto">
          <a:xfrm>
            <a:off x="209550" y="3214688"/>
            <a:ext cx="20002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en-US">
                <a:ea typeface="ＭＳ Ｐゴシック" pitchFamily="34" charset="-128"/>
              </a:rPr>
              <a:t>internal behaviour</a:t>
            </a:r>
          </a:p>
        </p:txBody>
      </p:sp>
      <p:sp>
        <p:nvSpPr>
          <p:cNvPr id="20503" name="Line 23"/>
          <p:cNvSpPr>
            <a:spLocks noChangeShapeType="1"/>
          </p:cNvSpPr>
          <p:nvPr/>
        </p:nvSpPr>
        <p:spPr bwMode="auto">
          <a:xfrm flipV="1">
            <a:off x="1143000" y="2819400"/>
            <a:ext cx="1219200" cy="45720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20504" name="Date Placeholder 1"/>
          <p:cNvSpPr>
            <a:spLocks noGrp="1"/>
          </p:cNvSpPr>
          <p:nvPr>
            <p:ph type="dt" sz="quarter" idx="10"/>
          </p:nvPr>
        </p:nvSpPr>
        <p:spPr>
          <a:noFill/>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en-US"/>
              <a:t>EICAR 2011</a:t>
            </a:r>
          </a:p>
        </p:txBody>
      </p:sp>
    </p:spTree>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Rectangle 2"/>
          <p:cNvSpPr>
            <a:spLocks noGrp="1" noChangeArrowheads="1"/>
          </p:cNvSpPr>
          <p:nvPr>
            <p:ph type="title"/>
          </p:nvPr>
        </p:nvSpPr>
        <p:spPr/>
        <p:txBody>
          <a:bodyPr/>
          <a:lstStyle/>
          <a:p>
            <a:pPr eaLnBrk="1" hangingPunct="1"/>
            <a:r>
              <a:rPr lang="en-US" sz="3400" smtClean="0">
                <a:solidFill>
                  <a:srgbClr val="FF0000"/>
                </a:solidFill>
              </a:rPr>
              <a:t>Learning Regular Languages from Positive Data</a:t>
            </a:r>
          </a:p>
        </p:txBody>
      </p:sp>
      <p:sp>
        <p:nvSpPr>
          <p:cNvPr id="84995" name="Rectangle 3"/>
          <p:cNvSpPr>
            <a:spLocks noGrp="1" noChangeArrowheads="1"/>
          </p:cNvSpPr>
          <p:nvPr>
            <p:ph type="body" idx="1"/>
          </p:nvPr>
        </p:nvSpPr>
        <p:spPr/>
        <p:txBody>
          <a:bodyPr/>
          <a:lstStyle/>
          <a:p>
            <a:pPr algn="just" eaLnBrk="1" hangingPunct="1">
              <a:lnSpc>
                <a:spcPct val="90000"/>
              </a:lnSpc>
            </a:pPr>
            <a:r>
              <a:rPr lang="en-US" smtClean="0"/>
              <a:t>We present an informal/intuitive account of the procedure for learning a regular language from positive data</a:t>
            </a:r>
          </a:p>
          <a:p>
            <a:pPr lvl="1" algn="just" eaLnBrk="1" hangingPunct="1">
              <a:lnSpc>
                <a:spcPct val="90000"/>
              </a:lnSpc>
            </a:pPr>
            <a:r>
              <a:rPr lang="en-US" smtClean="0"/>
              <a:t>We begin with the empty language as our hypothesis</a:t>
            </a:r>
          </a:p>
          <a:p>
            <a:pPr lvl="1" algn="just" eaLnBrk="1" hangingPunct="1">
              <a:lnSpc>
                <a:spcPct val="90000"/>
              </a:lnSpc>
            </a:pPr>
            <a:r>
              <a:rPr lang="en-US" smtClean="0"/>
              <a:t>We are given one word at a time and we modify our current hypothesis (if necessary) to include the word currently seen</a:t>
            </a:r>
          </a:p>
          <a:p>
            <a:pPr lvl="1" algn="just" eaLnBrk="1" hangingPunct="1">
              <a:lnSpc>
                <a:spcPct val="90000"/>
              </a:lnSpc>
            </a:pPr>
            <a:r>
              <a:rPr lang="en-US" smtClean="0"/>
              <a:t>The language we obtain after seeing the last word is the language </a:t>
            </a:r>
            <a:r>
              <a:rPr lang="en-US" smtClean="0">
                <a:solidFill>
                  <a:schemeClr val="hlink"/>
                </a:solidFill>
              </a:rPr>
              <a:t>learnt</a:t>
            </a:r>
          </a:p>
        </p:txBody>
      </p:sp>
      <p:sp>
        <p:nvSpPr>
          <p:cNvPr id="84996" name="Date Placeholder 1"/>
          <p:cNvSpPr>
            <a:spLocks noGrp="1"/>
          </p:cNvSpPr>
          <p:nvPr>
            <p:ph type="dt" sz="quarter" idx="10"/>
          </p:nvPr>
        </p:nvSpPr>
        <p:spPr>
          <a:noFill/>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en-US"/>
              <a:t>EICAR 2011</a:t>
            </a:r>
          </a:p>
        </p:txBody>
      </p:sp>
    </p:spTree>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2"/>
          <p:cNvSpPr>
            <a:spLocks noGrp="1" noChangeArrowheads="1"/>
          </p:cNvSpPr>
          <p:nvPr>
            <p:ph type="title"/>
          </p:nvPr>
        </p:nvSpPr>
        <p:spPr/>
        <p:txBody>
          <a:bodyPr/>
          <a:lstStyle/>
          <a:p>
            <a:pPr eaLnBrk="1" hangingPunct="1"/>
            <a:r>
              <a:rPr lang="en-US" sz="3400" smtClean="0">
                <a:solidFill>
                  <a:srgbClr val="FF0000"/>
                </a:solidFill>
              </a:rPr>
              <a:t>Learning Regular Languages from Positive Data</a:t>
            </a:r>
          </a:p>
        </p:txBody>
      </p:sp>
      <p:sp>
        <p:nvSpPr>
          <p:cNvPr id="86019" name="Rectangle 3"/>
          <p:cNvSpPr>
            <a:spLocks noGrp="1" noChangeArrowheads="1"/>
          </p:cNvSpPr>
          <p:nvPr>
            <p:ph type="body" idx="1"/>
          </p:nvPr>
        </p:nvSpPr>
        <p:spPr>
          <a:xfrm>
            <a:off x="381000" y="1600200"/>
            <a:ext cx="8382000" cy="4525963"/>
          </a:xfrm>
        </p:spPr>
        <p:txBody>
          <a:bodyPr/>
          <a:lstStyle/>
          <a:p>
            <a:pPr algn="just" eaLnBrk="1" hangingPunct="1">
              <a:lnSpc>
                <a:spcPct val="90000"/>
              </a:lnSpc>
            </a:pPr>
            <a:r>
              <a:rPr lang="en-US" sz="2800" smtClean="0">
                <a:solidFill>
                  <a:srgbClr val="000000"/>
                </a:solidFill>
                <a:cs typeface="Times New Roman" pitchFamily="18" charset="0"/>
              </a:rPr>
              <a:t>For example, consider the behaviour induced by the ETAP virus (in an infected binary) described in the following transaction sequence:</a:t>
            </a:r>
          </a:p>
          <a:p>
            <a:pPr lvl="1" algn="just" eaLnBrk="1" hangingPunct="1">
              <a:lnSpc>
                <a:spcPct val="90000"/>
              </a:lnSpc>
            </a:pPr>
            <a:r>
              <a:rPr lang="pl-PL" sz="2400" smtClean="0">
                <a:solidFill>
                  <a:srgbClr val="000000"/>
                </a:solidFill>
                <a:ea typeface="Times New Roman" pitchFamily="18" charset="0"/>
                <a:cs typeface="Courier New" pitchFamily="49" charset="0"/>
              </a:rPr>
              <a:t>F</a:t>
            </a:r>
            <a:r>
              <a:rPr lang="pl-PL" sz="2400" baseline="30000" smtClean="0">
                <a:solidFill>
                  <a:srgbClr val="000000"/>
                </a:solidFill>
                <a:ea typeface="Times New Roman" pitchFamily="18" charset="0"/>
                <a:cs typeface="Courier New" pitchFamily="49" charset="0"/>
              </a:rPr>
              <a:t>2</a:t>
            </a:r>
            <a:r>
              <a:rPr lang="pl-PL" sz="2400" smtClean="0">
                <a:solidFill>
                  <a:srgbClr val="000000"/>
                </a:solidFill>
                <a:ea typeface="Times New Roman" pitchFamily="18" charset="0"/>
                <a:cs typeface="Courier New" pitchFamily="49" charset="0"/>
              </a:rPr>
              <a:t>.I, I</a:t>
            </a:r>
            <a:r>
              <a:rPr lang="pl-PL" sz="2400" baseline="30000" smtClean="0">
                <a:solidFill>
                  <a:srgbClr val="000000"/>
                </a:solidFill>
                <a:ea typeface="Times New Roman" pitchFamily="18" charset="0"/>
                <a:cs typeface="Courier New" pitchFamily="49" charset="0"/>
              </a:rPr>
              <a:t>3</a:t>
            </a:r>
            <a:r>
              <a:rPr lang="pl-PL" sz="2400" smtClean="0">
                <a:solidFill>
                  <a:srgbClr val="000000"/>
                </a:solidFill>
                <a:ea typeface="Times New Roman" pitchFamily="18" charset="0"/>
                <a:cs typeface="Courier New" pitchFamily="49" charset="0"/>
              </a:rPr>
              <a:t>.Q, I</a:t>
            </a:r>
            <a:r>
              <a:rPr lang="pl-PL" sz="2400" baseline="30000" smtClean="0">
                <a:solidFill>
                  <a:srgbClr val="000000"/>
                </a:solidFill>
                <a:ea typeface="Times New Roman" pitchFamily="18" charset="0"/>
                <a:cs typeface="Courier New" pitchFamily="49" charset="0"/>
              </a:rPr>
              <a:t>3</a:t>
            </a:r>
            <a:r>
              <a:rPr lang="pl-PL" sz="2400" smtClean="0">
                <a:solidFill>
                  <a:srgbClr val="000000"/>
                </a:solidFill>
                <a:ea typeface="Times New Roman" pitchFamily="18" charset="0"/>
                <a:cs typeface="Courier New" pitchFamily="49" charset="0"/>
              </a:rPr>
              <a:t>.Q, I</a:t>
            </a:r>
            <a:r>
              <a:rPr lang="pl-PL" sz="2400" baseline="30000" smtClean="0">
                <a:solidFill>
                  <a:srgbClr val="000000"/>
                </a:solidFill>
                <a:ea typeface="Times New Roman" pitchFamily="18" charset="0"/>
                <a:cs typeface="Courier New" pitchFamily="49" charset="0"/>
              </a:rPr>
              <a:t>17</a:t>
            </a:r>
            <a:r>
              <a:rPr lang="pl-PL" sz="2400" smtClean="0">
                <a:solidFill>
                  <a:srgbClr val="000000"/>
                </a:solidFill>
                <a:ea typeface="Times New Roman" pitchFamily="18" charset="0"/>
                <a:cs typeface="Courier New" pitchFamily="49" charset="0"/>
              </a:rPr>
              <a:t>.R, I</a:t>
            </a:r>
            <a:r>
              <a:rPr lang="pl-PL" sz="2400" baseline="30000" smtClean="0">
                <a:solidFill>
                  <a:srgbClr val="000000"/>
                </a:solidFill>
                <a:ea typeface="Times New Roman" pitchFamily="18" charset="0"/>
                <a:cs typeface="Courier New" pitchFamily="49" charset="0"/>
              </a:rPr>
              <a:t>3</a:t>
            </a:r>
            <a:r>
              <a:rPr lang="pl-PL" sz="2400" smtClean="0">
                <a:solidFill>
                  <a:srgbClr val="000000"/>
                </a:solidFill>
                <a:ea typeface="Times New Roman" pitchFamily="18" charset="0"/>
                <a:cs typeface="Courier New" pitchFamily="49" charset="0"/>
              </a:rPr>
              <a:t>.R, I</a:t>
            </a:r>
            <a:r>
              <a:rPr lang="pl-PL" sz="2400" baseline="30000" smtClean="0">
                <a:solidFill>
                  <a:srgbClr val="000000"/>
                </a:solidFill>
                <a:ea typeface="Times New Roman" pitchFamily="18" charset="0"/>
                <a:cs typeface="Courier New" pitchFamily="49" charset="0"/>
              </a:rPr>
              <a:t>3</a:t>
            </a:r>
            <a:r>
              <a:rPr lang="pl-PL" sz="2400" smtClean="0">
                <a:solidFill>
                  <a:srgbClr val="000000"/>
                </a:solidFill>
                <a:ea typeface="Times New Roman" pitchFamily="18" charset="0"/>
                <a:cs typeface="Courier New" pitchFamily="49" charset="0"/>
              </a:rPr>
              <a:t>.R, I</a:t>
            </a:r>
            <a:r>
              <a:rPr lang="pl-PL" sz="2400" baseline="30000" smtClean="0">
                <a:solidFill>
                  <a:srgbClr val="000000"/>
                </a:solidFill>
                <a:ea typeface="Times New Roman" pitchFamily="18" charset="0"/>
                <a:cs typeface="Courier New" pitchFamily="49" charset="0"/>
              </a:rPr>
              <a:t>23</a:t>
            </a:r>
            <a:r>
              <a:rPr lang="pl-PL" sz="2400" smtClean="0">
                <a:solidFill>
                  <a:srgbClr val="000000"/>
                </a:solidFill>
                <a:ea typeface="Times New Roman" pitchFamily="18" charset="0"/>
                <a:cs typeface="Courier New" pitchFamily="49" charset="0"/>
              </a:rPr>
              <a:t>.R</a:t>
            </a:r>
            <a:r>
              <a:rPr lang="pl-PL" sz="2400" baseline="30000" smtClean="0">
                <a:solidFill>
                  <a:srgbClr val="000000"/>
                </a:solidFill>
                <a:ea typeface="Times New Roman" pitchFamily="18" charset="0"/>
                <a:cs typeface="Courier New" pitchFamily="49" charset="0"/>
              </a:rPr>
              <a:t>2</a:t>
            </a:r>
            <a:r>
              <a:rPr lang="pl-PL" sz="2400" smtClean="0">
                <a:solidFill>
                  <a:srgbClr val="000000"/>
                </a:solidFill>
                <a:ea typeface="Times New Roman" pitchFamily="18" charset="0"/>
                <a:cs typeface="Courier New" pitchFamily="49" charset="0"/>
              </a:rPr>
              <a:t>, I</a:t>
            </a:r>
            <a:r>
              <a:rPr lang="pl-PL" sz="2400" baseline="30000" smtClean="0">
                <a:solidFill>
                  <a:srgbClr val="000000"/>
                </a:solidFill>
                <a:ea typeface="Times New Roman" pitchFamily="18" charset="0"/>
                <a:cs typeface="Courier New" pitchFamily="49" charset="0"/>
              </a:rPr>
              <a:t>9</a:t>
            </a:r>
            <a:r>
              <a:rPr lang="pl-PL" sz="2400" smtClean="0">
                <a:solidFill>
                  <a:srgbClr val="000000"/>
                </a:solidFill>
                <a:ea typeface="Times New Roman" pitchFamily="18" charset="0"/>
                <a:cs typeface="Courier New" pitchFamily="49" charset="0"/>
              </a:rPr>
              <a:t>.R, I</a:t>
            </a:r>
            <a:r>
              <a:rPr lang="pl-PL" sz="2400" baseline="30000" smtClean="0">
                <a:solidFill>
                  <a:srgbClr val="000000"/>
                </a:solidFill>
                <a:ea typeface="Times New Roman" pitchFamily="18" charset="0"/>
                <a:cs typeface="Courier New" pitchFamily="49" charset="0"/>
              </a:rPr>
              <a:t>11</a:t>
            </a:r>
            <a:r>
              <a:rPr lang="pl-PL" sz="2400" smtClean="0">
                <a:solidFill>
                  <a:srgbClr val="000000"/>
                </a:solidFill>
                <a:ea typeface="Times New Roman" pitchFamily="18" charset="0"/>
                <a:cs typeface="Courier New" pitchFamily="49" charset="0"/>
              </a:rPr>
              <a:t>.R.Q, I</a:t>
            </a:r>
            <a:r>
              <a:rPr lang="pl-PL" sz="2400" baseline="30000" smtClean="0">
                <a:solidFill>
                  <a:srgbClr val="000000"/>
                </a:solidFill>
                <a:ea typeface="Times New Roman" pitchFamily="18" charset="0"/>
                <a:cs typeface="Courier New" pitchFamily="49" charset="0"/>
              </a:rPr>
              <a:t>5</a:t>
            </a:r>
            <a:r>
              <a:rPr lang="pl-PL" sz="2400" smtClean="0">
                <a:solidFill>
                  <a:srgbClr val="000000"/>
                </a:solidFill>
                <a:ea typeface="Times New Roman" pitchFamily="18" charset="0"/>
                <a:cs typeface="Courier New" pitchFamily="49" charset="0"/>
              </a:rPr>
              <a:t>.R, I</a:t>
            </a:r>
            <a:r>
              <a:rPr lang="pl-PL" sz="2400" baseline="30000" smtClean="0">
                <a:solidFill>
                  <a:srgbClr val="000000"/>
                </a:solidFill>
                <a:ea typeface="Times New Roman" pitchFamily="18" charset="0"/>
                <a:cs typeface="Courier New" pitchFamily="49" charset="0"/>
              </a:rPr>
              <a:t>10</a:t>
            </a:r>
            <a:r>
              <a:rPr lang="pl-PL" sz="2400" smtClean="0">
                <a:solidFill>
                  <a:srgbClr val="000000"/>
                </a:solidFill>
                <a:ea typeface="Times New Roman" pitchFamily="18" charset="0"/>
                <a:cs typeface="Courier New" pitchFamily="49" charset="0"/>
              </a:rPr>
              <a:t>.R</a:t>
            </a:r>
            <a:r>
              <a:rPr lang="pl-PL" sz="2400" baseline="30000" smtClean="0">
                <a:solidFill>
                  <a:srgbClr val="000000"/>
                </a:solidFill>
                <a:ea typeface="Times New Roman" pitchFamily="18" charset="0"/>
                <a:cs typeface="Courier New" pitchFamily="49" charset="0"/>
              </a:rPr>
              <a:t>2</a:t>
            </a:r>
            <a:r>
              <a:rPr lang="pl-PL" sz="2400" smtClean="0">
                <a:solidFill>
                  <a:srgbClr val="000000"/>
                </a:solidFill>
                <a:ea typeface="Times New Roman" pitchFamily="18" charset="0"/>
                <a:cs typeface="Courier New" pitchFamily="49" charset="0"/>
              </a:rPr>
              <a:t>, I.R</a:t>
            </a:r>
            <a:r>
              <a:rPr lang="pl-PL" sz="2400" baseline="30000" smtClean="0">
                <a:solidFill>
                  <a:srgbClr val="000000"/>
                </a:solidFill>
                <a:ea typeface="Times New Roman" pitchFamily="18" charset="0"/>
                <a:cs typeface="Courier New" pitchFamily="49" charset="0"/>
              </a:rPr>
              <a:t>2</a:t>
            </a:r>
            <a:r>
              <a:rPr lang="pl-PL" sz="2400" smtClean="0">
                <a:solidFill>
                  <a:srgbClr val="000000"/>
                </a:solidFill>
                <a:ea typeface="Times New Roman" pitchFamily="18" charset="0"/>
                <a:cs typeface="Courier New" pitchFamily="49" charset="0"/>
              </a:rPr>
              <a:t>, I</a:t>
            </a:r>
            <a:r>
              <a:rPr lang="pl-PL" sz="2400" baseline="30000" smtClean="0">
                <a:solidFill>
                  <a:srgbClr val="000000"/>
                </a:solidFill>
                <a:ea typeface="Times New Roman" pitchFamily="18" charset="0"/>
                <a:cs typeface="Courier New" pitchFamily="49" charset="0"/>
              </a:rPr>
              <a:t>2</a:t>
            </a:r>
            <a:r>
              <a:rPr lang="pl-PL" sz="2400" smtClean="0">
                <a:solidFill>
                  <a:srgbClr val="000000"/>
                </a:solidFill>
                <a:ea typeface="Times New Roman" pitchFamily="18" charset="0"/>
                <a:cs typeface="Courier New" pitchFamily="49" charset="0"/>
              </a:rPr>
              <a:t>.R</a:t>
            </a:r>
            <a:r>
              <a:rPr lang="pl-PL" sz="2400" baseline="30000" smtClean="0">
                <a:solidFill>
                  <a:srgbClr val="000000"/>
                </a:solidFill>
                <a:ea typeface="Times New Roman" pitchFamily="18" charset="0"/>
                <a:cs typeface="Courier New" pitchFamily="49" charset="0"/>
              </a:rPr>
              <a:t>4</a:t>
            </a:r>
            <a:r>
              <a:rPr lang="pl-PL" sz="2400" smtClean="0">
                <a:solidFill>
                  <a:srgbClr val="000000"/>
                </a:solidFill>
                <a:ea typeface="Times New Roman" pitchFamily="18" charset="0"/>
                <a:cs typeface="Courier New" pitchFamily="49" charset="0"/>
              </a:rPr>
              <a:t>.P.R</a:t>
            </a:r>
            <a:r>
              <a:rPr lang="pl-PL" sz="2400" baseline="30000" smtClean="0">
                <a:solidFill>
                  <a:srgbClr val="000000"/>
                </a:solidFill>
                <a:ea typeface="Times New Roman" pitchFamily="18" charset="0"/>
                <a:cs typeface="Courier New" pitchFamily="49" charset="0"/>
              </a:rPr>
              <a:t>8</a:t>
            </a:r>
            <a:r>
              <a:rPr lang="pl-PL" sz="2400" smtClean="0">
                <a:solidFill>
                  <a:srgbClr val="000000"/>
                </a:solidFill>
                <a:ea typeface="Times New Roman" pitchFamily="18" charset="0"/>
                <a:cs typeface="Courier New" pitchFamily="49" charset="0"/>
              </a:rPr>
              <a:t>, I.R</a:t>
            </a:r>
            <a:r>
              <a:rPr lang="pl-PL" sz="2400" baseline="30000" smtClean="0">
                <a:solidFill>
                  <a:srgbClr val="000000"/>
                </a:solidFill>
                <a:ea typeface="Times New Roman" pitchFamily="18" charset="0"/>
                <a:cs typeface="Courier New" pitchFamily="49" charset="0"/>
              </a:rPr>
              <a:t>4</a:t>
            </a:r>
            <a:r>
              <a:rPr lang="pl-PL" sz="2400" smtClean="0">
                <a:solidFill>
                  <a:srgbClr val="000000"/>
                </a:solidFill>
                <a:ea typeface="Times New Roman" pitchFamily="18" charset="0"/>
                <a:cs typeface="Courier New" pitchFamily="49" charset="0"/>
              </a:rPr>
              <a:t>, I</a:t>
            </a:r>
            <a:r>
              <a:rPr lang="pl-PL" sz="2400" baseline="30000" smtClean="0">
                <a:solidFill>
                  <a:srgbClr val="000000"/>
                </a:solidFill>
                <a:ea typeface="Times New Roman" pitchFamily="18" charset="0"/>
                <a:cs typeface="Courier New" pitchFamily="49" charset="0"/>
              </a:rPr>
              <a:t>4</a:t>
            </a:r>
            <a:r>
              <a:rPr lang="pl-PL" sz="2400" smtClean="0">
                <a:solidFill>
                  <a:srgbClr val="000000"/>
                </a:solidFill>
                <a:ea typeface="Times New Roman" pitchFamily="18" charset="0"/>
                <a:cs typeface="Courier New" pitchFamily="49" charset="0"/>
              </a:rPr>
              <a:t>.R</a:t>
            </a:r>
            <a:r>
              <a:rPr lang="pl-PL" sz="2400" baseline="30000" smtClean="0">
                <a:solidFill>
                  <a:srgbClr val="000000"/>
                </a:solidFill>
                <a:ea typeface="Times New Roman" pitchFamily="18" charset="0"/>
                <a:cs typeface="Courier New" pitchFamily="49" charset="0"/>
              </a:rPr>
              <a:t>7</a:t>
            </a:r>
            <a:r>
              <a:rPr lang="pl-PL" sz="2400" smtClean="0">
                <a:solidFill>
                  <a:srgbClr val="000000"/>
                </a:solidFill>
                <a:ea typeface="Times New Roman" pitchFamily="18" charset="0"/>
                <a:cs typeface="Courier New" pitchFamily="49" charset="0"/>
              </a:rPr>
              <a:t>, I.R, I</a:t>
            </a:r>
            <a:r>
              <a:rPr lang="pl-PL" sz="2400" baseline="30000" smtClean="0">
                <a:solidFill>
                  <a:srgbClr val="000000"/>
                </a:solidFill>
                <a:ea typeface="Times New Roman" pitchFamily="18" charset="0"/>
                <a:cs typeface="Courier New" pitchFamily="49" charset="0"/>
              </a:rPr>
              <a:t>2</a:t>
            </a:r>
            <a:r>
              <a:rPr lang="pl-PL" sz="2400" smtClean="0">
                <a:solidFill>
                  <a:srgbClr val="000000"/>
                </a:solidFill>
                <a:ea typeface="Times New Roman" pitchFamily="18" charset="0"/>
                <a:cs typeface="Courier New" pitchFamily="49" charset="0"/>
              </a:rPr>
              <a:t>.P.R</a:t>
            </a:r>
            <a:r>
              <a:rPr lang="pl-PL" sz="2400" baseline="30000" smtClean="0">
                <a:solidFill>
                  <a:srgbClr val="000000"/>
                </a:solidFill>
                <a:ea typeface="Times New Roman" pitchFamily="18" charset="0"/>
                <a:cs typeface="Courier New" pitchFamily="49" charset="0"/>
              </a:rPr>
              <a:t>2</a:t>
            </a:r>
            <a:r>
              <a:rPr lang="pl-PL" sz="2400" smtClean="0">
                <a:solidFill>
                  <a:srgbClr val="000000"/>
                </a:solidFill>
                <a:ea typeface="Times New Roman" pitchFamily="18" charset="0"/>
                <a:cs typeface="Courier New" pitchFamily="49" charset="0"/>
              </a:rPr>
              <a:t>, I.R, I</a:t>
            </a:r>
            <a:r>
              <a:rPr lang="pl-PL" sz="2400" baseline="30000" smtClean="0">
                <a:solidFill>
                  <a:srgbClr val="000000"/>
                </a:solidFill>
                <a:ea typeface="Times New Roman" pitchFamily="18" charset="0"/>
                <a:cs typeface="Courier New" pitchFamily="49" charset="0"/>
              </a:rPr>
              <a:t>2</a:t>
            </a:r>
            <a:r>
              <a:rPr lang="pl-PL" sz="2400" smtClean="0">
                <a:solidFill>
                  <a:srgbClr val="000000"/>
                </a:solidFill>
                <a:ea typeface="Times New Roman" pitchFamily="18" charset="0"/>
                <a:cs typeface="Courier New" pitchFamily="49" charset="0"/>
              </a:rPr>
              <a:t>.R.Q.R</a:t>
            </a:r>
            <a:r>
              <a:rPr lang="pl-PL" sz="2400" baseline="30000" smtClean="0">
                <a:solidFill>
                  <a:srgbClr val="000000"/>
                </a:solidFill>
                <a:ea typeface="Times New Roman" pitchFamily="18" charset="0"/>
                <a:cs typeface="Courier New" pitchFamily="49" charset="0"/>
              </a:rPr>
              <a:t>2</a:t>
            </a:r>
            <a:r>
              <a:rPr lang="pl-PL" sz="2400" smtClean="0">
                <a:solidFill>
                  <a:srgbClr val="000000"/>
                </a:solidFill>
                <a:ea typeface="Times New Roman" pitchFamily="18" charset="0"/>
                <a:cs typeface="Courier New" pitchFamily="49" charset="0"/>
              </a:rPr>
              <a:t>.Q.R</a:t>
            </a:r>
            <a:r>
              <a:rPr lang="pl-PL" sz="2400" baseline="30000" smtClean="0">
                <a:solidFill>
                  <a:srgbClr val="000000"/>
                </a:solidFill>
                <a:ea typeface="Times New Roman" pitchFamily="18" charset="0"/>
                <a:cs typeface="Courier New" pitchFamily="49" charset="0"/>
              </a:rPr>
              <a:t>4</a:t>
            </a:r>
            <a:r>
              <a:rPr lang="pl-PL" sz="2400" smtClean="0">
                <a:solidFill>
                  <a:srgbClr val="000000"/>
                </a:solidFill>
                <a:ea typeface="Times New Roman" pitchFamily="18" charset="0"/>
                <a:cs typeface="Courier New" pitchFamily="49" charset="0"/>
              </a:rPr>
              <a:t>, I.R, I</a:t>
            </a:r>
            <a:r>
              <a:rPr lang="pl-PL" sz="2400" baseline="30000" smtClean="0">
                <a:solidFill>
                  <a:srgbClr val="000000"/>
                </a:solidFill>
                <a:ea typeface="Times New Roman" pitchFamily="18" charset="0"/>
                <a:cs typeface="Courier New" pitchFamily="49" charset="0"/>
              </a:rPr>
              <a:t>2</a:t>
            </a:r>
            <a:r>
              <a:rPr lang="pl-PL" sz="2400" smtClean="0">
                <a:solidFill>
                  <a:srgbClr val="000000"/>
                </a:solidFill>
                <a:ea typeface="Times New Roman" pitchFamily="18" charset="0"/>
                <a:cs typeface="Courier New" pitchFamily="49" charset="0"/>
              </a:rPr>
              <a:t>.R, I</a:t>
            </a:r>
            <a:r>
              <a:rPr lang="pl-PL" sz="2400" baseline="30000" smtClean="0">
                <a:solidFill>
                  <a:srgbClr val="000000"/>
                </a:solidFill>
                <a:ea typeface="Times New Roman" pitchFamily="18" charset="0"/>
                <a:cs typeface="Courier New" pitchFamily="49" charset="0"/>
              </a:rPr>
              <a:t>2</a:t>
            </a:r>
            <a:r>
              <a:rPr lang="pl-PL" sz="2400" smtClean="0">
                <a:solidFill>
                  <a:srgbClr val="000000"/>
                </a:solidFill>
                <a:ea typeface="Times New Roman" pitchFamily="18" charset="0"/>
                <a:cs typeface="Courier New" pitchFamily="49" charset="0"/>
              </a:rPr>
              <a:t>.R, I.R, I</a:t>
            </a:r>
            <a:r>
              <a:rPr lang="pl-PL" sz="2400" baseline="30000" smtClean="0">
                <a:solidFill>
                  <a:srgbClr val="000000"/>
                </a:solidFill>
                <a:ea typeface="Times New Roman" pitchFamily="18" charset="0"/>
                <a:cs typeface="Courier New" pitchFamily="49" charset="0"/>
              </a:rPr>
              <a:t>5</a:t>
            </a:r>
            <a:r>
              <a:rPr lang="pl-PL" sz="2400" smtClean="0">
                <a:solidFill>
                  <a:srgbClr val="000000"/>
                </a:solidFill>
                <a:ea typeface="Times New Roman" pitchFamily="18" charset="0"/>
                <a:cs typeface="Courier New" pitchFamily="49" charset="0"/>
              </a:rPr>
              <a:t>.R.S.R</a:t>
            </a:r>
            <a:r>
              <a:rPr lang="pl-PL" sz="2400" baseline="30000" smtClean="0">
                <a:solidFill>
                  <a:srgbClr val="000000"/>
                </a:solidFill>
                <a:ea typeface="Times New Roman" pitchFamily="18" charset="0"/>
                <a:cs typeface="Courier New" pitchFamily="49" charset="0"/>
              </a:rPr>
              <a:t>4</a:t>
            </a:r>
            <a:r>
              <a:rPr lang="pl-PL" sz="2400" smtClean="0">
                <a:solidFill>
                  <a:srgbClr val="000000"/>
                </a:solidFill>
                <a:ea typeface="Times New Roman" pitchFamily="18" charset="0"/>
                <a:cs typeface="Courier New" pitchFamily="49" charset="0"/>
              </a:rPr>
              <a:t>.S.R</a:t>
            </a:r>
            <a:r>
              <a:rPr lang="pl-PL" sz="2400" baseline="30000" smtClean="0">
                <a:solidFill>
                  <a:srgbClr val="000000"/>
                </a:solidFill>
                <a:ea typeface="Times New Roman" pitchFamily="18" charset="0"/>
                <a:cs typeface="Courier New" pitchFamily="49" charset="0"/>
              </a:rPr>
              <a:t>8</a:t>
            </a:r>
            <a:r>
              <a:rPr lang="pl-PL" sz="2400" smtClean="0">
                <a:solidFill>
                  <a:srgbClr val="000000"/>
                </a:solidFill>
                <a:ea typeface="Times New Roman" pitchFamily="18" charset="0"/>
                <a:cs typeface="Courier New" pitchFamily="49" charset="0"/>
              </a:rPr>
              <a:t>, I</a:t>
            </a:r>
            <a:r>
              <a:rPr lang="pl-PL" sz="2400" baseline="30000" smtClean="0">
                <a:solidFill>
                  <a:srgbClr val="000000"/>
                </a:solidFill>
                <a:ea typeface="Times New Roman" pitchFamily="18" charset="0"/>
                <a:cs typeface="Courier New" pitchFamily="49" charset="0"/>
              </a:rPr>
              <a:t>3</a:t>
            </a:r>
            <a:r>
              <a:rPr lang="pl-PL" sz="2400" smtClean="0">
                <a:solidFill>
                  <a:srgbClr val="000000"/>
                </a:solidFill>
                <a:ea typeface="Times New Roman" pitchFamily="18" charset="0"/>
                <a:cs typeface="Courier New" pitchFamily="49" charset="0"/>
              </a:rPr>
              <a:t>.R, I</a:t>
            </a:r>
            <a:r>
              <a:rPr lang="pl-PL" sz="2400" baseline="30000" smtClean="0">
                <a:solidFill>
                  <a:srgbClr val="000000"/>
                </a:solidFill>
                <a:ea typeface="Times New Roman" pitchFamily="18" charset="0"/>
                <a:cs typeface="Courier New" pitchFamily="49" charset="0"/>
              </a:rPr>
              <a:t>6</a:t>
            </a:r>
            <a:r>
              <a:rPr lang="pl-PL" sz="2400" smtClean="0">
                <a:solidFill>
                  <a:srgbClr val="000000"/>
                </a:solidFill>
                <a:ea typeface="Times New Roman" pitchFamily="18" charset="0"/>
                <a:cs typeface="Courier New" pitchFamily="49" charset="0"/>
              </a:rPr>
              <a:t>.R, I</a:t>
            </a:r>
            <a:r>
              <a:rPr lang="pl-PL" sz="2400" baseline="30000" smtClean="0">
                <a:solidFill>
                  <a:srgbClr val="000000"/>
                </a:solidFill>
                <a:ea typeface="Times New Roman" pitchFamily="18" charset="0"/>
                <a:cs typeface="Courier New" pitchFamily="49" charset="0"/>
              </a:rPr>
              <a:t>4</a:t>
            </a:r>
            <a:r>
              <a:rPr lang="pl-PL" sz="2400" smtClean="0">
                <a:solidFill>
                  <a:srgbClr val="000000"/>
                </a:solidFill>
                <a:ea typeface="Times New Roman" pitchFamily="18" charset="0"/>
                <a:cs typeface="Courier New" pitchFamily="49" charset="0"/>
              </a:rPr>
              <a:t>.R.Q.R</a:t>
            </a:r>
            <a:r>
              <a:rPr lang="pl-PL" sz="2400" baseline="30000" smtClean="0">
                <a:solidFill>
                  <a:srgbClr val="000000"/>
                </a:solidFill>
                <a:ea typeface="Times New Roman" pitchFamily="18" charset="0"/>
                <a:cs typeface="Courier New" pitchFamily="49" charset="0"/>
              </a:rPr>
              <a:t>3</a:t>
            </a:r>
            <a:r>
              <a:rPr lang="pl-PL" sz="2400" smtClean="0">
                <a:solidFill>
                  <a:srgbClr val="000000"/>
                </a:solidFill>
                <a:ea typeface="Times New Roman" pitchFamily="18" charset="0"/>
                <a:cs typeface="Courier New" pitchFamily="49" charset="0"/>
              </a:rPr>
              <a:t>, I</a:t>
            </a:r>
            <a:r>
              <a:rPr lang="pl-PL" sz="2400" baseline="30000" smtClean="0">
                <a:solidFill>
                  <a:srgbClr val="000000"/>
                </a:solidFill>
                <a:ea typeface="Times New Roman" pitchFamily="18" charset="0"/>
                <a:cs typeface="Courier New" pitchFamily="49" charset="0"/>
              </a:rPr>
              <a:t>16</a:t>
            </a:r>
            <a:r>
              <a:rPr lang="pl-PL" sz="2400" smtClean="0">
                <a:solidFill>
                  <a:srgbClr val="000000"/>
                </a:solidFill>
                <a:ea typeface="Times New Roman" pitchFamily="18" charset="0"/>
                <a:cs typeface="Courier New" pitchFamily="49" charset="0"/>
              </a:rPr>
              <a:t>.R</a:t>
            </a:r>
            <a:r>
              <a:rPr lang="pl-PL" sz="2400" baseline="30000" smtClean="0">
                <a:solidFill>
                  <a:srgbClr val="000000"/>
                </a:solidFill>
                <a:ea typeface="Times New Roman" pitchFamily="18" charset="0"/>
                <a:cs typeface="Courier New" pitchFamily="49" charset="0"/>
              </a:rPr>
              <a:t>2</a:t>
            </a:r>
            <a:r>
              <a:rPr lang="pl-PL" sz="2400" smtClean="0">
                <a:solidFill>
                  <a:srgbClr val="000000"/>
                </a:solidFill>
                <a:ea typeface="Times New Roman" pitchFamily="18" charset="0"/>
                <a:cs typeface="Courier New" pitchFamily="49" charset="0"/>
              </a:rPr>
              <a:t>.Q.R</a:t>
            </a:r>
            <a:r>
              <a:rPr lang="pl-PL" sz="2400" baseline="30000" smtClean="0">
                <a:solidFill>
                  <a:srgbClr val="000000"/>
                </a:solidFill>
                <a:ea typeface="Times New Roman" pitchFamily="18" charset="0"/>
                <a:cs typeface="Courier New" pitchFamily="49" charset="0"/>
              </a:rPr>
              <a:t>19</a:t>
            </a:r>
            <a:r>
              <a:rPr lang="pl-PL" sz="2400" smtClean="0">
                <a:solidFill>
                  <a:srgbClr val="000000"/>
                </a:solidFill>
                <a:ea typeface="Times New Roman" pitchFamily="18" charset="0"/>
                <a:cs typeface="Courier New" pitchFamily="49" charset="0"/>
              </a:rPr>
              <a:t>,</a:t>
            </a:r>
            <a:r>
              <a:rPr lang="en-US" sz="2400" smtClean="0">
                <a:solidFill>
                  <a:srgbClr val="000000"/>
                </a:solidFill>
                <a:ea typeface="Times New Roman" pitchFamily="18" charset="0"/>
                <a:cs typeface="Courier New" pitchFamily="49" charset="0"/>
              </a:rPr>
              <a:t> </a:t>
            </a:r>
            <a:r>
              <a:rPr lang="pl-PL" sz="2400" smtClean="0">
                <a:solidFill>
                  <a:srgbClr val="000000"/>
                </a:solidFill>
                <a:ea typeface="Times New Roman" pitchFamily="18" charset="0"/>
                <a:cs typeface="Courier New" pitchFamily="49" charset="0"/>
              </a:rPr>
              <a:t>I.R</a:t>
            </a:r>
            <a:r>
              <a:rPr lang="pl-PL" sz="2400" baseline="30000" smtClean="0">
                <a:solidFill>
                  <a:srgbClr val="000000"/>
                </a:solidFill>
                <a:ea typeface="Times New Roman" pitchFamily="18" charset="0"/>
                <a:cs typeface="Courier New" pitchFamily="49" charset="0"/>
              </a:rPr>
              <a:t>2</a:t>
            </a:r>
            <a:r>
              <a:rPr lang="pl-PL" sz="2400" smtClean="0">
                <a:solidFill>
                  <a:srgbClr val="000000"/>
                </a:solidFill>
                <a:ea typeface="Times New Roman" pitchFamily="18" charset="0"/>
                <a:cs typeface="Courier New" pitchFamily="49" charset="0"/>
              </a:rPr>
              <a:t>.Q.R</a:t>
            </a:r>
            <a:r>
              <a:rPr lang="pl-PL" sz="2400" baseline="30000" smtClean="0">
                <a:solidFill>
                  <a:srgbClr val="000000"/>
                </a:solidFill>
                <a:ea typeface="Times New Roman" pitchFamily="18" charset="0"/>
                <a:cs typeface="Courier New" pitchFamily="49" charset="0"/>
              </a:rPr>
              <a:t>6</a:t>
            </a:r>
            <a:r>
              <a:rPr lang="pl-PL" sz="2400" smtClean="0">
                <a:solidFill>
                  <a:srgbClr val="000000"/>
                </a:solidFill>
                <a:ea typeface="Times New Roman" pitchFamily="18" charset="0"/>
                <a:cs typeface="Courier New" pitchFamily="49" charset="0"/>
              </a:rPr>
              <a:t>.G.R</a:t>
            </a:r>
            <a:r>
              <a:rPr lang="pl-PL" sz="2400" baseline="30000" smtClean="0">
                <a:solidFill>
                  <a:srgbClr val="000000"/>
                </a:solidFill>
                <a:ea typeface="Times New Roman" pitchFamily="18" charset="0"/>
                <a:cs typeface="Courier New" pitchFamily="49" charset="0"/>
              </a:rPr>
              <a:t>18</a:t>
            </a:r>
            <a:r>
              <a:rPr lang="pl-PL" sz="2400" smtClean="0">
                <a:solidFill>
                  <a:srgbClr val="000000"/>
                </a:solidFill>
                <a:ea typeface="Times New Roman" pitchFamily="18" charset="0"/>
                <a:cs typeface="Courier New" pitchFamily="49" charset="0"/>
              </a:rPr>
              <a:t>, I.R.Q.R</a:t>
            </a:r>
            <a:r>
              <a:rPr lang="pl-PL" sz="2400" baseline="30000" smtClean="0">
                <a:solidFill>
                  <a:srgbClr val="000000"/>
                </a:solidFill>
                <a:ea typeface="Times New Roman" pitchFamily="18" charset="0"/>
                <a:cs typeface="Courier New" pitchFamily="49" charset="0"/>
              </a:rPr>
              <a:t>17</a:t>
            </a:r>
            <a:r>
              <a:rPr lang="pl-PL" sz="2400" smtClean="0">
                <a:solidFill>
                  <a:srgbClr val="000000"/>
                </a:solidFill>
                <a:ea typeface="Times New Roman" pitchFamily="18" charset="0"/>
                <a:cs typeface="Courier New" pitchFamily="49" charset="0"/>
              </a:rPr>
              <a:t>, I.R</a:t>
            </a:r>
            <a:r>
              <a:rPr lang="pl-PL" sz="2400" baseline="30000" smtClean="0">
                <a:solidFill>
                  <a:srgbClr val="000000"/>
                </a:solidFill>
                <a:ea typeface="Times New Roman" pitchFamily="18" charset="0"/>
                <a:cs typeface="Courier New" pitchFamily="49" charset="0"/>
              </a:rPr>
              <a:t>28</a:t>
            </a:r>
            <a:r>
              <a:rPr lang="pl-PL" sz="2400" smtClean="0">
                <a:solidFill>
                  <a:srgbClr val="000000"/>
                </a:solidFill>
                <a:ea typeface="Times New Roman" pitchFamily="18" charset="0"/>
                <a:cs typeface="Courier New" pitchFamily="49" charset="0"/>
              </a:rPr>
              <a:t>, I.R</a:t>
            </a:r>
            <a:r>
              <a:rPr lang="pl-PL" sz="2400" baseline="30000" smtClean="0">
                <a:solidFill>
                  <a:srgbClr val="000000"/>
                </a:solidFill>
                <a:ea typeface="Times New Roman" pitchFamily="18" charset="0"/>
                <a:cs typeface="Courier New" pitchFamily="49" charset="0"/>
              </a:rPr>
              <a:t>28</a:t>
            </a:r>
            <a:r>
              <a:rPr lang="pl-PL" sz="2400" smtClean="0">
                <a:solidFill>
                  <a:srgbClr val="000000"/>
                </a:solidFill>
                <a:ea typeface="Times New Roman" pitchFamily="18" charset="0"/>
                <a:cs typeface="Courier New" pitchFamily="49" charset="0"/>
              </a:rPr>
              <a:t>, I</a:t>
            </a:r>
            <a:r>
              <a:rPr lang="pl-PL" sz="2400" baseline="30000" smtClean="0">
                <a:solidFill>
                  <a:srgbClr val="000000"/>
                </a:solidFill>
                <a:ea typeface="Times New Roman" pitchFamily="18" charset="0"/>
                <a:cs typeface="Courier New" pitchFamily="49" charset="0"/>
              </a:rPr>
              <a:t>17</a:t>
            </a:r>
            <a:r>
              <a:rPr lang="pl-PL" sz="2400" smtClean="0">
                <a:solidFill>
                  <a:srgbClr val="000000"/>
                </a:solidFill>
                <a:ea typeface="Times New Roman" pitchFamily="18" charset="0"/>
                <a:cs typeface="Courier New" pitchFamily="49" charset="0"/>
              </a:rPr>
              <a:t>.R</a:t>
            </a:r>
            <a:r>
              <a:rPr lang="pl-PL" sz="2400" baseline="30000" smtClean="0">
                <a:solidFill>
                  <a:srgbClr val="000000"/>
                </a:solidFill>
                <a:ea typeface="Times New Roman" pitchFamily="18" charset="0"/>
                <a:cs typeface="Courier New" pitchFamily="49" charset="0"/>
              </a:rPr>
              <a:t>20</a:t>
            </a:r>
            <a:r>
              <a:rPr lang="pl-PL" sz="2400" smtClean="0">
                <a:solidFill>
                  <a:srgbClr val="000000"/>
                </a:solidFill>
                <a:ea typeface="Times New Roman" pitchFamily="18" charset="0"/>
                <a:cs typeface="Courier New" pitchFamily="49" charset="0"/>
              </a:rPr>
              <a:t>, I.R</a:t>
            </a:r>
            <a:r>
              <a:rPr lang="pl-PL" sz="2400" baseline="30000" smtClean="0">
                <a:solidFill>
                  <a:srgbClr val="000000"/>
                </a:solidFill>
                <a:ea typeface="Times New Roman" pitchFamily="18" charset="0"/>
                <a:cs typeface="Courier New" pitchFamily="49" charset="0"/>
              </a:rPr>
              <a:t>5</a:t>
            </a:r>
            <a:r>
              <a:rPr lang="pl-PL" sz="2400" smtClean="0">
                <a:solidFill>
                  <a:srgbClr val="000000"/>
                </a:solidFill>
                <a:ea typeface="Times New Roman" pitchFamily="18" charset="0"/>
                <a:cs typeface="Courier New" pitchFamily="49" charset="0"/>
              </a:rPr>
              <a:t>, I</a:t>
            </a:r>
            <a:r>
              <a:rPr lang="pl-PL" sz="2400" baseline="30000" smtClean="0">
                <a:solidFill>
                  <a:srgbClr val="000000"/>
                </a:solidFill>
                <a:ea typeface="Times New Roman" pitchFamily="18" charset="0"/>
                <a:cs typeface="Courier New" pitchFamily="49" charset="0"/>
              </a:rPr>
              <a:t>13</a:t>
            </a:r>
            <a:r>
              <a:rPr lang="pl-PL" sz="2400" smtClean="0">
                <a:solidFill>
                  <a:srgbClr val="000000"/>
                </a:solidFill>
                <a:ea typeface="Times New Roman" pitchFamily="18" charset="0"/>
                <a:cs typeface="Courier New" pitchFamily="49" charset="0"/>
              </a:rPr>
              <a:t>.R, I</a:t>
            </a:r>
            <a:r>
              <a:rPr lang="pl-PL" sz="2400" baseline="30000" smtClean="0">
                <a:solidFill>
                  <a:srgbClr val="000000"/>
                </a:solidFill>
                <a:ea typeface="Times New Roman" pitchFamily="18" charset="0"/>
                <a:cs typeface="Courier New" pitchFamily="49" charset="0"/>
              </a:rPr>
              <a:t>6</a:t>
            </a:r>
            <a:r>
              <a:rPr lang="pl-PL" sz="2400" smtClean="0">
                <a:solidFill>
                  <a:srgbClr val="000000"/>
                </a:solidFill>
                <a:ea typeface="Times New Roman" pitchFamily="18" charset="0"/>
                <a:cs typeface="Courier New" pitchFamily="49" charset="0"/>
              </a:rPr>
              <a:t>.R</a:t>
            </a:r>
            <a:r>
              <a:rPr lang="pl-PL" sz="2400" baseline="30000" smtClean="0">
                <a:solidFill>
                  <a:srgbClr val="000000"/>
                </a:solidFill>
                <a:ea typeface="Times New Roman" pitchFamily="18" charset="0"/>
                <a:cs typeface="Courier New" pitchFamily="49" charset="0"/>
              </a:rPr>
              <a:t>3</a:t>
            </a:r>
            <a:r>
              <a:rPr lang="pl-PL" sz="2400" smtClean="0">
                <a:solidFill>
                  <a:srgbClr val="000000"/>
                </a:solidFill>
                <a:ea typeface="Times New Roman" pitchFamily="18" charset="0"/>
                <a:cs typeface="Courier New" pitchFamily="49" charset="0"/>
              </a:rPr>
              <a:t>, I</a:t>
            </a:r>
            <a:r>
              <a:rPr lang="pl-PL" sz="2400" baseline="30000" smtClean="0">
                <a:solidFill>
                  <a:srgbClr val="000000"/>
                </a:solidFill>
                <a:ea typeface="Times New Roman" pitchFamily="18" charset="0"/>
                <a:cs typeface="Courier New" pitchFamily="49" charset="0"/>
              </a:rPr>
              <a:t>8</a:t>
            </a:r>
            <a:r>
              <a:rPr lang="pl-PL" sz="2400" smtClean="0">
                <a:solidFill>
                  <a:srgbClr val="000000"/>
                </a:solidFill>
                <a:ea typeface="Times New Roman" pitchFamily="18" charset="0"/>
                <a:cs typeface="Courier New" pitchFamily="49" charset="0"/>
              </a:rPr>
              <a:t>.R</a:t>
            </a:r>
            <a:r>
              <a:rPr lang="pl-PL" sz="2400" baseline="30000" smtClean="0">
                <a:solidFill>
                  <a:srgbClr val="000000"/>
                </a:solidFill>
                <a:ea typeface="Times New Roman" pitchFamily="18" charset="0"/>
                <a:cs typeface="Courier New" pitchFamily="49" charset="0"/>
              </a:rPr>
              <a:t>5</a:t>
            </a:r>
            <a:r>
              <a:rPr lang="pl-PL" sz="2400" smtClean="0">
                <a:solidFill>
                  <a:srgbClr val="000000"/>
                </a:solidFill>
                <a:ea typeface="Times New Roman" pitchFamily="18" charset="0"/>
                <a:cs typeface="Courier New" pitchFamily="49" charset="0"/>
              </a:rPr>
              <a:t>, I.R</a:t>
            </a:r>
            <a:r>
              <a:rPr lang="pl-PL" sz="2400" baseline="30000" smtClean="0">
                <a:solidFill>
                  <a:srgbClr val="000000"/>
                </a:solidFill>
                <a:ea typeface="Times New Roman" pitchFamily="18" charset="0"/>
                <a:cs typeface="Courier New" pitchFamily="49" charset="0"/>
              </a:rPr>
              <a:t>8</a:t>
            </a:r>
            <a:r>
              <a:rPr lang="pl-PL" sz="2400" smtClean="0">
                <a:solidFill>
                  <a:srgbClr val="000000"/>
                </a:solidFill>
                <a:ea typeface="Times New Roman" pitchFamily="18" charset="0"/>
                <a:cs typeface="Courier New" pitchFamily="49" charset="0"/>
              </a:rPr>
              <a:t>, I</a:t>
            </a:r>
            <a:r>
              <a:rPr lang="pl-PL" sz="2400" baseline="30000" smtClean="0">
                <a:solidFill>
                  <a:srgbClr val="000000"/>
                </a:solidFill>
                <a:ea typeface="Times New Roman" pitchFamily="18" charset="0"/>
                <a:cs typeface="Courier New" pitchFamily="49" charset="0"/>
              </a:rPr>
              <a:t>20</a:t>
            </a:r>
            <a:r>
              <a:rPr lang="pl-PL" sz="2400" smtClean="0">
                <a:solidFill>
                  <a:srgbClr val="000000"/>
                </a:solidFill>
                <a:ea typeface="Times New Roman" pitchFamily="18" charset="0"/>
                <a:cs typeface="Courier New" pitchFamily="49" charset="0"/>
              </a:rPr>
              <a:t>.R</a:t>
            </a:r>
            <a:r>
              <a:rPr lang="pl-PL" sz="2400" baseline="30000" smtClean="0">
                <a:solidFill>
                  <a:srgbClr val="000000"/>
                </a:solidFill>
                <a:ea typeface="Times New Roman" pitchFamily="18" charset="0"/>
                <a:cs typeface="Courier New" pitchFamily="49" charset="0"/>
              </a:rPr>
              <a:t>19</a:t>
            </a:r>
            <a:r>
              <a:rPr lang="pl-PL" sz="2400" smtClean="0">
                <a:solidFill>
                  <a:srgbClr val="000000"/>
                </a:solidFill>
                <a:ea typeface="Times New Roman" pitchFamily="18" charset="0"/>
                <a:cs typeface="Courier New" pitchFamily="49" charset="0"/>
              </a:rPr>
              <a:t>, I</a:t>
            </a:r>
            <a:r>
              <a:rPr lang="pl-PL" sz="2400" baseline="30000" smtClean="0">
                <a:solidFill>
                  <a:srgbClr val="000000"/>
                </a:solidFill>
                <a:ea typeface="Times New Roman" pitchFamily="18" charset="0"/>
                <a:cs typeface="Courier New" pitchFamily="49" charset="0"/>
              </a:rPr>
              <a:t>3</a:t>
            </a:r>
            <a:r>
              <a:rPr lang="pl-PL" sz="2400" smtClean="0">
                <a:solidFill>
                  <a:srgbClr val="000000"/>
                </a:solidFill>
                <a:ea typeface="Times New Roman" pitchFamily="18" charset="0"/>
                <a:cs typeface="Courier New" pitchFamily="49" charset="0"/>
              </a:rPr>
              <a:t>.R</a:t>
            </a:r>
            <a:r>
              <a:rPr lang="pl-PL" sz="2400" baseline="30000" smtClean="0">
                <a:solidFill>
                  <a:srgbClr val="000000"/>
                </a:solidFill>
                <a:ea typeface="Times New Roman" pitchFamily="18" charset="0"/>
                <a:cs typeface="Courier New" pitchFamily="49" charset="0"/>
              </a:rPr>
              <a:t>2</a:t>
            </a:r>
            <a:r>
              <a:rPr lang="pl-PL" sz="2400" smtClean="0">
                <a:solidFill>
                  <a:srgbClr val="000000"/>
                </a:solidFill>
                <a:ea typeface="Times New Roman" pitchFamily="18" charset="0"/>
                <a:cs typeface="Courier New" pitchFamily="49" charset="0"/>
              </a:rPr>
              <a:t>, I</a:t>
            </a:r>
            <a:r>
              <a:rPr lang="pl-PL" sz="2400" baseline="30000" smtClean="0">
                <a:solidFill>
                  <a:srgbClr val="000000"/>
                </a:solidFill>
                <a:ea typeface="Times New Roman" pitchFamily="18" charset="0"/>
                <a:cs typeface="Courier New" pitchFamily="49" charset="0"/>
              </a:rPr>
              <a:t>3</a:t>
            </a:r>
            <a:r>
              <a:rPr lang="pl-PL" sz="2400" smtClean="0">
                <a:solidFill>
                  <a:srgbClr val="000000"/>
                </a:solidFill>
                <a:ea typeface="Times New Roman" pitchFamily="18" charset="0"/>
                <a:cs typeface="Courier New" pitchFamily="49" charset="0"/>
              </a:rPr>
              <a:t>.S.R</a:t>
            </a:r>
            <a:r>
              <a:rPr lang="pl-PL" sz="2400" baseline="30000" smtClean="0">
                <a:solidFill>
                  <a:srgbClr val="000000"/>
                </a:solidFill>
                <a:ea typeface="Times New Roman" pitchFamily="18" charset="0"/>
                <a:cs typeface="Courier New" pitchFamily="49" charset="0"/>
              </a:rPr>
              <a:t>4</a:t>
            </a:r>
            <a:r>
              <a:rPr lang="pl-PL" sz="2400" smtClean="0">
                <a:solidFill>
                  <a:srgbClr val="000000"/>
                </a:solidFill>
                <a:ea typeface="Times New Roman" pitchFamily="18" charset="0"/>
                <a:cs typeface="Courier New" pitchFamily="49" charset="0"/>
              </a:rPr>
              <a:t>.S.R.S</a:t>
            </a:r>
            <a:r>
              <a:rPr lang="pl-PL" sz="2400" baseline="30000" smtClean="0">
                <a:solidFill>
                  <a:srgbClr val="000000"/>
                </a:solidFill>
                <a:ea typeface="Times New Roman" pitchFamily="18" charset="0"/>
                <a:cs typeface="Courier New" pitchFamily="49" charset="0"/>
              </a:rPr>
              <a:t>2</a:t>
            </a:r>
            <a:r>
              <a:rPr lang="pl-PL" sz="2400" smtClean="0">
                <a:solidFill>
                  <a:srgbClr val="000000"/>
                </a:solidFill>
                <a:ea typeface="Times New Roman" pitchFamily="18" charset="0"/>
                <a:cs typeface="Courier New" pitchFamily="49" charset="0"/>
              </a:rPr>
              <a:t>.R.S, I</a:t>
            </a:r>
            <a:r>
              <a:rPr lang="pl-PL" sz="2400" baseline="30000" smtClean="0">
                <a:solidFill>
                  <a:srgbClr val="000000"/>
                </a:solidFill>
                <a:ea typeface="Times New Roman" pitchFamily="18" charset="0"/>
                <a:cs typeface="Courier New" pitchFamily="49" charset="0"/>
              </a:rPr>
              <a:t>10</a:t>
            </a:r>
            <a:r>
              <a:rPr lang="pl-PL" sz="2400" smtClean="0">
                <a:solidFill>
                  <a:srgbClr val="000000"/>
                </a:solidFill>
                <a:ea typeface="Times New Roman" pitchFamily="18" charset="0"/>
                <a:cs typeface="Courier New" pitchFamily="49" charset="0"/>
              </a:rPr>
              <a:t>.R</a:t>
            </a:r>
            <a:r>
              <a:rPr lang="pl-PL" sz="2400" baseline="30000" smtClean="0">
                <a:solidFill>
                  <a:srgbClr val="000000"/>
                </a:solidFill>
                <a:ea typeface="Times New Roman" pitchFamily="18" charset="0"/>
                <a:cs typeface="Courier New" pitchFamily="49" charset="0"/>
              </a:rPr>
              <a:t>3</a:t>
            </a:r>
            <a:r>
              <a:rPr lang="pl-PL" sz="2400" smtClean="0">
                <a:solidFill>
                  <a:srgbClr val="000000"/>
                </a:solidFill>
                <a:ea typeface="Times New Roman" pitchFamily="18" charset="0"/>
                <a:cs typeface="Courier New" pitchFamily="49" charset="0"/>
              </a:rPr>
              <a:t>.G</a:t>
            </a:r>
            <a:r>
              <a:rPr lang="pl-PL" sz="2400" baseline="30000" smtClean="0">
                <a:solidFill>
                  <a:srgbClr val="000000"/>
                </a:solidFill>
                <a:ea typeface="Times New Roman" pitchFamily="18" charset="0"/>
                <a:cs typeface="Courier New" pitchFamily="49" charset="0"/>
              </a:rPr>
              <a:t>4</a:t>
            </a:r>
            <a:r>
              <a:rPr lang="pl-PL" sz="2400" smtClean="0">
                <a:solidFill>
                  <a:srgbClr val="000000"/>
                </a:solidFill>
                <a:ea typeface="Times New Roman" pitchFamily="18" charset="0"/>
                <a:cs typeface="Courier New" pitchFamily="49" charset="0"/>
              </a:rPr>
              <a:t>.R.G.R</a:t>
            </a:r>
            <a:r>
              <a:rPr lang="pl-PL" sz="2400" baseline="30000" smtClean="0">
                <a:solidFill>
                  <a:srgbClr val="000000"/>
                </a:solidFill>
                <a:ea typeface="Times New Roman" pitchFamily="18" charset="0"/>
                <a:cs typeface="Courier New" pitchFamily="49" charset="0"/>
              </a:rPr>
              <a:t>2</a:t>
            </a:r>
            <a:r>
              <a:rPr lang="pl-PL" sz="2400" smtClean="0">
                <a:solidFill>
                  <a:srgbClr val="000000"/>
                </a:solidFill>
                <a:ea typeface="Times New Roman" pitchFamily="18" charset="0"/>
                <a:cs typeface="Courier New" pitchFamily="49" charset="0"/>
              </a:rPr>
              <a:t>.G.R, I.R, I</a:t>
            </a:r>
            <a:r>
              <a:rPr lang="pl-PL" sz="2400" baseline="30000" smtClean="0">
                <a:solidFill>
                  <a:srgbClr val="000000"/>
                </a:solidFill>
                <a:ea typeface="Times New Roman" pitchFamily="18" charset="0"/>
                <a:cs typeface="Courier New" pitchFamily="49" charset="0"/>
              </a:rPr>
              <a:t>8</a:t>
            </a:r>
            <a:r>
              <a:rPr lang="pl-PL" sz="2400" smtClean="0">
                <a:solidFill>
                  <a:srgbClr val="000000"/>
                </a:solidFill>
                <a:ea typeface="Times New Roman" pitchFamily="18" charset="0"/>
                <a:cs typeface="Courier New" pitchFamily="49" charset="0"/>
              </a:rPr>
              <a:t>.I</a:t>
            </a:r>
            <a:endParaRPr lang="en-US" sz="2400" smtClean="0">
              <a:solidFill>
                <a:srgbClr val="000000"/>
              </a:solidFill>
              <a:cs typeface="Times New Roman" pitchFamily="18" charset="0"/>
            </a:endParaRPr>
          </a:p>
          <a:p>
            <a:pPr eaLnBrk="1" hangingPunct="1">
              <a:lnSpc>
                <a:spcPct val="90000"/>
              </a:lnSpc>
              <a:buFontTx/>
              <a:buNone/>
            </a:pPr>
            <a:r>
              <a:rPr lang="en-US" sz="2800" smtClean="0">
                <a:solidFill>
                  <a:srgbClr val="000000"/>
                </a:solidFill>
                <a:cs typeface="Times New Roman" pitchFamily="18" charset="0"/>
              </a:rPr>
              <a:t>    where P stands for GEGFGFG, Q for GEGFG, R for GEG and S for GEEGFG</a:t>
            </a:r>
          </a:p>
        </p:txBody>
      </p:sp>
      <p:sp>
        <p:nvSpPr>
          <p:cNvPr id="86020" name="Date Placeholder 1"/>
          <p:cNvSpPr>
            <a:spLocks noGrp="1"/>
          </p:cNvSpPr>
          <p:nvPr>
            <p:ph type="dt" sz="quarter" idx="10"/>
          </p:nvPr>
        </p:nvSpPr>
        <p:spPr>
          <a:noFill/>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en-US"/>
              <a:t>EICAR 2011</a:t>
            </a:r>
          </a:p>
        </p:txBody>
      </p:sp>
    </p:spTree>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2"/>
          <p:cNvSpPr>
            <a:spLocks noGrp="1" noChangeArrowheads="1"/>
          </p:cNvSpPr>
          <p:nvPr>
            <p:ph type="title"/>
          </p:nvPr>
        </p:nvSpPr>
        <p:spPr/>
        <p:txBody>
          <a:bodyPr/>
          <a:lstStyle/>
          <a:p>
            <a:pPr eaLnBrk="1" hangingPunct="1"/>
            <a:r>
              <a:rPr lang="en-US" sz="3400" smtClean="0">
                <a:solidFill>
                  <a:srgbClr val="FF0000"/>
                </a:solidFill>
              </a:rPr>
              <a:t>Learning Regular Languages from Positive Data</a:t>
            </a:r>
          </a:p>
        </p:txBody>
      </p:sp>
      <p:sp>
        <p:nvSpPr>
          <p:cNvPr id="87043" name="Rectangle 3"/>
          <p:cNvSpPr>
            <a:spLocks noGrp="1" noChangeArrowheads="1"/>
          </p:cNvSpPr>
          <p:nvPr>
            <p:ph type="body" idx="1"/>
          </p:nvPr>
        </p:nvSpPr>
        <p:spPr/>
        <p:txBody>
          <a:bodyPr/>
          <a:lstStyle/>
          <a:p>
            <a:pPr algn="just" eaLnBrk="1" hangingPunct="1">
              <a:lnSpc>
                <a:spcPct val="90000"/>
              </a:lnSpc>
            </a:pPr>
            <a:r>
              <a:rPr lang="en-US" sz="2800" smtClean="0"/>
              <a:t>We decided that F</a:t>
            </a:r>
            <a:r>
              <a:rPr lang="en-US" sz="2800" baseline="30000" smtClean="0"/>
              <a:t>2</a:t>
            </a:r>
            <a:r>
              <a:rPr lang="en-US" sz="2800" smtClean="0"/>
              <a:t>.I forms the initialization and I</a:t>
            </a:r>
            <a:r>
              <a:rPr lang="en-US" sz="2800" baseline="30000" smtClean="0"/>
              <a:t>8</a:t>
            </a:r>
            <a:r>
              <a:rPr lang="en-US" sz="2800" smtClean="0"/>
              <a:t>.I (the last entry) is the termination</a:t>
            </a:r>
          </a:p>
          <a:p>
            <a:pPr algn="just" eaLnBrk="1" hangingPunct="1">
              <a:lnSpc>
                <a:spcPct val="90000"/>
              </a:lnSpc>
            </a:pPr>
            <a:r>
              <a:rPr lang="en-US" sz="2800" smtClean="0"/>
              <a:t>The remaining transactions were caused by a loop (can be inferred easily by a human expert)</a:t>
            </a:r>
          </a:p>
          <a:p>
            <a:pPr algn="just" eaLnBrk="1" hangingPunct="1">
              <a:lnSpc>
                <a:spcPct val="90000"/>
              </a:lnSpc>
            </a:pPr>
            <a:r>
              <a:rPr lang="en-US" sz="2800" smtClean="0"/>
              <a:t>Our objective is to learn a language L such that, each word (API sequence) caused by the loop belongs to the language L</a:t>
            </a:r>
          </a:p>
          <a:p>
            <a:pPr algn="just" eaLnBrk="1" hangingPunct="1">
              <a:lnSpc>
                <a:spcPct val="90000"/>
              </a:lnSpc>
            </a:pPr>
            <a:r>
              <a:rPr lang="en-US" sz="2800" smtClean="0"/>
              <a:t>Once we are able to do this, the virus behaviour can be denoted as F</a:t>
            </a:r>
            <a:r>
              <a:rPr lang="en-US" sz="2800" baseline="30000" smtClean="0"/>
              <a:t>2</a:t>
            </a:r>
            <a:r>
              <a:rPr lang="en-US" sz="2800" smtClean="0"/>
              <a:t>.I.(L)*.I</a:t>
            </a:r>
            <a:r>
              <a:rPr lang="en-US" sz="2800" baseline="30000" smtClean="0"/>
              <a:t>8</a:t>
            </a:r>
            <a:r>
              <a:rPr lang="en-US" sz="2800" smtClean="0"/>
              <a:t>.I, where * denotes the Kleene closure (zero or more copies)</a:t>
            </a:r>
          </a:p>
        </p:txBody>
      </p:sp>
      <p:sp>
        <p:nvSpPr>
          <p:cNvPr id="87044" name="Date Placeholder 1"/>
          <p:cNvSpPr>
            <a:spLocks noGrp="1"/>
          </p:cNvSpPr>
          <p:nvPr>
            <p:ph type="dt" sz="quarter" idx="10"/>
          </p:nvPr>
        </p:nvSpPr>
        <p:spPr>
          <a:noFill/>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en-US"/>
              <a:t>EICAR 2011</a:t>
            </a:r>
          </a:p>
        </p:txBody>
      </p:sp>
    </p:spTree>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Rectangle 2"/>
          <p:cNvSpPr>
            <a:spLocks noGrp="1" noChangeArrowheads="1"/>
          </p:cNvSpPr>
          <p:nvPr>
            <p:ph type="title"/>
          </p:nvPr>
        </p:nvSpPr>
        <p:spPr/>
        <p:txBody>
          <a:bodyPr/>
          <a:lstStyle/>
          <a:p>
            <a:pPr eaLnBrk="1" hangingPunct="1"/>
            <a:r>
              <a:rPr lang="en-US" sz="3400" smtClean="0">
                <a:solidFill>
                  <a:srgbClr val="FF0000"/>
                </a:solidFill>
              </a:rPr>
              <a:t>Learning Regular Languages from Positive Data</a:t>
            </a:r>
          </a:p>
        </p:txBody>
      </p:sp>
      <p:sp>
        <p:nvSpPr>
          <p:cNvPr id="88067" name="Rectangle 3"/>
          <p:cNvSpPr>
            <a:spLocks noGrp="1" noChangeArrowheads="1"/>
          </p:cNvSpPr>
          <p:nvPr>
            <p:ph type="body" idx="1"/>
          </p:nvPr>
        </p:nvSpPr>
        <p:spPr>
          <a:xfrm>
            <a:off x="457200" y="1600200"/>
            <a:ext cx="8229600" cy="4800600"/>
          </a:xfrm>
        </p:spPr>
        <p:txBody>
          <a:bodyPr/>
          <a:lstStyle/>
          <a:p>
            <a:pPr algn="just" eaLnBrk="1" hangingPunct="1"/>
            <a:r>
              <a:rPr lang="en-US" sz="2800" smtClean="0">
                <a:solidFill>
                  <a:srgbClr val="000000"/>
                </a:solidFill>
                <a:cs typeface="Times New Roman" pitchFamily="18" charset="0"/>
              </a:rPr>
              <a:t>Each word is divided into </a:t>
            </a:r>
            <a:r>
              <a:rPr lang="en-US" sz="2800" i="1" smtClean="0">
                <a:solidFill>
                  <a:srgbClr val="000000"/>
                </a:solidFill>
                <a:cs typeface="Times New Roman" pitchFamily="18" charset="0"/>
              </a:rPr>
              <a:t>blocks</a:t>
            </a:r>
            <a:r>
              <a:rPr lang="en-US" sz="2800" smtClean="0">
                <a:solidFill>
                  <a:srgbClr val="000000"/>
                </a:solidFill>
                <a:cs typeface="Times New Roman" pitchFamily="18" charset="0"/>
              </a:rPr>
              <a:t> where each block denotes one or more repetitions of the same letter, such that the letters of two consecutive blocks are different</a:t>
            </a:r>
          </a:p>
          <a:p>
            <a:pPr algn="just" eaLnBrk="1" hangingPunct="1"/>
            <a:r>
              <a:rPr lang="en-US" sz="2800" smtClean="0">
                <a:solidFill>
                  <a:srgbClr val="000000"/>
                </a:solidFill>
                <a:cs typeface="Times New Roman" pitchFamily="18" charset="0"/>
              </a:rPr>
              <a:t>Think of each word as a product of blocks</a:t>
            </a:r>
          </a:p>
          <a:p>
            <a:pPr algn="just" eaLnBrk="1" hangingPunct="1"/>
            <a:r>
              <a:rPr lang="en-US" sz="2800" smtClean="0">
                <a:solidFill>
                  <a:srgbClr val="000000"/>
                </a:solidFill>
                <a:cs typeface="Times New Roman" pitchFamily="18" charset="0"/>
              </a:rPr>
              <a:t>The sequence of words given to us denotes a sum-of-products (union of the words is the language)</a:t>
            </a:r>
          </a:p>
          <a:p>
            <a:pPr algn="just" eaLnBrk="1" hangingPunct="1"/>
            <a:r>
              <a:rPr lang="en-US" sz="2800" smtClean="0">
                <a:solidFill>
                  <a:srgbClr val="000000"/>
                </a:solidFill>
                <a:cs typeface="Times New Roman" pitchFamily="18" charset="0"/>
              </a:rPr>
              <a:t>Informally, we are trying to convert a sum-of-products form to a product-of-sums form</a:t>
            </a:r>
            <a:r>
              <a:rPr lang="en-US" sz="2800" smtClean="0"/>
              <a:t> </a:t>
            </a:r>
          </a:p>
        </p:txBody>
      </p:sp>
      <p:sp>
        <p:nvSpPr>
          <p:cNvPr id="88068" name="Date Placeholder 1"/>
          <p:cNvSpPr>
            <a:spLocks noGrp="1"/>
          </p:cNvSpPr>
          <p:nvPr>
            <p:ph type="dt" sz="quarter" idx="10"/>
          </p:nvPr>
        </p:nvSpPr>
        <p:spPr>
          <a:noFill/>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en-US"/>
              <a:t>EICAR 2011</a:t>
            </a:r>
          </a:p>
        </p:txBody>
      </p:sp>
    </p:spTree>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Rectangle 2"/>
          <p:cNvSpPr>
            <a:spLocks noGrp="1" noChangeArrowheads="1"/>
          </p:cNvSpPr>
          <p:nvPr>
            <p:ph type="title"/>
          </p:nvPr>
        </p:nvSpPr>
        <p:spPr/>
        <p:txBody>
          <a:bodyPr/>
          <a:lstStyle/>
          <a:p>
            <a:pPr eaLnBrk="1" hangingPunct="1"/>
            <a:r>
              <a:rPr lang="en-US" sz="3400" smtClean="0">
                <a:solidFill>
                  <a:srgbClr val="FF0000"/>
                </a:solidFill>
              </a:rPr>
              <a:t>Learning Regular Languages from Positive Data</a:t>
            </a:r>
          </a:p>
        </p:txBody>
      </p:sp>
      <p:sp>
        <p:nvSpPr>
          <p:cNvPr id="89091" name="Rectangle 3"/>
          <p:cNvSpPr>
            <a:spLocks noGrp="1" noChangeArrowheads="1"/>
          </p:cNvSpPr>
          <p:nvPr>
            <p:ph type="body" idx="1"/>
          </p:nvPr>
        </p:nvSpPr>
        <p:spPr/>
        <p:txBody>
          <a:bodyPr/>
          <a:lstStyle/>
          <a:p>
            <a:pPr algn="just" eaLnBrk="1" hangingPunct="1"/>
            <a:r>
              <a:rPr lang="en-US" u="sng" smtClean="0">
                <a:solidFill>
                  <a:schemeClr val="hlink"/>
                </a:solidFill>
              </a:rPr>
              <a:t>Rules</a:t>
            </a:r>
            <a:r>
              <a:rPr lang="en-US" smtClean="0"/>
              <a:t>: We now describe some rules used in learning</a:t>
            </a:r>
          </a:p>
          <a:p>
            <a:pPr lvl="1" algn="just" eaLnBrk="1" hangingPunct="1"/>
            <a:r>
              <a:rPr lang="en-US" smtClean="0"/>
              <a:t>“A.B” + “A.C” = “A.(B+C)”, and hence we refer to the rule as </a:t>
            </a:r>
            <a:r>
              <a:rPr lang="en-US" i="1" smtClean="0"/>
              <a:t>factorize</a:t>
            </a:r>
            <a:r>
              <a:rPr lang="en-US" smtClean="0"/>
              <a:t>. Intuitively, the word “A.B” says “A is followed by B” and the word “A.C” says “A is followed by C”. A regular language which includes both the words is described by “A.(B+C)” which says precisely what we want “A is followed by either B or C”</a:t>
            </a:r>
          </a:p>
        </p:txBody>
      </p:sp>
      <p:sp>
        <p:nvSpPr>
          <p:cNvPr id="89092" name="Date Placeholder 1"/>
          <p:cNvSpPr>
            <a:spLocks noGrp="1"/>
          </p:cNvSpPr>
          <p:nvPr>
            <p:ph type="dt" sz="quarter" idx="10"/>
          </p:nvPr>
        </p:nvSpPr>
        <p:spPr>
          <a:noFill/>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en-US"/>
              <a:t>EICAR 2011</a:t>
            </a:r>
          </a:p>
        </p:txBody>
      </p:sp>
    </p:spTree>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Rectangle 2"/>
          <p:cNvSpPr>
            <a:spLocks noGrp="1" noChangeArrowheads="1"/>
          </p:cNvSpPr>
          <p:nvPr>
            <p:ph type="title"/>
          </p:nvPr>
        </p:nvSpPr>
        <p:spPr/>
        <p:txBody>
          <a:bodyPr/>
          <a:lstStyle/>
          <a:p>
            <a:pPr eaLnBrk="1" hangingPunct="1"/>
            <a:r>
              <a:rPr lang="en-US" sz="3400" smtClean="0">
                <a:solidFill>
                  <a:srgbClr val="FF0000"/>
                </a:solidFill>
              </a:rPr>
              <a:t>Learning Regular Languages from Positive Data</a:t>
            </a:r>
          </a:p>
        </p:txBody>
      </p:sp>
      <p:sp>
        <p:nvSpPr>
          <p:cNvPr id="90115" name="Rectangle 3"/>
          <p:cNvSpPr>
            <a:spLocks noGrp="1" noChangeArrowheads="1"/>
          </p:cNvSpPr>
          <p:nvPr>
            <p:ph type="body" idx="1"/>
          </p:nvPr>
        </p:nvSpPr>
        <p:spPr/>
        <p:txBody>
          <a:bodyPr/>
          <a:lstStyle/>
          <a:p>
            <a:pPr lvl="1" algn="just" eaLnBrk="1" hangingPunct="1">
              <a:lnSpc>
                <a:spcPct val="90000"/>
              </a:lnSpc>
            </a:pPr>
            <a:r>
              <a:rPr lang="en-US" i="1" smtClean="0">
                <a:solidFill>
                  <a:srgbClr val="000000"/>
                </a:solidFill>
                <a:cs typeface="Times New Roman" pitchFamily="18" charset="0"/>
              </a:rPr>
              <a:t>generalize</a:t>
            </a:r>
            <a:r>
              <a:rPr lang="en-US" smtClean="0">
                <a:solidFill>
                  <a:srgbClr val="000000"/>
                </a:solidFill>
                <a:cs typeface="Times New Roman" pitchFamily="18" charset="0"/>
              </a:rPr>
              <a:t> “A</a:t>
            </a:r>
            <a:r>
              <a:rPr lang="en-US" baseline="30000" smtClean="0">
                <a:solidFill>
                  <a:srgbClr val="000000"/>
                </a:solidFill>
                <a:cs typeface="Times New Roman" pitchFamily="18" charset="0"/>
              </a:rPr>
              <a:t>m</a:t>
            </a:r>
            <a:r>
              <a:rPr lang="en-US" smtClean="0">
                <a:solidFill>
                  <a:srgbClr val="000000"/>
                </a:solidFill>
                <a:cs typeface="Times New Roman" pitchFamily="18" charset="0"/>
              </a:rPr>
              <a:t>.B” + “A</a:t>
            </a:r>
            <a:r>
              <a:rPr lang="en-US" baseline="30000" smtClean="0">
                <a:solidFill>
                  <a:srgbClr val="000000"/>
                </a:solidFill>
                <a:cs typeface="Times New Roman" pitchFamily="18" charset="0"/>
              </a:rPr>
              <a:t>n</a:t>
            </a:r>
            <a:r>
              <a:rPr lang="en-US" smtClean="0">
                <a:solidFill>
                  <a:srgbClr val="000000"/>
                </a:solidFill>
                <a:cs typeface="Times New Roman" pitchFamily="18" charset="0"/>
              </a:rPr>
              <a:t>.B” = “A</a:t>
            </a:r>
            <a:r>
              <a:rPr lang="en-US" baseline="30000" smtClean="0">
                <a:solidFill>
                  <a:srgbClr val="000000"/>
                </a:solidFill>
                <a:cs typeface="Times New Roman" pitchFamily="18" charset="0"/>
              </a:rPr>
              <a:t>min(m,n)+</a:t>
            </a:r>
            <a:r>
              <a:rPr lang="en-US" smtClean="0">
                <a:solidFill>
                  <a:srgbClr val="000000"/>
                </a:solidFill>
                <a:cs typeface="Times New Roman" pitchFamily="18" charset="0"/>
              </a:rPr>
              <a:t>.B”. For illustration, if m=3, n=5 the rule reduces to “A</a:t>
            </a:r>
            <a:r>
              <a:rPr lang="en-US" baseline="30000" smtClean="0">
                <a:solidFill>
                  <a:srgbClr val="000000"/>
                </a:solidFill>
                <a:cs typeface="Times New Roman" pitchFamily="18" charset="0"/>
              </a:rPr>
              <a:t>3</a:t>
            </a:r>
            <a:r>
              <a:rPr lang="en-US" smtClean="0">
                <a:solidFill>
                  <a:srgbClr val="000000"/>
                </a:solidFill>
                <a:cs typeface="Times New Roman" pitchFamily="18" charset="0"/>
              </a:rPr>
              <a:t>.B” + “A</a:t>
            </a:r>
            <a:r>
              <a:rPr lang="en-US" baseline="30000" smtClean="0">
                <a:solidFill>
                  <a:srgbClr val="000000"/>
                </a:solidFill>
                <a:cs typeface="Times New Roman" pitchFamily="18" charset="0"/>
              </a:rPr>
              <a:t>5</a:t>
            </a:r>
            <a:r>
              <a:rPr lang="en-US" smtClean="0">
                <a:solidFill>
                  <a:srgbClr val="000000"/>
                </a:solidFill>
                <a:cs typeface="Times New Roman" pitchFamily="18" charset="0"/>
              </a:rPr>
              <a:t>.B” = “A</a:t>
            </a:r>
            <a:r>
              <a:rPr lang="en-US" baseline="30000" smtClean="0">
                <a:solidFill>
                  <a:srgbClr val="000000"/>
                </a:solidFill>
                <a:cs typeface="Times New Roman" pitchFamily="18" charset="0"/>
              </a:rPr>
              <a:t>3+</a:t>
            </a:r>
            <a:r>
              <a:rPr lang="en-US" smtClean="0">
                <a:solidFill>
                  <a:srgbClr val="000000"/>
                </a:solidFill>
                <a:cs typeface="Times New Roman" pitchFamily="18" charset="0"/>
              </a:rPr>
              <a:t>.B” where “A</a:t>
            </a:r>
            <a:r>
              <a:rPr lang="en-US" baseline="30000" smtClean="0">
                <a:solidFill>
                  <a:srgbClr val="000000"/>
                </a:solidFill>
                <a:cs typeface="Times New Roman" pitchFamily="18" charset="0"/>
              </a:rPr>
              <a:t>3+</a:t>
            </a:r>
            <a:r>
              <a:rPr lang="en-US" smtClean="0">
                <a:solidFill>
                  <a:srgbClr val="000000"/>
                </a:solidFill>
                <a:cs typeface="Times New Roman" pitchFamily="18" charset="0"/>
              </a:rPr>
              <a:t>” stands for “3 or more repetitions of A”</a:t>
            </a:r>
            <a:endParaRPr lang="en-US" smtClean="0"/>
          </a:p>
          <a:p>
            <a:pPr lvl="1" algn="just" eaLnBrk="1" hangingPunct="1">
              <a:lnSpc>
                <a:spcPct val="90000"/>
              </a:lnSpc>
            </a:pPr>
            <a:r>
              <a:rPr lang="en-US" smtClean="0">
                <a:solidFill>
                  <a:srgbClr val="000000"/>
                </a:solidFill>
                <a:cs typeface="Times New Roman" pitchFamily="18" charset="0"/>
              </a:rPr>
              <a:t>we can generalize and factorize at once “A</a:t>
            </a:r>
            <a:r>
              <a:rPr lang="en-US" baseline="30000" smtClean="0">
                <a:solidFill>
                  <a:srgbClr val="000000"/>
                </a:solidFill>
                <a:cs typeface="Times New Roman" pitchFamily="18" charset="0"/>
              </a:rPr>
              <a:t>m</a:t>
            </a:r>
            <a:r>
              <a:rPr lang="en-US" smtClean="0">
                <a:solidFill>
                  <a:srgbClr val="000000"/>
                </a:solidFill>
                <a:cs typeface="Times New Roman" pitchFamily="18" charset="0"/>
              </a:rPr>
              <a:t>.B” + “A</a:t>
            </a:r>
            <a:r>
              <a:rPr lang="en-US" baseline="30000" smtClean="0">
                <a:solidFill>
                  <a:srgbClr val="000000"/>
                </a:solidFill>
                <a:cs typeface="Times New Roman" pitchFamily="18" charset="0"/>
              </a:rPr>
              <a:t>n</a:t>
            </a:r>
            <a:r>
              <a:rPr lang="en-US" smtClean="0">
                <a:solidFill>
                  <a:srgbClr val="000000"/>
                </a:solidFill>
                <a:cs typeface="Times New Roman" pitchFamily="18" charset="0"/>
              </a:rPr>
              <a:t>.C” = “A</a:t>
            </a:r>
            <a:r>
              <a:rPr lang="en-US" baseline="30000" smtClean="0">
                <a:solidFill>
                  <a:srgbClr val="000000"/>
                </a:solidFill>
                <a:cs typeface="Times New Roman" pitchFamily="18" charset="0"/>
              </a:rPr>
              <a:t>min(m,n)+</a:t>
            </a:r>
            <a:r>
              <a:rPr lang="en-US" smtClean="0">
                <a:solidFill>
                  <a:srgbClr val="000000"/>
                </a:solidFill>
                <a:cs typeface="Times New Roman" pitchFamily="18" charset="0"/>
              </a:rPr>
              <a:t>.(B+C)”</a:t>
            </a:r>
          </a:p>
          <a:p>
            <a:pPr lvl="1" algn="just" eaLnBrk="1" hangingPunct="1">
              <a:lnSpc>
                <a:spcPct val="90000"/>
              </a:lnSpc>
            </a:pPr>
            <a:r>
              <a:rPr lang="en-US" smtClean="0">
                <a:solidFill>
                  <a:srgbClr val="000000"/>
                </a:solidFill>
                <a:cs typeface="Times New Roman" pitchFamily="18" charset="0"/>
              </a:rPr>
              <a:t>We apply these rules to longer words block-by-block by suitably extending a word (appending empty word) whenever necessary e.g. “A” + “A.B” = “A.e” + “A.B” = “A.(e+B)” where ‘e’ denotes the empty word</a:t>
            </a:r>
            <a:endParaRPr lang="en-US" smtClean="0"/>
          </a:p>
        </p:txBody>
      </p:sp>
      <p:sp>
        <p:nvSpPr>
          <p:cNvPr id="90116" name="Date Placeholder 1"/>
          <p:cNvSpPr>
            <a:spLocks noGrp="1"/>
          </p:cNvSpPr>
          <p:nvPr>
            <p:ph type="dt" sz="quarter" idx="10"/>
          </p:nvPr>
        </p:nvSpPr>
        <p:spPr>
          <a:noFill/>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en-US"/>
              <a:t>EICAR 2011</a:t>
            </a:r>
          </a:p>
        </p:txBody>
      </p:sp>
    </p:spTree>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ctangle 2"/>
          <p:cNvSpPr>
            <a:spLocks noGrp="1" noChangeArrowheads="1"/>
          </p:cNvSpPr>
          <p:nvPr>
            <p:ph type="title"/>
          </p:nvPr>
        </p:nvSpPr>
        <p:spPr/>
        <p:txBody>
          <a:bodyPr/>
          <a:lstStyle/>
          <a:p>
            <a:pPr eaLnBrk="1" hangingPunct="1"/>
            <a:r>
              <a:rPr lang="en-US" sz="3400" smtClean="0">
                <a:solidFill>
                  <a:srgbClr val="FF0000"/>
                </a:solidFill>
              </a:rPr>
              <a:t>Learning Regular Languages from Positive Data</a:t>
            </a:r>
          </a:p>
        </p:txBody>
      </p:sp>
      <p:sp>
        <p:nvSpPr>
          <p:cNvPr id="91139" name="Rectangle 3"/>
          <p:cNvSpPr>
            <a:spLocks noGrp="1" noChangeArrowheads="1"/>
          </p:cNvSpPr>
          <p:nvPr>
            <p:ph type="body" idx="1"/>
          </p:nvPr>
        </p:nvSpPr>
        <p:spPr>
          <a:xfrm>
            <a:off x="457200" y="1600200"/>
            <a:ext cx="8229600" cy="4648200"/>
          </a:xfrm>
        </p:spPr>
        <p:txBody>
          <a:bodyPr/>
          <a:lstStyle/>
          <a:p>
            <a:pPr algn="just" eaLnBrk="1" hangingPunct="1">
              <a:lnSpc>
                <a:spcPct val="90000"/>
              </a:lnSpc>
            </a:pPr>
            <a:r>
              <a:rPr lang="en-US" smtClean="0"/>
              <a:t>Applying these rules to the sequence of words given yields</a:t>
            </a:r>
          </a:p>
          <a:p>
            <a:pPr algn="just" eaLnBrk="1" hangingPunct="1">
              <a:lnSpc>
                <a:spcPct val="90000"/>
              </a:lnSpc>
              <a:buFontTx/>
              <a:buNone/>
            </a:pPr>
            <a:r>
              <a:rPr lang="en-US" sz="2800" smtClean="0">
                <a:solidFill>
                  <a:srgbClr val="000000"/>
                </a:solidFill>
                <a:ea typeface="Times New Roman" pitchFamily="18" charset="0"/>
                <a:cs typeface="Courier New" pitchFamily="49" charset="0"/>
              </a:rPr>
              <a:t>	</a:t>
            </a:r>
          </a:p>
          <a:p>
            <a:pPr algn="just" eaLnBrk="1" hangingPunct="1">
              <a:lnSpc>
                <a:spcPct val="90000"/>
              </a:lnSpc>
              <a:buFontTx/>
              <a:buNone/>
            </a:pPr>
            <a:r>
              <a:rPr lang="en-US" sz="2800" smtClean="0">
                <a:solidFill>
                  <a:srgbClr val="000000"/>
                </a:solidFill>
                <a:ea typeface="Times New Roman" pitchFamily="18" charset="0"/>
                <a:cs typeface="Courier New" pitchFamily="49" charset="0"/>
              </a:rPr>
              <a:t>	L</a:t>
            </a:r>
            <a:r>
              <a:rPr lang="en-US" sz="2800" baseline="-30000" smtClean="0">
                <a:solidFill>
                  <a:srgbClr val="000000"/>
                </a:solidFill>
                <a:ea typeface="Times New Roman" pitchFamily="18" charset="0"/>
                <a:cs typeface="Courier New" pitchFamily="49" charset="0"/>
              </a:rPr>
              <a:t>1</a:t>
            </a:r>
            <a:r>
              <a:rPr lang="en-US" sz="2800" smtClean="0">
                <a:solidFill>
                  <a:srgbClr val="000000"/>
                </a:solidFill>
                <a:ea typeface="Times New Roman" pitchFamily="18" charset="0"/>
                <a:cs typeface="Courier New" pitchFamily="49" charset="0"/>
              </a:rPr>
              <a:t> = I</a:t>
            </a:r>
            <a:r>
              <a:rPr lang="en-US" sz="2800" baseline="30000" smtClean="0">
                <a:solidFill>
                  <a:srgbClr val="000000"/>
                </a:solidFill>
                <a:ea typeface="Times New Roman" pitchFamily="18" charset="0"/>
                <a:cs typeface="Courier New" pitchFamily="49" charset="0"/>
              </a:rPr>
              <a:t>1+</a:t>
            </a:r>
            <a:r>
              <a:rPr lang="en-US" sz="2800" smtClean="0">
                <a:solidFill>
                  <a:srgbClr val="000000"/>
                </a:solidFill>
                <a:ea typeface="Times New Roman" pitchFamily="18" charset="0"/>
                <a:cs typeface="Courier New" pitchFamily="49" charset="0"/>
              </a:rPr>
              <a:t>.(Q+R</a:t>
            </a:r>
            <a:r>
              <a:rPr lang="en-US" sz="2800" baseline="30000" smtClean="0">
                <a:solidFill>
                  <a:srgbClr val="000000"/>
                </a:solidFill>
                <a:ea typeface="Times New Roman" pitchFamily="18" charset="0"/>
                <a:cs typeface="Courier New" pitchFamily="49" charset="0"/>
              </a:rPr>
              <a:t>1+</a:t>
            </a:r>
            <a:r>
              <a:rPr lang="en-US" sz="2800" smtClean="0">
                <a:solidFill>
                  <a:srgbClr val="000000"/>
                </a:solidFill>
                <a:ea typeface="Times New Roman" pitchFamily="18" charset="0"/>
                <a:cs typeface="Courier New" pitchFamily="49" charset="0"/>
              </a:rPr>
              <a:t>+P+S).(e+Q+P+S+G</a:t>
            </a:r>
            <a:r>
              <a:rPr lang="en-US" sz="2800" baseline="30000" smtClean="0">
                <a:solidFill>
                  <a:srgbClr val="000000"/>
                </a:solidFill>
                <a:ea typeface="Times New Roman" pitchFamily="18" charset="0"/>
                <a:cs typeface="Courier New" pitchFamily="49" charset="0"/>
              </a:rPr>
              <a:t>4</a:t>
            </a:r>
            <a:r>
              <a:rPr lang="en-US" sz="2800" smtClean="0">
                <a:solidFill>
                  <a:srgbClr val="000000"/>
                </a:solidFill>
                <a:ea typeface="Times New Roman" pitchFamily="18" charset="0"/>
                <a:cs typeface="Courier New" pitchFamily="49" charset="0"/>
              </a:rPr>
              <a:t>+R</a:t>
            </a:r>
            <a:r>
              <a:rPr lang="en-US" sz="2800" baseline="30000" smtClean="0">
                <a:solidFill>
                  <a:srgbClr val="000000"/>
                </a:solidFill>
                <a:ea typeface="Times New Roman" pitchFamily="18" charset="0"/>
                <a:cs typeface="Courier New" pitchFamily="49" charset="0"/>
              </a:rPr>
              <a:t>2+</a:t>
            </a:r>
            <a:r>
              <a:rPr lang="en-US" sz="2800" smtClean="0">
                <a:solidFill>
                  <a:srgbClr val="000000"/>
                </a:solidFill>
                <a:ea typeface="Times New Roman" pitchFamily="18" charset="0"/>
                <a:cs typeface="Courier New" pitchFamily="49" charset="0"/>
              </a:rPr>
              <a:t>). (e+R</a:t>
            </a:r>
            <a:r>
              <a:rPr lang="en-US" sz="2800" baseline="30000" smtClean="0">
                <a:solidFill>
                  <a:srgbClr val="000000"/>
                </a:solidFill>
                <a:ea typeface="Times New Roman" pitchFamily="18" charset="0"/>
                <a:cs typeface="Courier New" pitchFamily="49" charset="0"/>
              </a:rPr>
              <a:t>1+</a:t>
            </a:r>
            <a:r>
              <a:rPr lang="en-US" sz="2800" smtClean="0">
                <a:solidFill>
                  <a:srgbClr val="000000"/>
                </a:solidFill>
                <a:ea typeface="Times New Roman" pitchFamily="18" charset="0"/>
                <a:cs typeface="Courier New" pitchFamily="49" charset="0"/>
              </a:rPr>
              <a:t>+S).(e+Q+S+G+R).(e+R</a:t>
            </a:r>
            <a:r>
              <a:rPr lang="en-US" sz="2800" baseline="30000" smtClean="0">
                <a:solidFill>
                  <a:srgbClr val="000000"/>
                </a:solidFill>
                <a:ea typeface="Times New Roman" pitchFamily="18" charset="0"/>
                <a:cs typeface="Courier New" pitchFamily="49" charset="0"/>
              </a:rPr>
              <a:t>2+</a:t>
            </a:r>
            <a:r>
              <a:rPr lang="en-US" sz="2800" smtClean="0">
                <a:solidFill>
                  <a:srgbClr val="000000"/>
                </a:solidFill>
                <a:ea typeface="Times New Roman" pitchFamily="18" charset="0"/>
                <a:cs typeface="Courier New" pitchFamily="49" charset="0"/>
              </a:rPr>
              <a:t>+S</a:t>
            </a:r>
            <a:r>
              <a:rPr lang="en-US" sz="2800" baseline="30000" smtClean="0">
                <a:solidFill>
                  <a:srgbClr val="000000"/>
                </a:solidFill>
                <a:ea typeface="Times New Roman" pitchFamily="18" charset="0"/>
                <a:cs typeface="Courier New" pitchFamily="49" charset="0"/>
              </a:rPr>
              <a:t>2</a:t>
            </a:r>
            <a:r>
              <a:rPr lang="en-US" sz="2800" smtClean="0">
                <a:solidFill>
                  <a:srgbClr val="000000"/>
                </a:solidFill>
                <a:ea typeface="Times New Roman" pitchFamily="18" charset="0"/>
                <a:cs typeface="Courier New" pitchFamily="49" charset="0"/>
              </a:rPr>
              <a:t>).(e+G+R). (e+R+S)</a:t>
            </a:r>
          </a:p>
          <a:p>
            <a:pPr algn="just" eaLnBrk="1" hangingPunct="1">
              <a:lnSpc>
                <a:spcPct val="90000"/>
              </a:lnSpc>
              <a:buFontTx/>
              <a:buNone/>
            </a:pPr>
            <a:r>
              <a:rPr lang="en-US" smtClean="0">
                <a:solidFill>
                  <a:srgbClr val="000000"/>
                </a:solidFill>
                <a:cs typeface="Times New Roman" pitchFamily="18" charset="0"/>
              </a:rPr>
              <a:t>   </a:t>
            </a:r>
          </a:p>
          <a:p>
            <a:pPr algn="just" eaLnBrk="1" hangingPunct="1">
              <a:lnSpc>
                <a:spcPct val="90000"/>
              </a:lnSpc>
              <a:buFontTx/>
              <a:buNone/>
            </a:pPr>
            <a:r>
              <a:rPr lang="en-US" smtClean="0">
                <a:solidFill>
                  <a:srgbClr val="000000"/>
                </a:solidFill>
                <a:cs typeface="Times New Roman" pitchFamily="18" charset="0"/>
              </a:rPr>
              <a:t>	We conclude that the behaviour of this execution is F</a:t>
            </a:r>
            <a:r>
              <a:rPr lang="en-US" baseline="30000" smtClean="0">
                <a:solidFill>
                  <a:srgbClr val="000000"/>
                </a:solidFill>
                <a:cs typeface="Times New Roman" pitchFamily="18" charset="0"/>
              </a:rPr>
              <a:t>2</a:t>
            </a:r>
            <a:r>
              <a:rPr lang="en-US" smtClean="0">
                <a:solidFill>
                  <a:srgbClr val="000000"/>
                </a:solidFill>
                <a:cs typeface="Times New Roman" pitchFamily="18" charset="0"/>
              </a:rPr>
              <a:t>.I.(L</a:t>
            </a:r>
            <a:r>
              <a:rPr lang="en-US" baseline="-30000" smtClean="0">
                <a:solidFill>
                  <a:srgbClr val="000000"/>
                </a:solidFill>
                <a:cs typeface="Times New Roman" pitchFamily="18" charset="0"/>
              </a:rPr>
              <a:t>1</a:t>
            </a:r>
            <a:r>
              <a:rPr lang="en-US" smtClean="0">
                <a:solidFill>
                  <a:srgbClr val="000000"/>
                </a:solidFill>
                <a:cs typeface="Times New Roman" pitchFamily="18" charset="0"/>
              </a:rPr>
              <a:t>)*.I</a:t>
            </a:r>
            <a:r>
              <a:rPr lang="en-US" baseline="30000" smtClean="0">
                <a:solidFill>
                  <a:srgbClr val="000000"/>
                </a:solidFill>
                <a:cs typeface="Times New Roman" pitchFamily="18" charset="0"/>
              </a:rPr>
              <a:t>8</a:t>
            </a:r>
            <a:r>
              <a:rPr lang="en-US" smtClean="0">
                <a:solidFill>
                  <a:srgbClr val="000000"/>
                </a:solidFill>
                <a:cs typeface="Times New Roman" pitchFamily="18" charset="0"/>
              </a:rPr>
              <a:t>.I where L</a:t>
            </a:r>
            <a:r>
              <a:rPr lang="en-US" baseline="-30000" smtClean="0">
                <a:solidFill>
                  <a:srgbClr val="000000"/>
                </a:solidFill>
                <a:cs typeface="Times New Roman" pitchFamily="18" charset="0"/>
              </a:rPr>
              <a:t>1</a:t>
            </a:r>
            <a:r>
              <a:rPr lang="en-US" smtClean="0">
                <a:solidFill>
                  <a:srgbClr val="000000"/>
                </a:solidFill>
                <a:cs typeface="Times New Roman" pitchFamily="18" charset="0"/>
              </a:rPr>
              <a:t> is given above</a:t>
            </a:r>
          </a:p>
        </p:txBody>
      </p:sp>
      <p:sp>
        <p:nvSpPr>
          <p:cNvPr id="91140" name="Date Placeholder 1"/>
          <p:cNvSpPr>
            <a:spLocks noGrp="1"/>
          </p:cNvSpPr>
          <p:nvPr>
            <p:ph type="dt" sz="quarter" idx="10"/>
          </p:nvPr>
        </p:nvSpPr>
        <p:spPr>
          <a:noFill/>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en-US"/>
              <a:t>EICAR 2011</a:t>
            </a:r>
          </a:p>
        </p:txBody>
      </p:sp>
    </p:spTree>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Rectangle 2"/>
          <p:cNvSpPr>
            <a:spLocks noGrp="1" noChangeArrowheads="1"/>
          </p:cNvSpPr>
          <p:nvPr>
            <p:ph type="title"/>
          </p:nvPr>
        </p:nvSpPr>
        <p:spPr/>
        <p:txBody>
          <a:bodyPr/>
          <a:lstStyle/>
          <a:p>
            <a:pPr eaLnBrk="1" hangingPunct="1"/>
            <a:r>
              <a:rPr lang="en-US" sz="3400" smtClean="0">
                <a:solidFill>
                  <a:srgbClr val="FF0000"/>
                </a:solidFill>
              </a:rPr>
              <a:t>Learning Regular Languages from Positive Data</a:t>
            </a:r>
          </a:p>
        </p:txBody>
      </p:sp>
      <p:sp>
        <p:nvSpPr>
          <p:cNvPr id="92163" name="Rectangle 3"/>
          <p:cNvSpPr>
            <a:spLocks noGrp="1" noChangeArrowheads="1"/>
          </p:cNvSpPr>
          <p:nvPr>
            <p:ph type="body" idx="1"/>
          </p:nvPr>
        </p:nvSpPr>
        <p:spPr>
          <a:xfrm>
            <a:off x="381000" y="1752600"/>
            <a:ext cx="8382000" cy="4191000"/>
          </a:xfrm>
        </p:spPr>
        <p:txBody>
          <a:bodyPr/>
          <a:lstStyle/>
          <a:p>
            <a:pPr algn="just" eaLnBrk="1" hangingPunct="1"/>
            <a:r>
              <a:rPr lang="en-US" smtClean="0">
                <a:solidFill>
                  <a:srgbClr val="000000"/>
                </a:solidFill>
                <a:cs typeface="Times New Roman" pitchFamily="18" charset="0"/>
              </a:rPr>
              <a:t>Following the same procedure, we obtain F</a:t>
            </a:r>
            <a:r>
              <a:rPr lang="en-US" baseline="30000" smtClean="0">
                <a:solidFill>
                  <a:srgbClr val="000000"/>
                </a:solidFill>
                <a:cs typeface="Times New Roman" pitchFamily="18" charset="0"/>
              </a:rPr>
              <a:t>8</a:t>
            </a:r>
            <a:r>
              <a:rPr lang="en-US" smtClean="0">
                <a:solidFill>
                  <a:srgbClr val="000000"/>
                </a:solidFill>
                <a:cs typeface="Times New Roman" pitchFamily="18" charset="0"/>
              </a:rPr>
              <a:t>.I.(L</a:t>
            </a:r>
            <a:r>
              <a:rPr lang="en-US" baseline="-30000" smtClean="0">
                <a:solidFill>
                  <a:srgbClr val="000000"/>
                </a:solidFill>
                <a:cs typeface="Times New Roman" pitchFamily="18" charset="0"/>
              </a:rPr>
              <a:t>2</a:t>
            </a:r>
            <a:r>
              <a:rPr lang="en-US" smtClean="0">
                <a:solidFill>
                  <a:srgbClr val="000000"/>
                </a:solidFill>
                <a:cs typeface="Times New Roman" pitchFamily="18" charset="0"/>
              </a:rPr>
              <a:t>)*.I</a:t>
            </a:r>
            <a:r>
              <a:rPr lang="en-US" baseline="30000" smtClean="0">
                <a:solidFill>
                  <a:srgbClr val="000000"/>
                </a:solidFill>
                <a:cs typeface="Times New Roman" pitchFamily="18" charset="0"/>
              </a:rPr>
              <a:t>8</a:t>
            </a:r>
            <a:r>
              <a:rPr lang="en-US" smtClean="0">
                <a:solidFill>
                  <a:srgbClr val="000000"/>
                </a:solidFill>
                <a:cs typeface="Times New Roman" pitchFamily="18" charset="0"/>
              </a:rPr>
              <a:t>.I as the behaviour of another execution of the virus where</a:t>
            </a:r>
          </a:p>
          <a:p>
            <a:pPr algn="just" eaLnBrk="1" hangingPunct="1">
              <a:buFontTx/>
              <a:buNone/>
            </a:pPr>
            <a:r>
              <a:rPr lang="en-US" sz="2800" smtClean="0"/>
              <a:t>	</a:t>
            </a:r>
          </a:p>
          <a:p>
            <a:pPr algn="just" eaLnBrk="1" hangingPunct="1">
              <a:buFontTx/>
              <a:buNone/>
            </a:pPr>
            <a:r>
              <a:rPr lang="en-US" sz="2800" smtClean="0"/>
              <a:t>	</a:t>
            </a:r>
            <a:r>
              <a:rPr lang="en-US" sz="2800" smtClean="0">
                <a:solidFill>
                  <a:srgbClr val="000000"/>
                </a:solidFill>
                <a:ea typeface="Times New Roman" pitchFamily="18" charset="0"/>
                <a:cs typeface="Courier New" pitchFamily="49" charset="0"/>
              </a:rPr>
              <a:t>L</a:t>
            </a:r>
            <a:r>
              <a:rPr lang="en-US" sz="2800" baseline="-30000" smtClean="0">
                <a:solidFill>
                  <a:srgbClr val="000000"/>
                </a:solidFill>
                <a:ea typeface="Times New Roman" pitchFamily="18" charset="0"/>
                <a:cs typeface="Courier New" pitchFamily="49" charset="0"/>
              </a:rPr>
              <a:t>2</a:t>
            </a:r>
            <a:r>
              <a:rPr lang="en-US" sz="2800" smtClean="0">
                <a:solidFill>
                  <a:srgbClr val="000000"/>
                </a:solidFill>
                <a:ea typeface="Times New Roman" pitchFamily="18" charset="0"/>
                <a:cs typeface="Courier New" pitchFamily="49" charset="0"/>
              </a:rPr>
              <a:t> = I</a:t>
            </a:r>
            <a:r>
              <a:rPr lang="en-US" sz="2800" baseline="30000" smtClean="0">
                <a:solidFill>
                  <a:srgbClr val="000000"/>
                </a:solidFill>
                <a:ea typeface="Times New Roman" pitchFamily="18" charset="0"/>
                <a:cs typeface="Courier New" pitchFamily="49" charset="0"/>
              </a:rPr>
              <a:t>1+</a:t>
            </a:r>
            <a:r>
              <a:rPr lang="en-US" sz="2800" smtClean="0">
                <a:solidFill>
                  <a:srgbClr val="000000"/>
                </a:solidFill>
                <a:ea typeface="Times New Roman" pitchFamily="18" charset="0"/>
                <a:cs typeface="Courier New" pitchFamily="49" charset="0"/>
              </a:rPr>
              <a:t>.(R</a:t>
            </a:r>
            <a:r>
              <a:rPr lang="en-US" sz="2800" baseline="30000" smtClean="0">
                <a:solidFill>
                  <a:srgbClr val="000000"/>
                </a:solidFill>
                <a:ea typeface="Times New Roman" pitchFamily="18" charset="0"/>
                <a:cs typeface="Courier New" pitchFamily="49" charset="0"/>
              </a:rPr>
              <a:t>1+</a:t>
            </a:r>
            <a:r>
              <a:rPr lang="en-US" sz="2800" smtClean="0">
                <a:solidFill>
                  <a:srgbClr val="000000"/>
                </a:solidFill>
                <a:ea typeface="Times New Roman" pitchFamily="18" charset="0"/>
                <a:cs typeface="Courier New" pitchFamily="49" charset="0"/>
              </a:rPr>
              <a:t>+Q+P+S).(e+G</a:t>
            </a:r>
            <a:r>
              <a:rPr lang="en-US" sz="2800" baseline="30000" smtClean="0">
                <a:solidFill>
                  <a:srgbClr val="000000"/>
                </a:solidFill>
                <a:ea typeface="Times New Roman" pitchFamily="18" charset="0"/>
                <a:cs typeface="Courier New" pitchFamily="49" charset="0"/>
              </a:rPr>
              <a:t>1+</a:t>
            </a:r>
            <a:r>
              <a:rPr lang="en-US" sz="2800" smtClean="0">
                <a:solidFill>
                  <a:srgbClr val="000000"/>
                </a:solidFill>
                <a:ea typeface="Times New Roman" pitchFamily="18" charset="0"/>
                <a:cs typeface="Courier New" pitchFamily="49" charset="0"/>
              </a:rPr>
              <a:t>+Q+P+R</a:t>
            </a:r>
            <a:r>
              <a:rPr lang="en-US" sz="2800" baseline="30000" smtClean="0">
                <a:solidFill>
                  <a:srgbClr val="000000"/>
                </a:solidFill>
                <a:ea typeface="Times New Roman" pitchFamily="18" charset="0"/>
                <a:cs typeface="Courier New" pitchFamily="49" charset="0"/>
              </a:rPr>
              <a:t>2+</a:t>
            </a:r>
            <a:r>
              <a:rPr lang="en-US" sz="2800" smtClean="0">
                <a:solidFill>
                  <a:srgbClr val="000000"/>
                </a:solidFill>
                <a:ea typeface="Times New Roman" pitchFamily="18" charset="0"/>
                <a:cs typeface="Courier New" pitchFamily="49" charset="0"/>
              </a:rPr>
              <a:t>). (e+R</a:t>
            </a:r>
            <a:r>
              <a:rPr lang="en-US" sz="2800" baseline="30000" smtClean="0">
                <a:solidFill>
                  <a:srgbClr val="000000"/>
                </a:solidFill>
                <a:ea typeface="Times New Roman" pitchFamily="18" charset="0"/>
                <a:cs typeface="Courier New" pitchFamily="49" charset="0"/>
              </a:rPr>
              <a:t>1+</a:t>
            </a:r>
            <a:r>
              <a:rPr lang="en-US" sz="2800" smtClean="0">
                <a:solidFill>
                  <a:srgbClr val="000000"/>
                </a:solidFill>
                <a:ea typeface="Times New Roman" pitchFamily="18" charset="0"/>
                <a:cs typeface="Courier New" pitchFamily="49" charset="0"/>
              </a:rPr>
              <a:t>+S).(e+G+Q+R</a:t>
            </a:r>
            <a:r>
              <a:rPr lang="en-US" sz="2800" baseline="30000" smtClean="0">
                <a:solidFill>
                  <a:srgbClr val="000000"/>
                </a:solidFill>
                <a:ea typeface="Times New Roman" pitchFamily="18" charset="0"/>
                <a:cs typeface="Courier New" pitchFamily="49" charset="0"/>
              </a:rPr>
              <a:t>1+</a:t>
            </a:r>
            <a:r>
              <a:rPr lang="en-US" sz="2800" smtClean="0">
                <a:solidFill>
                  <a:srgbClr val="000000"/>
                </a:solidFill>
                <a:ea typeface="Times New Roman" pitchFamily="18" charset="0"/>
                <a:cs typeface="Courier New" pitchFamily="49" charset="0"/>
              </a:rPr>
              <a:t>).(e+R</a:t>
            </a:r>
            <a:r>
              <a:rPr lang="en-US" sz="2800" baseline="30000" smtClean="0">
                <a:solidFill>
                  <a:srgbClr val="000000"/>
                </a:solidFill>
                <a:ea typeface="Times New Roman" pitchFamily="18" charset="0"/>
                <a:cs typeface="Courier New" pitchFamily="49" charset="0"/>
              </a:rPr>
              <a:t>2+</a:t>
            </a:r>
            <a:r>
              <a:rPr lang="en-US" sz="2800" smtClean="0">
                <a:solidFill>
                  <a:srgbClr val="000000"/>
                </a:solidFill>
                <a:ea typeface="Times New Roman" pitchFamily="18" charset="0"/>
                <a:cs typeface="Courier New" pitchFamily="49" charset="0"/>
              </a:rPr>
              <a:t>+S</a:t>
            </a:r>
            <a:r>
              <a:rPr lang="en-US" sz="2800" baseline="30000" smtClean="0">
                <a:solidFill>
                  <a:srgbClr val="000000"/>
                </a:solidFill>
                <a:ea typeface="Times New Roman" pitchFamily="18" charset="0"/>
                <a:cs typeface="Courier New" pitchFamily="49" charset="0"/>
              </a:rPr>
              <a:t>2</a:t>
            </a:r>
            <a:r>
              <a:rPr lang="en-US" sz="2800" smtClean="0">
                <a:solidFill>
                  <a:srgbClr val="000000"/>
                </a:solidFill>
                <a:ea typeface="Times New Roman" pitchFamily="18" charset="0"/>
                <a:cs typeface="Courier New" pitchFamily="49" charset="0"/>
              </a:rPr>
              <a:t>).(e+G+Q+R</a:t>
            </a:r>
            <a:r>
              <a:rPr lang="en-US" sz="2800" baseline="30000" smtClean="0">
                <a:solidFill>
                  <a:srgbClr val="000000"/>
                </a:solidFill>
                <a:ea typeface="Times New Roman" pitchFamily="18" charset="0"/>
                <a:cs typeface="Courier New" pitchFamily="49" charset="0"/>
              </a:rPr>
              <a:t>2</a:t>
            </a:r>
            <a:r>
              <a:rPr lang="en-US" sz="2800" smtClean="0">
                <a:solidFill>
                  <a:srgbClr val="000000"/>
                </a:solidFill>
                <a:ea typeface="Times New Roman" pitchFamily="18" charset="0"/>
                <a:cs typeface="Courier New" pitchFamily="49" charset="0"/>
              </a:rPr>
              <a:t>).(e+R</a:t>
            </a:r>
            <a:r>
              <a:rPr lang="en-US" sz="2800" baseline="30000" smtClean="0">
                <a:solidFill>
                  <a:srgbClr val="000000"/>
                </a:solidFill>
                <a:ea typeface="Times New Roman" pitchFamily="18" charset="0"/>
                <a:cs typeface="Courier New" pitchFamily="49" charset="0"/>
              </a:rPr>
              <a:t>3</a:t>
            </a:r>
            <a:r>
              <a:rPr lang="en-US" sz="2800" smtClean="0">
                <a:solidFill>
                  <a:srgbClr val="000000"/>
                </a:solidFill>
                <a:ea typeface="Times New Roman" pitchFamily="18" charset="0"/>
                <a:cs typeface="Courier New" pitchFamily="49" charset="0"/>
              </a:rPr>
              <a:t>+S)</a:t>
            </a:r>
            <a:endParaRPr lang="en-US" smtClean="0"/>
          </a:p>
        </p:txBody>
      </p:sp>
      <p:sp>
        <p:nvSpPr>
          <p:cNvPr id="92164" name="Date Placeholder 1"/>
          <p:cNvSpPr>
            <a:spLocks noGrp="1"/>
          </p:cNvSpPr>
          <p:nvPr>
            <p:ph type="dt" sz="quarter" idx="10"/>
          </p:nvPr>
        </p:nvSpPr>
        <p:spPr>
          <a:noFill/>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en-US"/>
              <a:t>EICAR 2011</a:t>
            </a:r>
          </a:p>
        </p:txBody>
      </p:sp>
    </p:spTree>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2"/>
          <p:cNvSpPr>
            <a:spLocks noGrp="1" noChangeArrowheads="1"/>
          </p:cNvSpPr>
          <p:nvPr>
            <p:ph type="title"/>
          </p:nvPr>
        </p:nvSpPr>
        <p:spPr/>
        <p:txBody>
          <a:bodyPr/>
          <a:lstStyle/>
          <a:p>
            <a:pPr eaLnBrk="1" hangingPunct="1"/>
            <a:r>
              <a:rPr lang="en-US" sz="3400" smtClean="0">
                <a:solidFill>
                  <a:srgbClr val="FF0000"/>
                </a:solidFill>
              </a:rPr>
              <a:t>Learning Regular Languages from Positive Data</a:t>
            </a:r>
          </a:p>
        </p:txBody>
      </p:sp>
      <p:sp>
        <p:nvSpPr>
          <p:cNvPr id="93187" name="Rectangle 3"/>
          <p:cNvSpPr>
            <a:spLocks noGrp="1" noChangeArrowheads="1"/>
          </p:cNvSpPr>
          <p:nvPr>
            <p:ph type="body" idx="1"/>
          </p:nvPr>
        </p:nvSpPr>
        <p:spPr/>
        <p:txBody>
          <a:bodyPr/>
          <a:lstStyle/>
          <a:p>
            <a:pPr algn="just" eaLnBrk="1" hangingPunct="1"/>
            <a:r>
              <a:rPr lang="en-US" smtClean="0"/>
              <a:t>Generalizing the two languages we obtained above yields</a:t>
            </a:r>
          </a:p>
          <a:p>
            <a:pPr algn="just" eaLnBrk="1" hangingPunct="1">
              <a:buFontTx/>
              <a:buNone/>
            </a:pPr>
            <a:endParaRPr lang="en-US" smtClean="0"/>
          </a:p>
          <a:p>
            <a:pPr algn="just" eaLnBrk="1" hangingPunct="1">
              <a:buFontTx/>
              <a:buNone/>
            </a:pPr>
            <a:r>
              <a:rPr lang="en-US" sz="2800" smtClean="0">
                <a:solidFill>
                  <a:srgbClr val="000000"/>
                </a:solidFill>
                <a:cs typeface="Times New Roman" pitchFamily="18" charset="0"/>
              </a:rPr>
              <a:t>	F</a:t>
            </a:r>
            <a:r>
              <a:rPr lang="en-US" sz="2800" baseline="30000" smtClean="0">
                <a:solidFill>
                  <a:srgbClr val="000000"/>
                </a:solidFill>
                <a:cs typeface="Times New Roman" pitchFamily="18" charset="0"/>
              </a:rPr>
              <a:t>2+</a:t>
            </a:r>
            <a:r>
              <a:rPr lang="en-US" sz="2800" smtClean="0">
                <a:solidFill>
                  <a:srgbClr val="000000"/>
                </a:solidFill>
                <a:cs typeface="Times New Roman" pitchFamily="18" charset="0"/>
              </a:rPr>
              <a:t>.I.(I</a:t>
            </a:r>
            <a:r>
              <a:rPr lang="en-US" sz="2800" baseline="30000" smtClean="0">
                <a:solidFill>
                  <a:srgbClr val="000000"/>
                </a:solidFill>
                <a:cs typeface="Times New Roman" pitchFamily="18" charset="0"/>
              </a:rPr>
              <a:t>1+</a:t>
            </a:r>
            <a:r>
              <a:rPr lang="en-US" sz="2800" smtClean="0">
                <a:solidFill>
                  <a:srgbClr val="000000"/>
                </a:solidFill>
                <a:cs typeface="Times New Roman" pitchFamily="18" charset="0"/>
              </a:rPr>
              <a:t>.(R</a:t>
            </a:r>
            <a:r>
              <a:rPr lang="en-US" sz="2800" baseline="30000" smtClean="0">
                <a:solidFill>
                  <a:srgbClr val="000000"/>
                </a:solidFill>
                <a:cs typeface="Times New Roman" pitchFamily="18" charset="0"/>
              </a:rPr>
              <a:t>1+</a:t>
            </a:r>
            <a:r>
              <a:rPr lang="en-US" sz="2800" smtClean="0">
                <a:solidFill>
                  <a:srgbClr val="000000"/>
                </a:solidFill>
                <a:cs typeface="Times New Roman" pitchFamily="18" charset="0"/>
              </a:rPr>
              <a:t>+Q+P+S).(e+G</a:t>
            </a:r>
            <a:r>
              <a:rPr lang="en-US" sz="2800" baseline="30000" smtClean="0">
                <a:solidFill>
                  <a:srgbClr val="000000"/>
                </a:solidFill>
                <a:cs typeface="Times New Roman" pitchFamily="18" charset="0"/>
              </a:rPr>
              <a:t>1+</a:t>
            </a:r>
            <a:r>
              <a:rPr lang="en-US" sz="2800" smtClean="0">
                <a:solidFill>
                  <a:srgbClr val="000000"/>
                </a:solidFill>
                <a:cs typeface="Times New Roman" pitchFamily="18" charset="0"/>
              </a:rPr>
              <a:t>+Q+P+R</a:t>
            </a:r>
            <a:r>
              <a:rPr lang="en-US" sz="2800" baseline="30000" smtClean="0">
                <a:solidFill>
                  <a:srgbClr val="000000"/>
                </a:solidFill>
                <a:cs typeface="Times New Roman" pitchFamily="18" charset="0"/>
              </a:rPr>
              <a:t>2+</a:t>
            </a:r>
            <a:r>
              <a:rPr lang="en-US" sz="2800" smtClean="0">
                <a:solidFill>
                  <a:srgbClr val="000000"/>
                </a:solidFill>
                <a:cs typeface="Times New Roman" pitchFamily="18" charset="0"/>
              </a:rPr>
              <a:t>+S).(e+R</a:t>
            </a:r>
            <a:r>
              <a:rPr lang="en-US" sz="2800" baseline="30000" smtClean="0">
                <a:solidFill>
                  <a:srgbClr val="000000"/>
                </a:solidFill>
                <a:cs typeface="Times New Roman" pitchFamily="18" charset="0"/>
              </a:rPr>
              <a:t>1+</a:t>
            </a:r>
            <a:r>
              <a:rPr lang="en-US" sz="2800" smtClean="0">
                <a:solidFill>
                  <a:srgbClr val="000000"/>
                </a:solidFill>
                <a:cs typeface="Times New Roman" pitchFamily="18" charset="0"/>
              </a:rPr>
              <a:t>+S).(e+G+Q+S+R</a:t>
            </a:r>
            <a:r>
              <a:rPr lang="en-US" sz="2800" baseline="30000" smtClean="0">
                <a:solidFill>
                  <a:srgbClr val="000000"/>
                </a:solidFill>
                <a:cs typeface="Times New Roman" pitchFamily="18" charset="0"/>
              </a:rPr>
              <a:t>1+</a:t>
            </a:r>
            <a:r>
              <a:rPr lang="en-US" sz="2800" smtClean="0">
                <a:solidFill>
                  <a:srgbClr val="000000"/>
                </a:solidFill>
                <a:cs typeface="Times New Roman" pitchFamily="18" charset="0"/>
              </a:rPr>
              <a:t>).(e+R</a:t>
            </a:r>
            <a:r>
              <a:rPr lang="en-US" sz="2800" baseline="30000" smtClean="0">
                <a:solidFill>
                  <a:srgbClr val="000000"/>
                </a:solidFill>
                <a:cs typeface="Times New Roman" pitchFamily="18" charset="0"/>
              </a:rPr>
              <a:t>2+</a:t>
            </a:r>
            <a:r>
              <a:rPr lang="en-US" sz="2800" smtClean="0">
                <a:solidFill>
                  <a:srgbClr val="000000"/>
                </a:solidFill>
                <a:cs typeface="Times New Roman" pitchFamily="18" charset="0"/>
              </a:rPr>
              <a:t>+S</a:t>
            </a:r>
            <a:r>
              <a:rPr lang="en-US" sz="2800" baseline="30000" smtClean="0">
                <a:solidFill>
                  <a:srgbClr val="000000"/>
                </a:solidFill>
                <a:cs typeface="Times New Roman" pitchFamily="18" charset="0"/>
              </a:rPr>
              <a:t>2</a:t>
            </a:r>
            <a:r>
              <a:rPr lang="en-US" sz="2800" smtClean="0">
                <a:solidFill>
                  <a:srgbClr val="000000"/>
                </a:solidFill>
                <a:cs typeface="Times New Roman" pitchFamily="18" charset="0"/>
              </a:rPr>
              <a:t>).(e+G+Q+R</a:t>
            </a:r>
            <a:r>
              <a:rPr lang="en-US" sz="2800" baseline="30000" smtClean="0">
                <a:solidFill>
                  <a:srgbClr val="000000"/>
                </a:solidFill>
                <a:cs typeface="Times New Roman" pitchFamily="18" charset="0"/>
              </a:rPr>
              <a:t>1+</a:t>
            </a:r>
            <a:r>
              <a:rPr lang="en-US" sz="2800" smtClean="0">
                <a:solidFill>
                  <a:srgbClr val="000000"/>
                </a:solidFill>
                <a:cs typeface="Times New Roman" pitchFamily="18" charset="0"/>
              </a:rPr>
              <a:t>).(e+R</a:t>
            </a:r>
            <a:r>
              <a:rPr lang="en-US" sz="2800" baseline="30000" smtClean="0">
                <a:solidFill>
                  <a:srgbClr val="000000"/>
                </a:solidFill>
                <a:cs typeface="Times New Roman" pitchFamily="18" charset="0"/>
              </a:rPr>
              <a:t>1+</a:t>
            </a:r>
            <a:r>
              <a:rPr lang="en-US" sz="2800" smtClean="0">
                <a:solidFill>
                  <a:srgbClr val="000000"/>
                </a:solidFill>
                <a:cs typeface="Times New Roman" pitchFamily="18" charset="0"/>
              </a:rPr>
              <a:t>+S))*.I</a:t>
            </a:r>
            <a:r>
              <a:rPr lang="en-US" sz="2800" baseline="30000" smtClean="0">
                <a:solidFill>
                  <a:srgbClr val="000000"/>
                </a:solidFill>
                <a:cs typeface="Times New Roman" pitchFamily="18" charset="0"/>
              </a:rPr>
              <a:t>8</a:t>
            </a:r>
            <a:r>
              <a:rPr lang="en-US" sz="2800" smtClean="0">
                <a:solidFill>
                  <a:srgbClr val="000000"/>
                </a:solidFill>
                <a:cs typeface="Times New Roman" pitchFamily="18" charset="0"/>
              </a:rPr>
              <a:t>.I</a:t>
            </a:r>
          </a:p>
          <a:p>
            <a:pPr algn="just" eaLnBrk="1" hangingPunct="1">
              <a:buFontTx/>
              <a:buNone/>
            </a:pPr>
            <a:endParaRPr lang="en-US" sz="2800" smtClean="0">
              <a:solidFill>
                <a:srgbClr val="000000"/>
              </a:solidFill>
              <a:cs typeface="Times New Roman" pitchFamily="18" charset="0"/>
            </a:endParaRPr>
          </a:p>
          <a:p>
            <a:pPr algn="just" eaLnBrk="1" hangingPunct="1">
              <a:buFontTx/>
              <a:buNone/>
            </a:pPr>
            <a:r>
              <a:rPr lang="en-US" sz="2800" smtClean="0">
                <a:solidFill>
                  <a:srgbClr val="000000"/>
                </a:solidFill>
                <a:cs typeface="Times New Roman" pitchFamily="18" charset="0"/>
              </a:rPr>
              <a:t>   </a:t>
            </a:r>
            <a:r>
              <a:rPr lang="en-US" smtClean="0"/>
              <a:t>as the virus signature</a:t>
            </a:r>
          </a:p>
        </p:txBody>
      </p:sp>
      <p:sp>
        <p:nvSpPr>
          <p:cNvPr id="93188" name="Date Placeholder 1"/>
          <p:cNvSpPr>
            <a:spLocks noGrp="1"/>
          </p:cNvSpPr>
          <p:nvPr>
            <p:ph type="dt" sz="quarter" idx="10"/>
          </p:nvPr>
        </p:nvSpPr>
        <p:spPr>
          <a:noFill/>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en-US"/>
              <a:t>EICAR 2011</a:t>
            </a:r>
          </a:p>
        </p:txBody>
      </p:sp>
    </p:spTree>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Rectangle 2"/>
          <p:cNvSpPr>
            <a:spLocks noGrp="1" noChangeArrowheads="1"/>
          </p:cNvSpPr>
          <p:nvPr>
            <p:ph type="title"/>
          </p:nvPr>
        </p:nvSpPr>
        <p:spPr>
          <a:xfrm>
            <a:off x="457200" y="228600"/>
            <a:ext cx="8229600" cy="1143000"/>
          </a:xfrm>
        </p:spPr>
        <p:txBody>
          <a:bodyPr/>
          <a:lstStyle/>
          <a:p>
            <a:pPr eaLnBrk="1" hangingPunct="1"/>
            <a:r>
              <a:rPr lang="en-US" sz="3400" smtClean="0">
                <a:solidFill>
                  <a:srgbClr val="7030A0"/>
                </a:solidFill>
              </a:rPr>
              <a:t>Learning Regular Languages from Positive Data</a:t>
            </a:r>
          </a:p>
        </p:txBody>
      </p:sp>
      <p:sp>
        <p:nvSpPr>
          <p:cNvPr id="94211" name="Rectangle 3"/>
          <p:cNvSpPr>
            <a:spLocks noGrp="1" noChangeArrowheads="1"/>
          </p:cNvSpPr>
          <p:nvPr>
            <p:ph type="body" idx="1"/>
          </p:nvPr>
        </p:nvSpPr>
        <p:spPr/>
        <p:txBody>
          <a:bodyPr/>
          <a:lstStyle/>
          <a:p>
            <a:pPr algn="just" eaLnBrk="1" hangingPunct="1">
              <a:lnSpc>
                <a:spcPct val="90000"/>
              </a:lnSpc>
            </a:pPr>
            <a:r>
              <a:rPr lang="en-US" sz="2600" smtClean="0">
                <a:solidFill>
                  <a:srgbClr val="0070C0"/>
                </a:solidFill>
                <a:cs typeface="Times New Roman" pitchFamily="18" charset="0"/>
              </a:rPr>
              <a:t>Note that the signature presented previously is more general than the one we obtained from the learning algorithm</a:t>
            </a:r>
          </a:p>
          <a:p>
            <a:pPr algn="just" eaLnBrk="1" hangingPunct="1">
              <a:lnSpc>
                <a:spcPct val="90000"/>
              </a:lnSpc>
            </a:pPr>
            <a:r>
              <a:rPr lang="en-US" sz="2600" smtClean="0">
                <a:solidFill>
                  <a:srgbClr val="000000"/>
                </a:solidFill>
                <a:cs typeface="Times New Roman" pitchFamily="18" charset="0"/>
              </a:rPr>
              <a:t>The extent of generalization is difficult to automate and has to take the following into consideration</a:t>
            </a:r>
          </a:p>
          <a:p>
            <a:pPr lvl="1" algn="just" eaLnBrk="1" hangingPunct="1">
              <a:lnSpc>
                <a:spcPct val="90000"/>
              </a:lnSpc>
            </a:pPr>
            <a:r>
              <a:rPr lang="en-US" sz="2200" i="1" smtClean="0">
                <a:solidFill>
                  <a:srgbClr val="0070C0"/>
                </a:solidFill>
                <a:cs typeface="Times New Roman" pitchFamily="18" charset="0"/>
              </a:rPr>
              <a:t>over-generalization</a:t>
            </a:r>
            <a:r>
              <a:rPr lang="en-US" sz="2200" smtClean="0">
                <a:solidFill>
                  <a:srgbClr val="0070C0"/>
                </a:solidFill>
                <a:cs typeface="Times New Roman" pitchFamily="18" charset="0"/>
              </a:rPr>
              <a:t> increases false positive rate</a:t>
            </a:r>
          </a:p>
          <a:p>
            <a:pPr lvl="1" algn="just" eaLnBrk="1" hangingPunct="1">
              <a:lnSpc>
                <a:spcPct val="90000"/>
              </a:lnSpc>
            </a:pPr>
            <a:r>
              <a:rPr lang="en-US" sz="2200" i="1" smtClean="0">
                <a:solidFill>
                  <a:srgbClr val="0070C0"/>
                </a:solidFill>
                <a:cs typeface="Times New Roman" pitchFamily="18" charset="0"/>
              </a:rPr>
              <a:t>under-generalization</a:t>
            </a:r>
            <a:r>
              <a:rPr lang="en-US" sz="2200" smtClean="0">
                <a:solidFill>
                  <a:srgbClr val="0070C0"/>
                </a:solidFill>
                <a:cs typeface="Times New Roman" pitchFamily="18" charset="0"/>
              </a:rPr>
              <a:t> will miss some variants of malware</a:t>
            </a:r>
          </a:p>
          <a:p>
            <a:pPr algn="just" eaLnBrk="1" hangingPunct="1">
              <a:lnSpc>
                <a:spcPct val="90000"/>
              </a:lnSpc>
            </a:pPr>
            <a:r>
              <a:rPr lang="en-US" sz="2600" smtClean="0">
                <a:solidFill>
                  <a:srgbClr val="000000"/>
                </a:solidFill>
                <a:cs typeface="Times New Roman" pitchFamily="18" charset="0"/>
              </a:rPr>
              <a:t>Our experience has been that a human expert will be able to decide (rather easily) the extent of generalization based on factors like semantics of API call sequences and the intended damage of the malware</a:t>
            </a:r>
            <a:endParaRPr lang="en-US" sz="2600" smtClean="0"/>
          </a:p>
        </p:txBody>
      </p:sp>
      <p:sp>
        <p:nvSpPr>
          <p:cNvPr id="94212" name="Date Placeholder 1"/>
          <p:cNvSpPr>
            <a:spLocks noGrp="1"/>
          </p:cNvSpPr>
          <p:nvPr>
            <p:ph type="dt" sz="quarter" idx="10"/>
          </p:nvPr>
        </p:nvSpPr>
        <p:spPr>
          <a:noFill/>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en-US"/>
              <a:t>EICAR 2011</a:t>
            </a: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idx="4294967295"/>
          </p:nvPr>
        </p:nvSpPr>
        <p:spPr/>
        <p:txBody>
          <a:bodyPr/>
          <a:lstStyle/>
          <a:p>
            <a:pPr eaLnBrk="1" hangingPunct="1"/>
            <a:r>
              <a:rPr lang="en-US" smtClean="0">
                <a:solidFill>
                  <a:schemeClr val="tx1"/>
                </a:solidFill>
              </a:rPr>
              <a:t>Logical Layers of OS</a:t>
            </a:r>
          </a:p>
        </p:txBody>
      </p:sp>
      <p:grpSp>
        <p:nvGrpSpPr>
          <p:cNvPr id="21507" name="Group 30"/>
          <p:cNvGrpSpPr>
            <a:grpSpLocks/>
          </p:cNvGrpSpPr>
          <p:nvPr/>
        </p:nvGrpSpPr>
        <p:grpSpPr bwMode="auto">
          <a:xfrm>
            <a:off x="2133600" y="1447800"/>
            <a:ext cx="6019800" cy="4572000"/>
            <a:chOff x="1392" y="912"/>
            <a:chExt cx="3792" cy="2880"/>
          </a:xfrm>
        </p:grpSpPr>
        <p:grpSp>
          <p:nvGrpSpPr>
            <p:cNvPr id="21509" name="Group 27"/>
            <p:cNvGrpSpPr>
              <a:grpSpLocks/>
            </p:cNvGrpSpPr>
            <p:nvPr/>
          </p:nvGrpSpPr>
          <p:grpSpPr bwMode="auto">
            <a:xfrm>
              <a:off x="1392" y="912"/>
              <a:ext cx="3024" cy="2880"/>
              <a:chOff x="1248" y="1056"/>
              <a:chExt cx="3024" cy="2880"/>
            </a:xfrm>
          </p:grpSpPr>
          <p:grpSp>
            <p:nvGrpSpPr>
              <p:cNvPr id="21512" name="Group 25"/>
              <p:cNvGrpSpPr>
                <a:grpSpLocks/>
              </p:cNvGrpSpPr>
              <p:nvPr/>
            </p:nvGrpSpPr>
            <p:grpSpPr bwMode="auto">
              <a:xfrm>
                <a:off x="1248" y="1056"/>
                <a:ext cx="3024" cy="2880"/>
                <a:chOff x="1248" y="1248"/>
                <a:chExt cx="3024" cy="2880"/>
              </a:xfrm>
            </p:grpSpPr>
            <p:grpSp>
              <p:nvGrpSpPr>
                <p:cNvPr id="21514" name="Group 7"/>
                <p:cNvGrpSpPr>
                  <a:grpSpLocks/>
                </p:cNvGrpSpPr>
                <p:nvPr/>
              </p:nvGrpSpPr>
              <p:grpSpPr bwMode="auto">
                <a:xfrm>
                  <a:off x="2388" y="2448"/>
                  <a:ext cx="742" cy="231"/>
                  <a:chOff x="2388" y="2567"/>
                  <a:chExt cx="742" cy="231"/>
                </a:xfrm>
              </p:grpSpPr>
              <p:sp>
                <p:nvSpPr>
                  <p:cNvPr id="21532" name="Text Box 5"/>
                  <p:cNvSpPr txBox="1">
                    <a:spLocks noChangeArrowheads="1"/>
                  </p:cNvSpPr>
                  <p:nvPr/>
                </p:nvSpPr>
                <p:spPr bwMode="auto">
                  <a:xfrm>
                    <a:off x="2390" y="2567"/>
                    <a:ext cx="740"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en-US">
                        <a:solidFill>
                          <a:schemeClr val="hlink"/>
                        </a:solidFill>
                      </a:rPr>
                      <a:t>Hardware</a:t>
                    </a:r>
                  </a:p>
                </p:txBody>
              </p:sp>
              <p:sp>
                <p:nvSpPr>
                  <p:cNvPr id="21533" name="Rectangle 6"/>
                  <p:cNvSpPr>
                    <a:spLocks noChangeArrowheads="1"/>
                  </p:cNvSpPr>
                  <p:nvPr/>
                </p:nvSpPr>
                <p:spPr bwMode="auto">
                  <a:xfrm>
                    <a:off x="2388" y="2592"/>
                    <a:ext cx="720" cy="192"/>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en-IN"/>
                  </a:p>
                </p:txBody>
              </p:sp>
            </p:grpSp>
            <p:sp>
              <p:nvSpPr>
                <p:cNvPr id="21515" name="Oval 8"/>
                <p:cNvSpPr>
                  <a:spLocks noChangeArrowheads="1"/>
                </p:cNvSpPr>
                <p:nvPr/>
              </p:nvSpPr>
              <p:spPr bwMode="auto">
                <a:xfrm>
                  <a:off x="2160" y="2112"/>
                  <a:ext cx="1152" cy="1152"/>
                </a:xfrm>
                <a:prstGeom prst="ellipse">
                  <a:avLst/>
                </a:pr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en-IN"/>
                </a:p>
              </p:txBody>
            </p:sp>
            <p:sp>
              <p:nvSpPr>
                <p:cNvPr id="21516" name="Text Box 9"/>
                <p:cNvSpPr txBox="1">
                  <a:spLocks noChangeArrowheads="1"/>
                </p:cNvSpPr>
                <p:nvPr/>
              </p:nvSpPr>
              <p:spPr bwMode="auto">
                <a:xfrm>
                  <a:off x="2480" y="2759"/>
                  <a:ext cx="532"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en-US">
                      <a:solidFill>
                        <a:schemeClr val="hlink"/>
                      </a:solidFill>
                    </a:rPr>
                    <a:t>Kernel</a:t>
                  </a:r>
                </a:p>
              </p:txBody>
            </p:sp>
            <p:sp>
              <p:nvSpPr>
                <p:cNvPr id="21517" name="Oval 10"/>
                <p:cNvSpPr>
                  <a:spLocks noChangeArrowheads="1"/>
                </p:cNvSpPr>
                <p:nvPr/>
              </p:nvSpPr>
              <p:spPr bwMode="auto">
                <a:xfrm>
                  <a:off x="1656" y="1644"/>
                  <a:ext cx="2160" cy="2064"/>
                </a:xfrm>
                <a:prstGeom prst="ellipse">
                  <a:avLst/>
                </a:pr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en-IN"/>
                </a:p>
              </p:txBody>
            </p:sp>
            <p:sp>
              <p:nvSpPr>
                <p:cNvPr id="21518" name="Line 11"/>
                <p:cNvSpPr>
                  <a:spLocks noChangeShapeType="1"/>
                </p:cNvSpPr>
                <p:nvPr/>
              </p:nvSpPr>
              <p:spPr bwMode="auto">
                <a:xfrm>
                  <a:off x="1968" y="1968"/>
                  <a:ext cx="336" cy="336"/>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1519" name="Line 12"/>
                <p:cNvSpPr>
                  <a:spLocks noChangeShapeType="1"/>
                </p:cNvSpPr>
                <p:nvPr/>
              </p:nvSpPr>
              <p:spPr bwMode="auto">
                <a:xfrm flipV="1">
                  <a:off x="3120" y="1920"/>
                  <a:ext cx="336" cy="336"/>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1520" name="Line 13"/>
                <p:cNvSpPr>
                  <a:spLocks noChangeShapeType="1"/>
                </p:cNvSpPr>
                <p:nvPr/>
              </p:nvSpPr>
              <p:spPr bwMode="auto">
                <a:xfrm>
                  <a:off x="1680" y="2736"/>
                  <a:ext cx="48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1521" name="Line 14"/>
                <p:cNvSpPr>
                  <a:spLocks noChangeShapeType="1"/>
                </p:cNvSpPr>
                <p:nvPr/>
              </p:nvSpPr>
              <p:spPr bwMode="auto">
                <a:xfrm>
                  <a:off x="3312" y="2688"/>
                  <a:ext cx="48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1522" name="Line 15"/>
                <p:cNvSpPr>
                  <a:spLocks noChangeShapeType="1"/>
                </p:cNvSpPr>
                <p:nvPr/>
              </p:nvSpPr>
              <p:spPr bwMode="auto">
                <a:xfrm flipH="1">
                  <a:off x="2016" y="3168"/>
                  <a:ext cx="384" cy="24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1523" name="Line 16"/>
                <p:cNvSpPr>
                  <a:spLocks noChangeShapeType="1"/>
                </p:cNvSpPr>
                <p:nvPr/>
              </p:nvSpPr>
              <p:spPr bwMode="auto">
                <a:xfrm>
                  <a:off x="3120" y="3120"/>
                  <a:ext cx="432" cy="192"/>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1524" name="Text Box 17"/>
                <p:cNvSpPr txBox="1">
                  <a:spLocks noChangeArrowheads="1"/>
                </p:cNvSpPr>
                <p:nvPr/>
              </p:nvSpPr>
              <p:spPr bwMode="auto">
                <a:xfrm>
                  <a:off x="2160" y="1847"/>
                  <a:ext cx="1124"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en-US"/>
                    <a:t>Shared libraries</a:t>
                  </a:r>
                </a:p>
              </p:txBody>
            </p:sp>
            <p:sp>
              <p:nvSpPr>
                <p:cNvPr id="21525" name="Text Box 18"/>
                <p:cNvSpPr txBox="1">
                  <a:spLocks noChangeArrowheads="1"/>
                </p:cNvSpPr>
                <p:nvPr/>
              </p:nvSpPr>
              <p:spPr bwMode="auto">
                <a:xfrm>
                  <a:off x="1764" y="2327"/>
                  <a:ext cx="348"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en-US"/>
                    <a:t>API</a:t>
                  </a:r>
                </a:p>
              </p:txBody>
            </p:sp>
            <p:sp>
              <p:nvSpPr>
                <p:cNvPr id="21526" name="Text Box 19"/>
                <p:cNvSpPr txBox="1">
                  <a:spLocks noChangeArrowheads="1"/>
                </p:cNvSpPr>
                <p:nvPr/>
              </p:nvSpPr>
              <p:spPr bwMode="auto">
                <a:xfrm>
                  <a:off x="1814" y="2951"/>
                  <a:ext cx="332"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en-US"/>
                    <a:t>libc</a:t>
                  </a:r>
                </a:p>
              </p:txBody>
            </p:sp>
            <p:sp>
              <p:nvSpPr>
                <p:cNvPr id="21527" name="Text Box 20"/>
                <p:cNvSpPr txBox="1">
                  <a:spLocks noChangeArrowheads="1"/>
                </p:cNvSpPr>
                <p:nvPr/>
              </p:nvSpPr>
              <p:spPr bwMode="auto">
                <a:xfrm>
                  <a:off x="2468" y="3335"/>
                  <a:ext cx="652"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en-US"/>
                    <a:t>libcrypto</a:t>
                  </a:r>
                </a:p>
              </p:txBody>
            </p:sp>
            <p:sp>
              <p:nvSpPr>
                <p:cNvPr id="21528" name="Text Box 21"/>
                <p:cNvSpPr txBox="1">
                  <a:spLocks noChangeArrowheads="1"/>
                </p:cNvSpPr>
                <p:nvPr/>
              </p:nvSpPr>
              <p:spPr bwMode="auto">
                <a:xfrm>
                  <a:off x="3276" y="2265"/>
                  <a:ext cx="428"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en-US"/>
                    <a:t>PAM</a:t>
                  </a:r>
                </a:p>
              </p:txBody>
            </p:sp>
            <p:sp>
              <p:nvSpPr>
                <p:cNvPr id="21529" name="Text Box 22"/>
                <p:cNvSpPr txBox="1">
                  <a:spLocks noChangeArrowheads="1"/>
                </p:cNvSpPr>
                <p:nvPr/>
              </p:nvSpPr>
              <p:spPr bwMode="auto">
                <a:xfrm>
                  <a:off x="3302" y="2855"/>
                  <a:ext cx="404"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en-US"/>
                    <a:t>……</a:t>
                  </a:r>
                </a:p>
              </p:txBody>
            </p:sp>
            <p:sp>
              <p:nvSpPr>
                <p:cNvPr id="21530" name="Oval 23"/>
                <p:cNvSpPr>
                  <a:spLocks noChangeArrowheads="1"/>
                </p:cNvSpPr>
                <p:nvPr/>
              </p:nvSpPr>
              <p:spPr bwMode="auto">
                <a:xfrm>
                  <a:off x="1248" y="1248"/>
                  <a:ext cx="3024" cy="2880"/>
                </a:xfrm>
                <a:prstGeom prst="ellipse">
                  <a:avLst/>
                </a:pr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en-IN"/>
                </a:p>
              </p:txBody>
            </p:sp>
            <p:sp>
              <p:nvSpPr>
                <p:cNvPr id="21531" name="Text Box 24"/>
                <p:cNvSpPr txBox="1">
                  <a:spLocks noChangeArrowheads="1"/>
                </p:cNvSpPr>
                <p:nvPr/>
              </p:nvSpPr>
              <p:spPr bwMode="auto">
                <a:xfrm>
                  <a:off x="2064" y="3753"/>
                  <a:ext cx="1468"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en-US"/>
                    <a:t>Application programs</a:t>
                  </a:r>
                </a:p>
              </p:txBody>
            </p:sp>
          </p:grpSp>
          <p:sp>
            <p:nvSpPr>
              <p:cNvPr id="21513" name="Oval 26"/>
              <p:cNvSpPr>
                <a:spLocks noChangeArrowheads="1"/>
              </p:cNvSpPr>
              <p:nvPr/>
            </p:nvSpPr>
            <p:spPr bwMode="auto">
              <a:xfrm>
                <a:off x="2118" y="1884"/>
                <a:ext cx="1236" cy="1224"/>
              </a:xfrm>
              <a:prstGeom prst="ellipse">
                <a:avLst/>
              </a:pr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en-IN"/>
              </a:p>
            </p:txBody>
          </p:sp>
        </p:grpSp>
        <p:sp>
          <p:nvSpPr>
            <p:cNvPr id="21510" name="Line 28"/>
            <p:cNvSpPr>
              <a:spLocks noChangeShapeType="1"/>
            </p:cNvSpPr>
            <p:nvPr/>
          </p:nvSpPr>
          <p:spPr bwMode="auto">
            <a:xfrm flipH="1" flipV="1">
              <a:off x="3480" y="2496"/>
              <a:ext cx="1200" cy="24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21511" name="Text Box 29"/>
            <p:cNvSpPr txBox="1">
              <a:spLocks noChangeArrowheads="1"/>
            </p:cNvSpPr>
            <p:nvPr/>
          </p:nvSpPr>
          <p:spPr bwMode="auto">
            <a:xfrm>
              <a:off x="4684" y="2594"/>
              <a:ext cx="500"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en-US" sz="2400">
                  <a:solidFill>
                    <a:srgbClr val="FF0000"/>
                  </a:solidFill>
                </a:rPr>
                <a:t>TCB</a:t>
              </a:r>
            </a:p>
          </p:txBody>
        </p:sp>
      </p:grpSp>
      <p:sp>
        <p:nvSpPr>
          <p:cNvPr id="21508" name="Date Placeholder 1"/>
          <p:cNvSpPr>
            <a:spLocks noGrp="1"/>
          </p:cNvSpPr>
          <p:nvPr>
            <p:ph type="dt" sz="quarter" idx="10"/>
          </p:nvPr>
        </p:nvSpPr>
        <p:spPr>
          <a:noFill/>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en-US"/>
              <a:t>EICAR 2011</a:t>
            </a:r>
          </a:p>
        </p:txBody>
      </p:sp>
    </p:spTree>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95234" name="Rectangle 2"/>
          <p:cNvSpPr>
            <a:spLocks noGrp="1" noChangeArrowheads="1"/>
          </p:cNvSpPr>
          <p:nvPr>
            <p:ph type="title"/>
          </p:nvPr>
        </p:nvSpPr>
        <p:spPr/>
        <p:txBody>
          <a:bodyPr/>
          <a:lstStyle/>
          <a:p>
            <a:pPr eaLnBrk="1" hangingPunct="1"/>
            <a:r>
              <a:rPr lang="en-US" sz="3600" smtClean="0">
                <a:solidFill>
                  <a:srgbClr val="FF0000"/>
                </a:solidFill>
              </a:rPr>
              <a:t>Pseudo-Code of Learning Algorithm</a:t>
            </a:r>
          </a:p>
        </p:txBody>
      </p:sp>
      <p:sp>
        <p:nvSpPr>
          <p:cNvPr id="95235" name="Rectangle 3"/>
          <p:cNvSpPr>
            <a:spLocks noGrp="1" noChangeArrowheads="1"/>
          </p:cNvSpPr>
          <p:nvPr>
            <p:ph type="body" idx="1"/>
          </p:nvPr>
        </p:nvSpPr>
        <p:spPr/>
        <p:txBody>
          <a:bodyPr/>
          <a:lstStyle/>
          <a:p>
            <a:pPr algn="just" eaLnBrk="1" hangingPunct="1"/>
            <a:r>
              <a:rPr lang="en-US" smtClean="0"/>
              <a:t>We now present the pseudo-code of the algorithm for learning the automaton accepting the language corresponding to the regular expression</a:t>
            </a:r>
          </a:p>
          <a:p>
            <a:pPr lvl="1" algn="just" eaLnBrk="1" hangingPunct="1"/>
            <a:r>
              <a:rPr lang="en-US" smtClean="0"/>
              <a:t>Note that the class of languages learnt by our algorithm are such that the size of the regular expression and the corresponding automaton are the same</a:t>
            </a:r>
          </a:p>
        </p:txBody>
      </p:sp>
      <p:sp>
        <p:nvSpPr>
          <p:cNvPr id="95236" name="Date Placeholder 1"/>
          <p:cNvSpPr>
            <a:spLocks noGrp="1"/>
          </p:cNvSpPr>
          <p:nvPr>
            <p:ph type="dt" sz="quarter" idx="10"/>
          </p:nvPr>
        </p:nvSpPr>
        <p:spPr>
          <a:noFill/>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en-US"/>
              <a:t>EICAR 2011</a:t>
            </a: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96258" name="Rectangle 2"/>
          <p:cNvSpPr>
            <a:spLocks noGrp="1" noChangeArrowheads="1"/>
          </p:cNvSpPr>
          <p:nvPr>
            <p:ph type="title"/>
          </p:nvPr>
        </p:nvSpPr>
        <p:spPr/>
        <p:txBody>
          <a:bodyPr/>
          <a:lstStyle/>
          <a:p>
            <a:pPr eaLnBrk="1" hangingPunct="1"/>
            <a:r>
              <a:rPr lang="en-US" sz="3600" smtClean="0">
                <a:solidFill>
                  <a:srgbClr val="FF0000"/>
                </a:solidFill>
              </a:rPr>
              <a:t>Pseudo-Code of Learning Algorithm</a:t>
            </a:r>
          </a:p>
        </p:txBody>
      </p:sp>
      <p:sp>
        <p:nvSpPr>
          <p:cNvPr id="96259" name="Rectangle 3"/>
          <p:cNvSpPr>
            <a:spLocks noGrp="1" noChangeArrowheads="1"/>
          </p:cNvSpPr>
          <p:nvPr>
            <p:ph type="body" idx="1"/>
          </p:nvPr>
        </p:nvSpPr>
        <p:spPr/>
        <p:txBody>
          <a:bodyPr/>
          <a:lstStyle/>
          <a:p>
            <a:pPr marL="609600" indent="-609600" algn="just" eaLnBrk="1" hangingPunct="1">
              <a:lnSpc>
                <a:spcPct val="90000"/>
              </a:lnSpc>
              <a:buFontTx/>
              <a:buAutoNum type="arabicPeriod"/>
            </a:pPr>
            <a:r>
              <a:rPr lang="en-US" sz="2800" smtClean="0">
                <a:solidFill>
                  <a:srgbClr val="000000"/>
                </a:solidFill>
                <a:cs typeface="Times New Roman" pitchFamily="18" charset="0"/>
              </a:rPr>
              <a:t>Initial automaton A</a:t>
            </a:r>
            <a:r>
              <a:rPr lang="en-US" sz="2800" baseline="30000" smtClean="0">
                <a:solidFill>
                  <a:srgbClr val="000000"/>
                </a:solidFill>
                <a:cs typeface="Times New Roman" pitchFamily="18" charset="0"/>
              </a:rPr>
              <a:t>0</a:t>
            </a:r>
            <a:r>
              <a:rPr lang="en-US" sz="2800" smtClean="0">
                <a:solidFill>
                  <a:srgbClr val="000000"/>
                </a:solidFill>
                <a:cs typeface="Times New Roman" pitchFamily="18" charset="0"/>
              </a:rPr>
              <a:t> = (Q</a:t>
            </a:r>
            <a:r>
              <a:rPr lang="en-US" sz="2800" baseline="30000" smtClean="0">
                <a:solidFill>
                  <a:srgbClr val="000000"/>
                </a:solidFill>
                <a:cs typeface="Times New Roman" pitchFamily="18" charset="0"/>
              </a:rPr>
              <a:t>0</a:t>
            </a:r>
            <a:r>
              <a:rPr lang="en-US" sz="2800" smtClean="0">
                <a:solidFill>
                  <a:srgbClr val="000000"/>
                </a:solidFill>
                <a:cs typeface="Times New Roman" pitchFamily="18" charset="0"/>
              </a:rPr>
              <a:t>,q</a:t>
            </a:r>
            <a:r>
              <a:rPr lang="en-US" sz="2800" baseline="-30000" smtClean="0">
                <a:solidFill>
                  <a:srgbClr val="000000"/>
                </a:solidFill>
                <a:cs typeface="Times New Roman" pitchFamily="18" charset="0"/>
              </a:rPr>
              <a:t>0</a:t>
            </a:r>
            <a:r>
              <a:rPr lang="en-US" sz="2800" smtClean="0">
                <a:solidFill>
                  <a:srgbClr val="000000"/>
                </a:solidFill>
                <a:cs typeface="Times New Roman" pitchFamily="18" charset="0"/>
              </a:rPr>
              <a:t>,I,T</a:t>
            </a:r>
            <a:r>
              <a:rPr lang="en-US" sz="2800" baseline="30000" smtClean="0">
                <a:solidFill>
                  <a:srgbClr val="000000"/>
                </a:solidFill>
                <a:cs typeface="Times New Roman" pitchFamily="18" charset="0"/>
              </a:rPr>
              <a:t>0</a:t>
            </a:r>
            <a:r>
              <a:rPr lang="en-US" sz="2800" smtClean="0">
                <a:solidFill>
                  <a:srgbClr val="000000"/>
                </a:solidFill>
                <a:cs typeface="Times New Roman" pitchFamily="18" charset="0"/>
              </a:rPr>
              <a:t>,F</a:t>
            </a:r>
            <a:r>
              <a:rPr lang="en-US" sz="2800" baseline="30000" smtClean="0">
                <a:solidFill>
                  <a:srgbClr val="000000"/>
                </a:solidFill>
                <a:cs typeface="Times New Roman" pitchFamily="18" charset="0"/>
              </a:rPr>
              <a:t>0</a:t>
            </a:r>
            <a:r>
              <a:rPr lang="en-US" sz="2800" smtClean="0">
                <a:solidFill>
                  <a:srgbClr val="000000"/>
                </a:solidFill>
                <a:cs typeface="Times New Roman" pitchFamily="18" charset="0"/>
              </a:rPr>
              <a:t>), where</a:t>
            </a:r>
          </a:p>
          <a:p>
            <a:pPr marL="990600" lvl="1" indent="-533400" algn="just" eaLnBrk="1" hangingPunct="1">
              <a:lnSpc>
                <a:spcPct val="90000"/>
              </a:lnSpc>
              <a:buFontTx/>
              <a:buAutoNum type="alphaLcPeriod"/>
            </a:pPr>
            <a:r>
              <a:rPr lang="en-US" sz="2400" smtClean="0">
                <a:solidFill>
                  <a:srgbClr val="000000"/>
                </a:solidFill>
                <a:cs typeface="Times New Roman" pitchFamily="18" charset="0"/>
              </a:rPr>
              <a:t>the set of states Q</a:t>
            </a:r>
            <a:r>
              <a:rPr lang="en-US" sz="2400" baseline="30000" smtClean="0">
                <a:solidFill>
                  <a:srgbClr val="000000"/>
                </a:solidFill>
                <a:cs typeface="Times New Roman" pitchFamily="18" charset="0"/>
              </a:rPr>
              <a:t>0</a:t>
            </a:r>
            <a:r>
              <a:rPr lang="en-US" sz="2400" smtClean="0">
                <a:solidFill>
                  <a:srgbClr val="000000"/>
                </a:solidFill>
                <a:cs typeface="Times New Roman" pitchFamily="18" charset="0"/>
              </a:rPr>
              <a:t> = {q</a:t>
            </a:r>
            <a:r>
              <a:rPr lang="en-US" sz="2400" baseline="-30000" smtClean="0">
                <a:solidFill>
                  <a:srgbClr val="000000"/>
                </a:solidFill>
                <a:cs typeface="Times New Roman" pitchFamily="18" charset="0"/>
              </a:rPr>
              <a:t>0</a:t>
            </a:r>
            <a:r>
              <a:rPr lang="en-US" sz="2400" smtClean="0">
                <a:solidFill>
                  <a:srgbClr val="000000"/>
                </a:solidFill>
                <a:cs typeface="Times New Roman" pitchFamily="18" charset="0"/>
              </a:rPr>
              <a:t>}</a:t>
            </a:r>
          </a:p>
          <a:p>
            <a:pPr marL="990600" lvl="1" indent="-533400" algn="just" eaLnBrk="1" hangingPunct="1">
              <a:lnSpc>
                <a:spcPct val="90000"/>
              </a:lnSpc>
              <a:buFontTx/>
              <a:buAutoNum type="alphaLcPeriod"/>
            </a:pPr>
            <a:r>
              <a:rPr lang="en-US" sz="2400" smtClean="0">
                <a:solidFill>
                  <a:srgbClr val="000000"/>
                </a:solidFill>
                <a:cs typeface="Times New Roman" pitchFamily="18" charset="0"/>
              </a:rPr>
              <a:t>the initial state is q</a:t>
            </a:r>
            <a:r>
              <a:rPr lang="en-US" sz="2400" baseline="-30000" smtClean="0">
                <a:solidFill>
                  <a:srgbClr val="000000"/>
                </a:solidFill>
                <a:cs typeface="Times New Roman" pitchFamily="18" charset="0"/>
              </a:rPr>
              <a:t>0</a:t>
            </a:r>
            <a:endParaRPr lang="en-US" sz="2400" smtClean="0">
              <a:solidFill>
                <a:srgbClr val="000000"/>
              </a:solidFill>
              <a:cs typeface="Times New Roman" pitchFamily="18" charset="0"/>
            </a:endParaRPr>
          </a:p>
          <a:p>
            <a:pPr marL="990600" lvl="1" indent="-533400" algn="just" eaLnBrk="1" hangingPunct="1">
              <a:lnSpc>
                <a:spcPct val="90000"/>
              </a:lnSpc>
              <a:buFontTx/>
              <a:buAutoNum type="alphaLcPeriod"/>
            </a:pPr>
            <a:r>
              <a:rPr lang="en-US" sz="2400" smtClean="0">
                <a:solidFill>
                  <a:srgbClr val="000000"/>
                </a:solidFill>
                <a:cs typeface="Times New Roman" pitchFamily="18" charset="0"/>
              </a:rPr>
              <a:t>the input alphabet is I</a:t>
            </a:r>
          </a:p>
          <a:p>
            <a:pPr marL="990600" lvl="1" indent="-533400" algn="just" eaLnBrk="1" hangingPunct="1">
              <a:lnSpc>
                <a:spcPct val="90000"/>
              </a:lnSpc>
              <a:buFontTx/>
              <a:buAutoNum type="alphaLcPeriod"/>
            </a:pPr>
            <a:r>
              <a:rPr lang="en-US" sz="2400" smtClean="0">
                <a:solidFill>
                  <a:srgbClr val="000000"/>
                </a:solidFill>
                <a:cs typeface="Times New Roman" pitchFamily="18" charset="0"/>
              </a:rPr>
              <a:t>the transition relation T</a:t>
            </a:r>
            <a:r>
              <a:rPr lang="en-US" sz="2400" baseline="30000" smtClean="0">
                <a:solidFill>
                  <a:srgbClr val="000000"/>
                </a:solidFill>
                <a:cs typeface="Times New Roman" pitchFamily="18" charset="0"/>
              </a:rPr>
              <a:t>0</a:t>
            </a:r>
            <a:r>
              <a:rPr lang="en-US" sz="2400" smtClean="0">
                <a:solidFill>
                  <a:srgbClr val="000000"/>
                </a:solidFill>
                <a:cs typeface="Times New Roman" pitchFamily="18" charset="0"/>
              </a:rPr>
              <a:t> </a:t>
            </a:r>
            <a:r>
              <a:rPr lang="en-US" sz="2400" i="1" smtClean="0">
                <a:solidFill>
                  <a:srgbClr val="000000"/>
                </a:solidFill>
                <a:cs typeface="Times New Roman" pitchFamily="18" charset="0"/>
              </a:rPr>
              <a:t>subset</a:t>
            </a:r>
            <a:r>
              <a:rPr lang="en-US" sz="2400" smtClean="0">
                <a:solidFill>
                  <a:srgbClr val="000000"/>
                </a:solidFill>
                <a:cs typeface="Times New Roman" pitchFamily="18" charset="0"/>
              </a:rPr>
              <a:t> QxBxQ = {}, where B is the set of blocks defined as B = {a</a:t>
            </a:r>
            <a:r>
              <a:rPr lang="en-US" sz="2400" baseline="30000" smtClean="0">
                <a:solidFill>
                  <a:srgbClr val="000000"/>
                </a:solidFill>
                <a:cs typeface="Times New Roman" pitchFamily="18" charset="0"/>
              </a:rPr>
              <a:t>m </a:t>
            </a:r>
            <a:r>
              <a:rPr lang="en-US" sz="2400" smtClean="0">
                <a:solidFill>
                  <a:srgbClr val="000000"/>
                </a:solidFill>
                <a:cs typeface="Times New Roman" pitchFamily="18" charset="0"/>
              </a:rPr>
              <a:t>| a </a:t>
            </a:r>
            <a:r>
              <a:rPr lang="en-US" sz="2400" i="1" smtClean="0">
                <a:solidFill>
                  <a:srgbClr val="000000"/>
                </a:solidFill>
                <a:cs typeface="Times New Roman" pitchFamily="18" charset="0"/>
              </a:rPr>
              <a:t>in</a:t>
            </a:r>
            <a:r>
              <a:rPr lang="en-US" sz="2400" smtClean="0">
                <a:solidFill>
                  <a:srgbClr val="000000"/>
                </a:solidFill>
                <a:cs typeface="Times New Roman" pitchFamily="18" charset="0"/>
              </a:rPr>
              <a:t> I, m&gt;0} </a:t>
            </a:r>
            <a:r>
              <a:rPr lang="en-US" sz="2400" i="1" smtClean="0">
                <a:solidFill>
                  <a:srgbClr val="000000"/>
                </a:solidFill>
                <a:cs typeface="Times New Roman" pitchFamily="18" charset="0"/>
              </a:rPr>
              <a:t>union</a:t>
            </a:r>
            <a:r>
              <a:rPr lang="en-US" sz="2400" smtClean="0">
                <a:solidFill>
                  <a:srgbClr val="000000"/>
                </a:solidFill>
                <a:cs typeface="Times New Roman" pitchFamily="18" charset="0"/>
              </a:rPr>
              <a:t> {e}, where e denotes the empty word. For b = a</a:t>
            </a:r>
            <a:r>
              <a:rPr lang="en-US" sz="2400" baseline="30000" smtClean="0">
                <a:solidFill>
                  <a:srgbClr val="000000"/>
                </a:solidFill>
                <a:cs typeface="Times New Roman" pitchFamily="18" charset="0"/>
              </a:rPr>
              <a:t>m</a:t>
            </a:r>
            <a:r>
              <a:rPr lang="en-US" sz="2400" smtClean="0">
                <a:solidFill>
                  <a:srgbClr val="000000"/>
                </a:solidFill>
                <a:cs typeface="Times New Roman" pitchFamily="18" charset="0"/>
              </a:rPr>
              <a:t> </a:t>
            </a:r>
            <a:r>
              <a:rPr lang="en-US" sz="2400" i="1" smtClean="0">
                <a:solidFill>
                  <a:srgbClr val="000000"/>
                </a:solidFill>
                <a:cs typeface="Times New Roman" pitchFamily="18" charset="0"/>
              </a:rPr>
              <a:t>in</a:t>
            </a:r>
            <a:r>
              <a:rPr lang="en-US" sz="2400" smtClean="0">
                <a:solidFill>
                  <a:srgbClr val="000000"/>
                </a:solidFill>
                <a:cs typeface="Times New Roman" pitchFamily="18" charset="0"/>
              </a:rPr>
              <a:t> B-{e}, a is called the </a:t>
            </a:r>
            <a:r>
              <a:rPr lang="en-US" sz="2400" smtClean="0">
                <a:solidFill>
                  <a:schemeClr val="hlink"/>
                </a:solidFill>
                <a:cs typeface="Times New Roman" pitchFamily="18" charset="0"/>
              </a:rPr>
              <a:t>block letter</a:t>
            </a:r>
            <a:r>
              <a:rPr lang="en-US" sz="2400" smtClean="0">
                <a:solidFill>
                  <a:srgbClr val="000000"/>
                </a:solidFill>
                <a:cs typeface="Times New Roman" pitchFamily="18" charset="0"/>
              </a:rPr>
              <a:t> and m the </a:t>
            </a:r>
            <a:r>
              <a:rPr lang="en-US" sz="2400" smtClean="0">
                <a:solidFill>
                  <a:schemeClr val="hlink"/>
                </a:solidFill>
                <a:cs typeface="Times New Roman" pitchFamily="18" charset="0"/>
              </a:rPr>
              <a:t>multiplicity</a:t>
            </a:r>
            <a:r>
              <a:rPr lang="en-US" sz="2400" smtClean="0">
                <a:solidFill>
                  <a:srgbClr val="000000"/>
                </a:solidFill>
                <a:cs typeface="Times New Roman" pitchFamily="18" charset="0"/>
              </a:rPr>
              <a:t> of the block b respectively. We have functions </a:t>
            </a:r>
            <a:r>
              <a:rPr lang="en-US" sz="2400" i="1" smtClean="0">
                <a:solidFill>
                  <a:srgbClr val="000000"/>
                </a:solidFill>
                <a:cs typeface="Times New Roman" pitchFamily="18" charset="0"/>
              </a:rPr>
              <a:t>bl</a:t>
            </a:r>
            <a:r>
              <a:rPr lang="en-US" sz="2400" smtClean="0">
                <a:solidFill>
                  <a:srgbClr val="000000"/>
                </a:solidFill>
                <a:cs typeface="Times New Roman" pitchFamily="18" charset="0"/>
              </a:rPr>
              <a:t> and </a:t>
            </a:r>
            <a:r>
              <a:rPr lang="en-US" sz="2400" i="1" smtClean="0">
                <a:solidFill>
                  <a:srgbClr val="000000"/>
                </a:solidFill>
                <a:cs typeface="Times New Roman" pitchFamily="18" charset="0"/>
              </a:rPr>
              <a:t>mul</a:t>
            </a:r>
            <a:r>
              <a:rPr lang="en-US" sz="2400" smtClean="0">
                <a:solidFill>
                  <a:srgbClr val="000000"/>
                </a:solidFill>
                <a:cs typeface="Times New Roman" pitchFamily="18" charset="0"/>
              </a:rPr>
              <a:t> which return the block letter and multiplicity given a block as input</a:t>
            </a:r>
          </a:p>
          <a:p>
            <a:pPr marL="990600" lvl="1" indent="-533400" algn="just" eaLnBrk="1" hangingPunct="1">
              <a:lnSpc>
                <a:spcPct val="90000"/>
              </a:lnSpc>
              <a:buFontTx/>
              <a:buAutoNum type="alphaLcPeriod"/>
            </a:pPr>
            <a:r>
              <a:rPr lang="en-US" sz="2400" smtClean="0">
                <a:solidFill>
                  <a:srgbClr val="000000"/>
                </a:solidFill>
                <a:cs typeface="Times New Roman" pitchFamily="18" charset="0"/>
              </a:rPr>
              <a:t>the set of final states F</a:t>
            </a:r>
            <a:r>
              <a:rPr lang="en-US" sz="2400" baseline="30000" smtClean="0">
                <a:solidFill>
                  <a:srgbClr val="000000"/>
                </a:solidFill>
                <a:cs typeface="Times New Roman" pitchFamily="18" charset="0"/>
              </a:rPr>
              <a:t>0</a:t>
            </a:r>
            <a:r>
              <a:rPr lang="en-US" sz="2400" smtClean="0">
                <a:solidFill>
                  <a:srgbClr val="000000"/>
                </a:solidFill>
                <a:cs typeface="Times New Roman" pitchFamily="18" charset="0"/>
              </a:rPr>
              <a:t> = {}</a:t>
            </a:r>
            <a:endParaRPr lang="en-US" sz="2400" smtClean="0"/>
          </a:p>
        </p:txBody>
      </p:sp>
      <p:sp>
        <p:nvSpPr>
          <p:cNvPr id="96260" name="Date Placeholder 1"/>
          <p:cNvSpPr>
            <a:spLocks noGrp="1"/>
          </p:cNvSpPr>
          <p:nvPr>
            <p:ph type="dt" sz="quarter" idx="10"/>
          </p:nvPr>
        </p:nvSpPr>
        <p:spPr>
          <a:noFill/>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en-US"/>
              <a:t>EICAR 2011</a:t>
            </a: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97282" name="Rectangle 2"/>
          <p:cNvSpPr>
            <a:spLocks noGrp="1" noChangeArrowheads="1"/>
          </p:cNvSpPr>
          <p:nvPr>
            <p:ph type="title"/>
          </p:nvPr>
        </p:nvSpPr>
        <p:spPr/>
        <p:txBody>
          <a:bodyPr/>
          <a:lstStyle/>
          <a:p>
            <a:pPr eaLnBrk="1" hangingPunct="1"/>
            <a:r>
              <a:rPr lang="en-US" sz="3600" smtClean="0">
                <a:solidFill>
                  <a:srgbClr val="FF0000"/>
                </a:solidFill>
              </a:rPr>
              <a:t>Pseudo-Code of Learning Algorithm</a:t>
            </a:r>
          </a:p>
        </p:txBody>
      </p:sp>
      <p:sp>
        <p:nvSpPr>
          <p:cNvPr id="97283" name="Rectangle 3"/>
          <p:cNvSpPr>
            <a:spLocks noGrp="1" noChangeArrowheads="1"/>
          </p:cNvSpPr>
          <p:nvPr>
            <p:ph type="body" idx="1"/>
          </p:nvPr>
        </p:nvSpPr>
        <p:spPr/>
        <p:txBody>
          <a:bodyPr/>
          <a:lstStyle/>
          <a:p>
            <a:pPr marL="609600" indent="-609600" algn="just" eaLnBrk="1" hangingPunct="1">
              <a:lnSpc>
                <a:spcPct val="90000"/>
              </a:lnSpc>
              <a:buFontTx/>
              <a:buAutoNum type="arabicPeriod" startAt="2"/>
            </a:pPr>
            <a:r>
              <a:rPr lang="en-US" smtClean="0">
                <a:solidFill>
                  <a:srgbClr val="000000"/>
                </a:solidFill>
                <a:cs typeface="Times New Roman" pitchFamily="18" charset="0"/>
              </a:rPr>
              <a:t>Let w</a:t>
            </a:r>
            <a:r>
              <a:rPr lang="en-US" baseline="-30000" smtClean="0">
                <a:solidFill>
                  <a:srgbClr val="000000"/>
                </a:solidFill>
                <a:cs typeface="Times New Roman" pitchFamily="18" charset="0"/>
              </a:rPr>
              <a:t>1</a:t>
            </a:r>
            <a:r>
              <a:rPr lang="en-US" smtClean="0">
                <a:solidFill>
                  <a:srgbClr val="000000"/>
                </a:solidFill>
                <a:cs typeface="Times New Roman" pitchFamily="18" charset="0"/>
              </a:rPr>
              <a:t>,w</a:t>
            </a:r>
            <a:r>
              <a:rPr lang="en-US" baseline="-30000" smtClean="0">
                <a:solidFill>
                  <a:srgbClr val="000000"/>
                </a:solidFill>
                <a:cs typeface="Times New Roman" pitchFamily="18" charset="0"/>
              </a:rPr>
              <a:t>2</a:t>
            </a:r>
            <a:r>
              <a:rPr lang="en-US" smtClean="0">
                <a:solidFill>
                  <a:srgbClr val="000000"/>
                </a:solidFill>
                <a:cs typeface="Times New Roman" pitchFamily="18" charset="0"/>
              </a:rPr>
              <a:t>,… be the stream of input words. Let A</a:t>
            </a:r>
            <a:r>
              <a:rPr lang="en-US" baseline="30000" smtClean="0">
                <a:solidFill>
                  <a:srgbClr val="000000"/>
                </a:solidFill>
                <a:cs typeface="Times New Roman" pitchFamily="18" charset="0"/>
              </a:rPr>
              <a:t>i</a:t>
            </a:r>
            <a:r>
              <a:rPr lang="en-US" smtClean="0">
                <a:solidFill>
                  <a:srgbClr val="000000"/>
                </a:solidFill>
                <a:cs typeface="Times New Roman" pitchFamily="18" charset="0"/>
              </a:rPr>
              <a:t> denote the automaton hypothesized after seeing the first </a:t>
            </a:r>
            <a:r>
              <a:rPr lang="en-US" i="1" smtClean="0">
                <a:solidFill>
                  <a:srgbClr val="000000"/>
                </a:solidFill>
                <a:cs typeface="Times New Roman" pitchFamily="18" charset="0"/>
              </a:rPr>
              <a:t>i</a:t>
            </a:r>
            <a:r>
              <a:rPr lang="en-US" smtClean="0">
                <a:solidFill>
                  <a:srgbClr val="000000"/>
                </a:solidFill>
                <a:cs typeface="Times New Roman" pitchFamily="18" charset="0"/>
              </a:rPr>
              <a:t> words</a:t>
            </a:r>
          </a:p>
          <a:p>
            <a:pPr marL="609600" indent="-609600" algn="just" eaLnBrk="1" hangingPunct="1">
              <a:lnSpc>
                <a:spcPct val="90000"/>
              </a:lnSpc>
              <a:buFontTx/>
              <a:buAutoNum type="arabicPeriod" startAt="3"/>
            </a:pPr>
            <a:r>
              <a:rPr lang="en-US" smtClean="0">
                <a:solidFill>
                  <a:srgbClr val="000000"/>
                </a:solidFill>
                <a:cs typeface="Times New Roman" pitchFamily="18" charset="0"/>
              </a:rPr>
              <a:t>Each word w is of the form b</a:t>
            </a:r>
            <a:r>
              <a:rPr lang="en-US" baseline="-30000" smtClean="0">
                <a:solidFill>
                  <a:srgbClr val="000000"/>
                </a:solidFill>
                <a:cs typeface="Times New Roman" pitchFamily="18" charset="0"/>
              </a:rPr>
              <a:t>1</a:t>
            </a:r>
            <a:r>
              <a:rPr lang="en-US" smtClean="0">
                <a:solidFill>
                  <a:srgbClr val="000000"/>
                </a:solidFill>
                <a:cs typeface="Times New Roman" pitchFamily="18" charset="0"/>
              </a:rPr>
              <a:t>b</a:t>
            </a:r>
            <a:r>
              <a:rPr lang="en-US" baseline="-30000" smtClean="0">
                <a:solidFill>
                  <a:srgbClr val="000000"/>
                </a:solidFill>
                <a:cs typeface="Times New Roman" pitchFamily="18" charset="0"/>
              </a:rPr>
              <a:t>2</a:t>
            </a:r>
            <a:r>
              <a:rPr lang="en-US" smtClean="0">
                <a:solidFill>
                  <a:srgbClr val="000000"/>
                </a:solidFill>
                <a:cs typeface="Times New Roman" pitchFamily="18" charset="0"/>
              </a:rPr>
              <a:t>…b</a:t>
            </a:r>
            <a:r>
              <a:rPr lang="en-US" baseline="-30000" smtClean="0">
                <a:solidFill>
                  <a:srgbClr val="000000"/>
                </a:solidFill>
                <a:cs typeface="Times New Roman" pitchFamily="18" charset="0"/>
              </a:rPr>
              <a:t>L(w)</a:t>
            </a:r>
            <a:r>
              <a:rPr lang="en-US" smtClean="0">
                <a:solidFill>
                  <a:srgbClr val="000000"/>
                </a:solidFill>
                <a:cs typeface="Times New Roman" pitchFamily="18" charset="0"/>
              </a:rPr>
              <a:t> where b</a:t>
            </a:r>
            <a:r>
              <a:rPr lang="en-US" baseline="-30000" smtClean="0">
                <a:solidFill>
                  <a:srgbClr val="000000"/>
                </a:solidFill>
                <a:cs typeface="Times New Roman" pitchFamily="18" charset="0"/>
              </a:rPr>
              <a:t>j</a:t>
            </a:r>
            <a:r>
              <a:rPr lang="en-US" smtClean="0">
                <a:solidFill>
                  <a:srgbClr val="000000"/>
                </a:solidFill>
                <a:cs typeface="Times New Roman" pitchFamily="18" charset="0"/>
              </a:rPr>
              <a:t> </a:t>
            </a:r>
            <a:r>
              <a:rPr lang="en-US" i="1" smtClean="0">
                <a:solidFill>
                  <a:srgbClr val="000000"/>
                </a:solidFill>
                <a:cs typeface="Times New Roman" pitchFamily="18" charset="0"/>
              </a:rPr>
              <a:t>in</a:t>
            </a:r>
            <a:r>
              <a:rPr lang="en-US" smtClean="0">
                <a:solidFill>
                  <a:srgbClr val="000000"/>
                </a:solidFill>
                <a:cs typeface="Times New Roman" pitchFamily="18" charset="0"/>
              </a:rPr>
              <a:t> B-{e} denotes the j</a:t>
            </a:r>
            <a:r>
              <a:rPr lang="en-US" baseline="30000" smtClean="0">
                <a:solidFill>
                  <a:srgbClr val="000000"/>
                </a:solidFill>
                <a:cs typeface="Times New Roman" pitchFamily="18" charset="0"/>
              </a:rPr>
              <a:t>th</a:t>
            </a:r>
            <a:r>
              <a:rPr lang="en-US" smtClean="0">
                <a:solidFill>
                  <a:srgbClr val="000000"/>
                </a:solidFill>
                <a:cs typeface="Times New Roman" pitchFamily="18" charset="0"/>
              </a:rPr>
              <a:t> block of w. We split a word into blocks in such a way that the block letter of b</a:t>
            </a:r>
            <a:r>
              <a:rPr lang="en-US" baseline="-30000" smtClean="0">
                <a:solidFill>
                  <a:srgbClr val="000000"/>
                </a:solidFill>
                <a:cs typeface="Times New Roman" pitchFamily="18" charset="0"/>
              </a:rPr>
              <a:t>j</a:t>
            </a:r>
            <a:r>
              <a:rPr lang="en-US" smtClean="0">
                <a:solidFill>
                  <a:srgbClr val="000000"/>
                </a:solidFill>
                <a:cs typeface="Times New Roman" pitchFamily="18" charset="0"/>
              </a:rPr>
              <a:t> is different from the block letter of b</a:t>
            </a:r>
            <a:r>
              <a:rPr lang="en-US" baseline="-30000" smtClean="0">
                <a:solidFill>
                  <a:srgbClr val="000000"/>
                </a:solidFill>
                <a:cs typeface="Times New Roman" pitchFamily="18" charset="0"/>
              </a:rPr>
              <a:t>j+1</a:t>
            </a:r>
            <a:r>
              <a:rPr lang="en-US" smtClean="0">
                <a:solidFill>
                  <a:srgbClr val="000000"/>
                </a:solidFill>
                <a:cs typeface="Times New Roman" pitchFamily="18" charset="0"/>
              </a:rPr>
              <a:t> </a:t>
            </a:r>
            <a:r>
              <a:rPr lang="en-US" i="1" smtClean="0">
                <a:solidFill>
                  <a:srgbClr val="000000"/>
                </a:solidFill>
                <a:cs typeface="Times New Roman" pitchFamily="18" charset="0"/>
              </a:rPr>
              <a:t>for all</a:t>
            </a:r>
            <a:r>
              <a:rPr lang="en-US" smtClean="0">
                <a:solidFill>
                  <a:srgbClr val="000000"/>
                </a:solidFill>
                <a:cs typeface="Times New Roman" pitchFamily="18" charset="0"/>
              </a:rPr>
              <a:t> j</a:t>
            </a:r>
            <a:endParaRPr lang="en-US" smtClean="0"/>
          </a:p>
        </p:txBody>
      </p:sp>
      <p:sp>
        <p:nvSpPr>
          <p:cNvPr id="97284" name="Date Placeholder 1"/>
          <p:cNvSpPr>
            <a:spLocks noGrp="1"/>
          </p:cNvSpPr>
          <p:nvPr>
            <p:ph type="dt" sz="quarter" idx="10"/>
          </p:nvPr>
        </p:nvSpPr>
        <p:spPr>
          <a:noFill/>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en-US"/>
              <a:t>EICAR 2011</a:t>
            </a: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98306" name="Rectangle 2"/>
          <p:cNvSpPr>
            <a:spLocks noGrp="1" noChangeArrowheads="1"/>
          </p:cNvSpPr>
          <p:nvPr>
            <p:ph type="title"/>
          </p:nvPr>
        </p:nvSpPr>
        <p:spPr/>
        <p:txBody>
          <a:bodyPr/>
          <a:lstStyle/>
          <a:p>
            <a:pPr eaLnBrk="1" hangingPunct="1"/>
            <a:r>
              <a:rPr lang="en-US" sz="3600" smtClean="0">
                <a:solidFill>
                  <a:srgbClr val="FF0000"/>
                </a:solidFill>
              </a:rPr>
              <a:t>Pseudo-Code of Learning Algorithm</a:t>
            </a:r>
          </a:p>
        </p:txBody>
      </p:sp>
      <p:sp>
        <p:nvSpPr>
          <p:cNvPr id="98307" name="Rectangle 3"/>
          <p:cNvSpPr>
            <a:spLocks noGrp="1" noChangeArrowheads="1"/>
          </p:cNvSpPr>
          <p:nvPr>
            <p:ph type="body" idx="1"/>
          </p:nvPr>
        </p:nvSpPr>
        <p:spPr/>
        <p:txBody>
          <a:bodyPr/>
          <a:lstStyle/>
          <a:p>
            <a:pPr marL="609600" indent="-609600" algn="just" eaLnBrk="1" hangingPunct="1">
              <a:lnSpc>
                <a:spcPct val="90000"/>
              </a:lnSpc>
              <a:buFontTx/>
              <a:buAutoNum type="arabicPeriod" startAt="4"/>
            </a:pPr>
            <a:r>
              <a:rPr lang="en-US" smtClean="0">
                <a:solidFill>
                  <a:srgbClr val="000000"/>
                </a:solidFill>
                <a:cs typeface="Times New Roman" pitchFamily="18" charset="0"/>
              </a:rPr>
              <a:t>On seeing the current word w = w</a:t>
            </a:r>
            <a:r>
              <a:rPr lang="en-US" baseline="-30000" smtClean="0">
                <a:solidFill>
                  <a:srgbClr val="000000"/>
                </a:solidFill>
                <a:cs typeface="Times New Roman" pitchFamily="18" charset="0"/>
              </a:rPr>
              <a:t>i+1</a:t>
            </a:r>
            <a:r>
              <a:rPr lang="en-US" smtClean="0">
                <a:solidFill>
                  <a:srgbClr val="000000"/>
                </a:solidFill>
                <a:cs typeface="Times New Roman" pitchFamily="18" charset="0"/>
              </a:rPr>
              <a:t> = b</a:t>
            </a:r>
            <a:r>
              <a:rPr lang="en-US" baseline="-30000" smtClean="0">
                <a:solidFill>
                  <a:srgbClr val="000000"/>
                </a:solidFill>
                <a:cs typeface="Times New Roman" pitchFamily="18" charset="0"/>
              </a:rPr>
              <a:t>1</a:t>
            </a:r>
            <a:r>
              <a:rPr lang="en-US" smtClean="0">
                <a:solidFill>
                  <a:srgbClr val="000000"/>
                </a:solidFill>
                <a:cs typeface="Times New Roman" pitchFamily="18" charset="0"/>
              </a:rPr>
              <a:t>b</a:t>
            </a:r>
            <a:r>
              <a:rPr lang="en-US" baseline="-30000" smtClean="0">
                <a:solidFill>
                  <a:srgbClr val="000000"/>
                </a:solidFill>
                <a:cs typeface="Times New Roman" pitchFamily="18" charset="0"/>
              </a:rPr>
              <a:t>2</a:t>
            </a:r>
            <a:r>
              <a:rPr lang="en-US" smtClean="0">
                <a:solidFill>
                  <a:srgbClr val="000000"/>
                </a:solidFill>
                <a:cs typeface="Times New Roman" pitchFamily="18" charset="0"/>
              </a:rPr>
              <a:t>…b</a:t>
            </a:r>
            <a:r>
              <a:rPr lang="en-US" baseline="-30000" smtClean="0">
                <a:solidFill>
                  <a:srgbClr val="000000"/>
                </a:solidFill>
                <a:cs typeface="Times New Roman" pitchFamily="18" charset="0"/>
              </a:rPr>
              <a:t>L(w)</a:t>
            </a:r>
            <a:r>
              <a:rPr lang="en-US" smtClean="0">
                <a:solidFill>
                  <a:srgbClr val="000000"/>
                </a:solidFill>
                <a:cs typeface="Times New Roman" pitchFamily="18" charset="0"/>
              </a:rPr>
              <a:t>, the procedure to update A</a:t>
            </a:r>
            <a:r>
              <a:rPr lang="en-US" baseline="30000" smtClean="0">
                <a:solidFill>
                  <a:srgbClr val="000000"/>
                </a:solidFill>
                <a:cs typeface="Times New Roman" pitchFamily="18" charset="0"/>
              </a:rPr>
              <a:t>i</a:t>
            </a:r>
            <a:r>
              <a:rPr lang="en-US" smtClean="0">
                <a:solidFill>
                  <a:srgbClr val="000000"/>
                </a:solidFill>
                <a:cs typeface="Times New Roman" pitchFamily="18" charset="0"/>
              </a:rPr>
              <a:t> is as follows:</a:t>
            </a:r>
          </a:p>
          <a:p>
            <a:pPr marL="990600" lvl="1" indent="-533400" algn="just" eaLnBrk="1" hangingPunct="1">
              <a:lnSpc>
                <a:spcPct val="90000"/>
              </a:lnSpc>
              <a:buFontTx/>
              <a:buAutoNum type="arabicPeriod"/>
            </a:pPr>
            <a:r>
              <a:rPr lang="en-US" smtClean="0">
                <a:solidFill>
                  <a:srgbClr val="000000"/>
                </a:solidFill>
                <a:cs typeface="Times New Roman" pitchFamily="18" charset="0"/>
              </a:rPr>
              <a:t>q = q</a:t>
            </a:r>
            <a:r>
              <a:rPr lang="en-US" baseline="-30000" smtClean="0">
                <a:solidFill>
                  <a:srgbClr val="000000"/>
                </a:solidFill>
                <a:cs typeface="Times New Roman" pitchFamily="18" charset="0"/>
              </a:rPr>
              <a:t>0</a:t>
            </a:r>
            <a:r>
              <a:rPr lang="en-US" smtClean="0">
                <a:solidFill>
                  <a:srgbClr val="000000"/>
                </a:solidFill>
                <a:cs typeface="Times New Roman" pitchFamily="18" charset="0"/>
              </a:rPr>
              <a:t>; //q denotes the current state</a:t>
            </a:r>
          </a:p>
          <a:p>
            <a:pPr marL="990600" lvl="1" indent="-533400" algn="just" eaLnBrk="1" hangingPunct="1">
              <a:lnSpc>
                <a:spcPct val="90000"/>
              </a:lnSpc>
              <a:buFontTx/>
              <a:buAutoNum type="arabicPeriod"/>
            </a:pPr>
            <a:r>
              <a:rPr lang="en-US" smtClean="0">
                <a:solidFill>
                  <a:srgbClr val="000000"/>
                </a:solidFill>
                <a:cs typeface="Times New Roman" pitchFamily="18" charset="0"/>
              </a:rPr>
              <a:t>flag</a:t>
            </a:r>
            <a:r>
              <a:rPr lang="en-US" baseline="-30000" smtClean="0">
                <a:solidFill>
                  <a:srgbClr val="000000"/>
                </a:solidFill>
                <a:cs typeface="Times New Roman" pitchFamily="18" charset="0"/>
              </a:rPr>
              <a:t>1</a:t>
            </a:r>
            <a:r>
              <a:rPr lang="en-US" smtClean="0">
                <a:solidFill>
                  <a:srgbClr val="000000"/>
                </a:solidFill>
                <a:cs typeface="Times New Roman" pitchFamily="18" charset="0"/>
              </a:rPr>
              <a:t> = false; //flag</a:t>
            </a:r>
            <a:r>
              <a:rPr lang="en-US" baseline="-25000" smtClean="0">
                <a:solidFill>
                  <a:srgbClr val="000000"/>
                </a:solidFill>
                <a:cs typeface="Times New Roman" pitchFamily="18" charset="0"/>
              </a:rPr>
              <a:t>1</a:t>
            </a:r>
            <a:r>
              <a:rPr lang="en-US" smtClean="0">
                <a:solidFill>
                  <a:srgbClr val="000000"/>
                </a:solidFill>
                <a:cs typeface="Times New Roman" pitchFamily="18" charset="0"/>
              </a:rPr>
              <a:t> is true if the rest of the word has to be added to the automaton</a:t>
            </a:r>
          </a:p>
          <a:p>
            <a:pPr marL="990600" lvl="1" indent="-533400" algn="just" eaLnBrk="1" hangingPunct="1">
              <a:lnSpc>
                <a:spcPct val="90000"/>
              </a:lnSpc>
              <a:buFontTx/>
              <a:buAutoNum type="arabicPeriod"/>
            </a:pPr>
            <a:r>
              <a:rPr lang="en-US" smtClean="0">
                <a:solidFill>
                  <a:srgbClr val="000000"/>
                </a:solidFill>
                <a:cs typeface="Times New Roman" pitchFamily="18" charset="0"/>
              </a:rPr>
              <a:t>A</a:t>
            </a:r>
            <a:r>
              <a:rPr lang="en-US" baseline="30000" smtClean="0">
                <a:solidFill>
                  <a:srgbClr val="000000"/>
                </a:solidFill>
                <a:cs typeface="Times New Roman" pitchFamily="18" charset="0"/>
              </a:rPr>
              <a:t>i+1</a:t>
            </a:r>
            <a:r>
              <a:rPr lang="en-US" smtClean="0">
                <a:solidFill>
                  <a:srgbClr val="000000"/>
                </a:solidFill>
                <a:cs typeface="Times New Roman" pitchFamily="18" charset="0"/>
              </a:rPr>
              <a:t> = A</a:t>
            </a:r>
            <a:r>
              <a:rPr lang="en-US" baseline="30000" smtClean="0">
                <a:solidFill>
                  <a:srgbClr val="000000"/>
                </a:solidFill>
                <a:cs typeface="Times New Roman" pitchFamily="18" charset="0"/>
              </a:rPr>
              <a:t>i;</a:t>
            </a:r>
          </a:p>
          <a:p>
            <a:pPr marL="990600" lvl="1" indent="-533400" algn="just" eaLnBrk="1" hangingPunct="1">
              <a:lnSpc>
                <a:spcPct val="90000"/>
              </a:lnSpc>
              <a:buFontTx/>
              <a:buAutoNum type="arabicPeriod"/>
            </a:pPr>
            <a:r>
              <a:rPr lang="en-US" smtClean="0"/>
              <a:t>for (j=1;j&lt;=L(w);j++)</a:t>
            </a:r>
          </a:p>
          <a:p>
            <a:pPr marL="990600" lvl="1" indent="-533400" algn="just" eaLnBrk="1" hangingPunct="1">
              <a:lnSpc>
                <a:spcPct val="90000"/>
              </a:lnSpc>
              <a:buFontTx/>
              <a:buAutoNum type="arabicPeriod"/>
            </a:pPr>
            <a:r>
              <a:rPr lang="en-US" smtClean="0"/>
              <a:t>{</a:t>
            </a:r>
          </a:p>
        </p:txBody>
      </p:sp>
      <p:sp>
        <p:nvSpPr>
          <p:cNvPr id="98308" name="Date Placeholder 1"/>
          <p:cNvSpPr>
            <a:spLocks noGrp="1"/>
          </p:cNvSpPr>
          <p:nvPr>
            <p:ph type="dt" sz="quarter" idx="10"/>
          </p:nvPr>
        </p:nvSpPr>
        <p:spPr>
          <a:noFill/>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en-US"/>
              <a:t>EICAR 2011</a:t>
            </a: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99330" name="Rectangle 2"/>
          <p:cNvSpPr>
            <a:spLocks noGrp="1" noChangeArrowheads="1"/>
          </p:cNvSpPr>
          <p:nvPr>
            <p:ph type="title"/>
          </p:nvPr>
        </p:nvSpPr>
        <p:spPr/>
        <p:txBody>
          <a:bodyPr/>
          <a:lstStyle/>
          <a:p>
            <a:pPr eaLnBrk="1" hangingPunct="1"/>
            <a:r>
              <a:rPr lang="en-US" sz="3600" smtClean="0">
                <a:solidFill>
                  <a:srgbClr val="FF0000"/>
                </a:solidFill>
              </a:rPr>
              <a:t>Pseudo-Code of Learning Algorithm</a:t>
            </a:r>
          </a:p>
        </p:txBody>
      </p:sp>
      <p:sp>
        <p:nvSpPr>
          <p:cNvPr id="99331" name="Rectangle 3"/>
          <p:cNvSpPr>
            <a:spLocks noGrp="1" noChangeArrowheads="1"/>
          </p:cNvSpPr>
          <p:nvPr>
            <p:ph type="body" idx="1"/>
          </p:nvPr>
        </p:nvSpPr>
        <p:spPr/>
        <p:txBody>
          <a:bodyPr/>
          <a:lstStyle/>
          <a:p>
            <a:pPr marL="990600" lvl="1" indent="-533400" eaLnBrk="1" hangingPunct="1">
              <a:buFontTx/>
              <a:buAutoNum type="arabicPeriod" startAt="6"/>
            </a:pPr>
            <a:r>
              <a:rPr lang="en-US" smtClean="0"/>
              <a:t>      if there is no out-going transition from q</a:t>
            </a:r>
          </a:p>
          <a:p>
            <a:pPr marL="990600" lvl="1" indent="-533400" eaLnBrk="1" hangingPunct="1">
              <a:buFontTx/>
              <a:buAutoNum type="arabicPeriod" startAt="6"/>
            </a:pPr>
            <a:r>
              <a:rPr lang="en-US" smtClean="0"/>
              <a:t>      {</a:t>
            </a:r>
          </a:p>
          <a:p>
            <a:pPr marL="990600" lvl="1" indent="-533400" eaLnBrk="1" hangingPunct="1">
              <a:buFontTx/>
              <a:buAutoNum type="arabicPeriod" startAt="6"/>
            </a:pPr>
            <a:r>
              <a:rPr lang="en-US" smtClean="0"/>
              <a:t>           flag</a:t>
            </a:r>
            <a:r>
              <a:rPr lang="en-US" baseline="-25000" smtClean="0"/>
              <a:t>1</a:t>
            </a:r>
            <a:r>
              <a:rPr lang="en-US" smtClean="0"/>
              <a:t> = true;</a:t>
            </a:r>
          </a:p>
          <a:p>
            <a:pPr marL="990600" lvl="1" indent="-533400" eaLnBrk="1" hangingPunct="1">
              <a:buFontTx/>
              <a:buAutoNum type="arabicPeriod" startAt="6"/>
            </a:pPr>
            <a:r>
              <a:rPr lang="en-US" smtClean="0"/>
              <a:t>           break;</a:t>
            </a:r>
          </a:p>
          <a:p>
            <a:pPr marL="990600" lvl="1" indent="-533400" eaLnBrk="1" hangingPunct="1">
              <a:buFontTx/>
              <a:buAutoNum type="arabicPeriod" startAt="6"/>
            </a:pPr>
            <a:r>
              <a:rPr lang="en-US" smtClean="0"/>
              <a:t>      }//7</a:t>
            </a:r>
          </a:p>
          <a:p>
            <a:pPr marL="990600" lvl="1" indent="-533400" eaLnBrk="1" hangingPunct="1">
              <a:buFontTx/>
              <a:buAutoNum type="arabicPeriod" startAt="6"/>
            </a:pPr>
            <a:r>
              <a:rPr lang="en-US" smtClean="0"/>
              <a:t>      flag</a:t>
            </a:r>
            <a:r>
              <a:rPr lang="en-US" baseline="-25000" smtClean="0"/>
              <a:t>2</a:t>
            </a:r>
            <a:r>
              <a:rPr lang="en-US" smtClean="0"/>
              <a:t> = true; //new block letter</a:t>
            </a:r>
          </a:p>
          <a:p>
            <a:pPr marL="990600" lvl="1" indent="-533400" eaLnBrk="1" hangingPunct="1">
              <a:buFontTx/>
              <a:buAutoNum type="arabicPeriod" startAt="6"/>
            </a:pPr>
            <a:r>
              <a:rPr lang="en-US" smtClean="0"/>
              <a:t>      for each outgoing transition (q,b,q’)</a:t>
            </a:r>
          </a:p>
          <a:p>
            <a:pPr marL="990600" lvl="1" indent="-533400" eaLnBrk="1" hangingPunct="1">
              <a:buFontTx/>
              <a:buAutoNum type="arabicPeriod" startAt="6"/>
            </a:pPr>
            <a:r>
              <a:rPr lang="en-US" smtClean="0"/>
              <a:t>      {</a:t>
            </a:r>
          </a:p>
        </p:txBody>
      </p:sp>
      <p:sp>
        <p:nvSpPr>
          <p:cNvPr id="99332" name="Date Placeholder 1"/>
          <p:cNvSpPr>
            <a:spLocks noGrp="1"/>
          </p:cNvSpPr>
          <p:nvPr>
            <p:ph type="dt" sz="quarter" idx="10"/>
          </p:nvPr>
        </p:nvSpPr>
        <p:spPr>
          <a:noFill/>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en-US"/>
              <a:t>EICAR 2011</a:t>
            </a: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00354" name="Rectangle 2"/>
          <p:cNvSpPr>
            <a:spLocks noGrp="1" noChangeArrowheads="1"/>
          </p:cNvSpPr>
          <p:nvPr>
            <p:ph type="title"/>
          </p:nvPr>
        </p:nvSpPr>
        <p:spPr/>
        <p:txBody>
          <a:bodyPr/>
          <a:lstStyle/>
          <a:p>
            <a:pPr eaLnBrk="1" hangingPunct="1"/>
            <a:r>
              <a:rPr lang="en-US" sz="3600" smtClean="0">
                <a:solidFill>
                  <a:srgbClr val="FF0000"/>
                </a:solidFill>
              </a:rPr>
              <a:t>Pseudo-Code of Learning Algorithm</a:t>
            </a:r>
          </a:p>
        </p:txBody>
      </p:sp>
      <p:sp>
        <p:nvSpPr>
          <p:cNvPr id="100355" name="Rectangle 3"/>
          <p:cNvSpPr>
            <a:spLocks noGrp="1" noChangeArrowheads="1"/>
          </p:cNvSpPr>
          <p:nvPr>
            <p:ph type="body" idx="1"/>
          </p:nvPr>
        </p:nvSpPr>
        <p:spPr/>
        <p:txBody>
          <a:bodyPr/>
          <a:lstStyle/>
          <a:p>
            <a:pPr marL="990600" lvl="1" indent="-533400" algn="just" eaLnBrk="1" hangingPunct="1">
              <a:lnSpc>
                <a:spcPct val="90000"/>
              </a:lnSpc>
              <a:buFontTx/>
              <a:buAutoNum type="arabicPeriod" startAt="14"/>
            </a:pPr>
            <a:r>
              <a:rPr lang="en-US" smtClean="0">
                <a:solidFill>
                  <a:srgbClr val="000000"/>
                </a:solidFill>
                <a:cs typeface="Times New Roman" pitchFamily="18" charset="0"/>
              </a:rPr>
              <a:t>        if (bl(b)!=bl(b</a:t>
            </a:r>
            <a:r>
              <a:rPr lang="en-US" baseline="-30000" smtClean="0">
                <a:solidFill>
                  <a:srgbClr val="000000"/>
                </a:solidFill>
                <a:cs typeface="Times New Roman" pitchFamily="18" charset="0"/>
              </a:rPr>
              <a:t>j</a:t>
            </a:r>
            <a:r>
              <a:rPr lang="en-US" smtClean="0">
                <a:solidFill>
                  <a:srgbClr val="000000"/>
                </a:solidFill>
                <a:cs typeface="Times New Roman" pitchFamily="18" charset="0"/>
              </a:rPr>
              <a:t>))</a:t>
            </a:r>
          </a:p>
          <a:p>
            <a:pPr marL="990600" lvl="1" indent="-533400" algn="just" eaLnBrk="1" hangingPunct="1">
              <a:lnSpc>
                <a:spcPct val="90000"/>
              </a:lnSpc>
              <a:buFontTx/>
              <a:buAutoNum type="arabicPeriod" startAt="14"/>
            </a:pPr>
            <a:r>
              <a:rPr lang="en-US" smtClean="0">
                <a:solidFill>
                  <a:srgbClr val="000000"/>
                </a:solidFill>
                <a:cs typeface="Times New Roman" pitchFamily="18" charset="0"/>
              </a:rPr>
              <a:t>	       continue;</a:t>
            </a:r>
          </a:p>
          <a:p>
            <a:pPr marL="990600" lvl="1" indent="-533400" algn="just" eaLnBrk="1" hangingPunct="1">
              <a:lnSpc>
                <a:spcPct val="90000"/>
              </a:lnSpc>
              <a:buFontTx/>
              <a:buAutoNum type="arabicPeriod" startAt="14"/>
            </a:pPr>
            <a:r>
              <a:rPr lang="en-US" smtClean="0">
                <a:solidFill>
                  <a:srgbClr val="000000"/>
                </a:solidFill>
                <a:cs typeface="Times New Roman" pitchFamily="18" charset="0"/>
              </a:rPr>
              <a:t>        flag</a:t>
            </a:r>
            <a:r>
              <a:rPr lang="en-US" baseline="-30000" smtClean="0">
                <a:solidFill>
                  <a:srgbClr val="000000"/>
                </a:solidFill>
                <a:cs typeface="Times New Roman" pitchFamily="18" charset="0"/>
              </a:rPr>
              <a:t>2</a:t>
            </a:r>
            <a:r>
              <a:rPr lang="en-US" smtClean="0">
                <a:solidFill>
                  <a:srgbClr val="000000"/>
                </a:solidFill>
                <a:cs typeface="Times New Roman" pitchFamily="18" charset="0"/>
              </a:rPr>
              <a:t> = false;</a:t>
            </a:r>
          </a:p>
          <a:p>
            <a:pPr marL="990600" lvl="1" indent="-533400" algn="just" eaLnBrk="1" hangingPunct="1">
              <a:lnSpc>
                <a:spcPct val="90000"/>
              </a:lnSpc>
              <a:buFontTx/>
              <a:buAutoNum type="arabicPeriod" startAt="14"/>
            </a:pPr>
            <a:r>
              <a:rPr lang="en-US" smtClean="0">
                <a:solidFill>
                  <a:srgbClr val="000000"/>
                </a:solidFill>
                <a:cs typeface="Times New Roman" pitchFamily="18" charset="0"/>
              </a:rPr>
              <a:t>        if (q’==q</a:t>
            </a:r>
            <a:r>
              <a:rPr lang="en-US" baseline="-30000" smtClean="0">
                <a:solidFill>
                  <a:srgbClr val="000000"/>
                </a:solidFill>
                <a:cs typeface="Times New Roman" pitchFamily="18" charset="0"/>
              </a:rPr>
              <a:t>j</a:t>
            </a:r>
            <a:r>
              <a:rPr lang="en-US" smtClean="0">
                <a:solidFill>
                  <a:srgbClr val="000000"/>
                </a:solidFill>
                <a:cs typeface="Times New Roman" pitchFamily="18" charset="0"/>
              </a:rPr>
              <a:t> and mul(b)!=mul(b</a:t>
            </a:r>
            <a:r>
              <a:rPr lang="en-US" baseline="-30000" smtClean="0">
                <a:solidFill>
                  <a:srgbClr val="000000"/>
                </a:solidFill>
                <a:cs typeface="Times New Roman" pitchFamily="18" charset="0"/>
              </a:rPr>
              <a:t>j</a:t>
            </a:r>
            <a:r>
              <a:rPr lang="en-US" smtClean="0">
                <a:solidFill>
                  <a:srgbClr val="000000"/>
                </a:solidFill>
                <a:cs typeface="Times New Roman" pitchFamily="18" charset="0"/>
              </a:rPr>
              <a:t>))</a:t>
            </a:r>
          </a:p>
          <a:p>
            <a:pPr marL="990600" lvl="1" indent="-533400" algn="just" eaLnBrk="1" hangingPunct="1">
              <a:lnSpc>
                <a:spcPct val="90000"/>
              </a:lnSpc>
              <a:buFontTx/>
              <a:buAutoNum type="arabicPeriod" startAt="14"/>
            </a:pPr>
            <a:r>
              <a:rPr lang="en-US" smtClean="0">
                <a:solidFill>
                  <a:srgbClr val="000000"/>
                </a:solidFill>
                <a:cs typeface="Times New Roman" pitchFamily="18" charset="0"/>
              </a:rPr>
              <a:t>        {</a:t>
            </a:r>
          </a:p>
          <a:p>
            <a:pPr marL="990600" lvl="1" indent="-533400" algn="just" eaLnBrk="1" hangingPunct="1">
              <a:lnSpc>
                <a:spcPct val="90000"/>
              </a:lnSpc>
              <a:buFontTx/>
              <a:buAutoNum type="arabicPeriod" startAt="14"/>
            </a:pPr>
            <a:r>
              <a:rPr lang="en-US" smtClean="0">
                <a:solidFill>
                  <a:srgbClr val="000000"/>
                </a:solidFill>
                <a:cs typeface="Times New Roman" pitchFamily="18" charset="0"/>
              </a:rPr>
              <a:t>	       Q</a:t>
            </a:r>
            <a:r>
              <a:rPr lang="en-US" baseline="30000" smtClean="0">
                <a:solidFill>
                  <a:srgbClr val="000000"/>
                </a:solidFill>
                <a:cs typeface="Times New Roman" pitchFamily="18" charset="0"/>
              </a:rPr>
              <a:t>i+1</a:t>
            </a:r>
            <a:r>
              <a:rPr lang="en-US" smtClean="0">
                <a:solidFill>
                  <a:srgbClr val="000000"/>
                </a:solidFill>
                <a:cs typeface="Times New Roman" pitchFamily="18" charset="0"/>
              </a:rPr>
              <a:t> = Q</a:t>
            </a:r>
            <a:r>
              <a:rPr lang="en-US" baseline="30000" smtClean="0">
                <a:solidFill>
                  <a:srgbClr val="000000"/>
                </a:solidFill>
                <a:cs typeface="Times New Roman" pitchFamily="18" charset="0"/>
              </a:rPr>
              <a:t>i+1</a:t>
            </a:r>
            <a:r>
              <a:rPr lang="en-US" smtClean="0">
                <a:solidFill>
                  <a:srgbClr val="000000"/>
                </a:solidFill>
                <a:cs typeface="Times New Roman" pitchFamily="18" charset="0"/>
              </a:rPr>
              <a:t> </a:t>
            </a:r>
            <a:r>
              <a:rPr lang="en-US" i="1" smtClean="0">
                <a:solidFill>
                  <a:srgbClr val="000000"/>
                </a:solidFill>
                <a:cs typeface="Times New Roman" pitchFamily="18" charset="0"/>
              </a:rPr>
              <a:t>union</a:t>
            </a:r>
            <a:r>
              <a:rPr lang="en-US" smtClean="0">
                <a:solidFill>
                  <a:srgbClr val="000000"/>
                </a:solidFill>
                <a:cs typeface="Times New Roman" pitchFamily="18" charset="0"/>
              </a:rPr>
              <a:t> {q</a:t>
            </a:r>
            <a:r>
              <a:rPr lang="en-US" baseline="-30000" smtClean="0">
                <a:solidFill>
                  <a:srgbClr val="000000"/>
                </a:solidFill>
                <a:cs typeface="Times New Roman" pitchFamily="18" charset="0"/>
              </a:rPr>
              <a:t>j</a:t>
            </a:r>
            <a:r>
              <a:rPr lang="en-US" baseline="30000" smtClean="0">
                <a:solidFill>
                  <a:srgbClr val="000000"/>
                </a:solidFill>
                <a:cs typeface="Times New Roman" pitchFamily="18" charset="0"/>
              </a:rPr>
              <a:t>bl(b)</a:t>
            </a:r>
            <a:r>
              <a:rPr lang="en-US" smtClean="0">
                <a:solidFill>
                  <a:srgbClr val="000000"/>
                </a:solidFill>
                <a:cs typeface="Times New Roman" pitchFamily="18" charset="0"/>
              </a:rPr>
              <a:t>}</a:t>
            </a:r>
          </a:p>
          <a:p>
            <a:pPr marL="990600" lvl="1" indent="-533400" algn="just" eaLnBrk="1" hangingPunct="1">
              <a:lnSpc>
                <a:spcPct val="90000"/>
              </a:lnSpc>
              <a:buFontTx/>
              <a:buAutoNum type="arabicPeriod" startAt="14"/>
            </a:pPr>
            <a:r>
              <a:rPr lang="en-US" smtClean="0">
                <a:solidFill>
                  <a:srgbClr val="000000"/>
                </a:solidFill>
                <a:cs typeface="Times New Roman" pitchFamily="18" charset="0"/>
              </a:rPr>
              <a:t>               T</a:t>
            </a:r>
            <a:r>
              <a:rPr lang="en-US" baseline="30000" smtClean="0">
                <a:solidFill>
                  <a:srgbClr val="000000"/>
                </a:solidFill>
                <a:cs typeface="Times New Roman" pitchFamily="18" charset="0"/>
              </a:rPr>
              <a:t>i+1</a:t>
            </a:r>
            <a:r>
              <a:rPr lang="en-US" smtClean="0">
                <a:solidFill>
                  <a:srgbClr val="000000"/>
                </a:solidFill>
                <a:cs typeface="Times New Roman" pitchFamily="18" charset="0"/>
              </a:rPr>
              <a:t> = T</a:t>
            </a:r>
            <a:r>
              <a:rPr lang="en-US" baseline="30000" smtClean="0">
                <a:solidFill>
                  <a:srgbClr val="000000"/>
                </a:solidFill>
                <a:cs typeface="Times New Roman" pitchFamily="18" charset="0"/>
              </a:rPr>
              <a:t>i+1</a:t>
            </a:r>
            <a:r>
              <a:rPr lang="en-US" smtClean="0">
                <a:solidFill>
                  <a:srgbClr val="000000"/>
                </a:solidFill>
                <a:cs typeface="Times New Roman" pitchFamily="18" charset="0"/>
              </a:rPr>
              <a:t> </a:t>
            </a:r>
            <a:r>
              <a:rPr lang="en-US" i="1" smtClean="0">
                <a:solidFill>
                  <a:srgbClr val="000000"/>
                </a:solidFill>
                <a:cs typeface="Times New Roman" pitchFamily="18" charset="0"/>
              </a:rPr>
              <a:t>union</a:t>
            </a:r>
            <a:r>
              <a:rPr lang="en-US" smtClean="0">
                <a:solidFill>
                  <a:srgbClr val="000000"/>
                </a:solidFill>
                <a:cs typeface="Times New Roman" pitchFamily="18" charset="0"/>
              </a:rPr>
              <a:t> (q</a:t>
            </a:r>
            <a:r>
              <a:rPr lang="en-US" baseline="-30000" smtClean="0">
                <a:solidFill>
                  <a:srgbClr val="000000"/>
                </a:solidFill>
                <a:cs typeface="Times New Roman" pitchFamily="18" charset="0"/>
              </a:rPr>
              <a:t>j</a:t>
            </a:r>
            <a:r>
              <a:rPr lang="en-US" baseline="30000" smtClean="0">
                <a:solidFill>
                  <a:srgbClr val="000000"/>
                </a:solidFill>
                <a:cs typeface="Times New Roman" pitchFamily="18" charset="0"/>
              </a:rPr>
              <a:t>bl(b)</a:t>
            </a:r>
            <a:r>
              <a:rPr lang="en-US" smtClean="0">
                <a:solidFill>
                  <a:srgbClr val="000000"/>
                </a:solidFill>
                <a:cs typeface="Times New Roman" pitchFamily="18" charset="0"/>
              </a:rPr>
              <a:t>,bl(b</a:t>
            </a:r>
            <a:r>
              <a:rPr lang="en-US" baseline="-30000" smtClean="0">
                <a:solidFill>
                  <a:srgbClr val="000000"/>
                </a:solidFill>
                <a:cs typeface="Times New Roman" pitchFamily="18" charset="0"/>
              </a:rPr>
              <a:t>j</a:t>
            </a:r>
            <a:r>
              <a:rPr lang="en-US" smtClean="0">
                <a:solidFill>
                  <a:srgbClr val="000000"/>
                </a:solidFill>
                <a:cs typeface="Times New Roman" pitchFamily="18" charset="0"/>
              </a:rPr>
              <a:t>),q</a:t>
            </a:r>
            <a:r>
              <a:rPr lang="en-US" baseline="-30000" smtClean="0">
                <a:solidFill>
                  <a:srgbClr val="000000"/>
                </a:solidFill>
                <a:cs typeface="Times New Roman" pitchFamily="18" charset="0"/>
              </a:rPr>
              <a:t>j</a:t>
            </a:r>
            <a:r>
              <a:rPr lang="en-US" baseline="30000" smtClean="0">
                <a:solidFill>
                  <a:srgbClr val="000000"/>
                </a:solidFill>
                <a:cs typeface="Times New Roman" pitchFamily="18" charset="0"/>
              </a:rPr>
              <a:t>bl(b)</a:t>
            </a:r>
            <a:r>
              <a:rPr lang="en-US" smtClean="0">
                <a:solidFill>
                  <a:srgbClr val="000000"/>
                </a:solidFill>
                <a:cs typeface="Times New Roman" pitchFamily="18" charset="0"/>
              </a:rPr>
              <a:t>)</a:t>
            </a:r>
          </a:p>
          <a:p>
            <a:pPr marL="990600" lvl="1" indent="-533400" algn="just" eaLnBrk="1" hangingPunct="1">
              <a:lnSpc>
                <a:spcPct val="90000"/>
              </a:lnSpc>
              <a:buFontTx/>
              <a:buAutoNum type="arabicPeriod" startAt="14"/>
            </a:pPr>
            <a:r>
              <a:rPr lang="en-US" smtClean="0">
                <a:solidFill>
                  <a:srgbClr val="000000"/>
                </a:solidFill>
                <a:cs typeface="Times New Roman" pitchFamily="18" charset="0"/>
              </a:rPr>
              <a:t>	       T</a:t>
            </a:r>
            <a:r>
              <a:rPr lang="en-US" baseline="30000" smtClean="0">
                <a:solidFill>
                  <a:srgbClr val="000000"/>
                </a:solidFill>
                <a:cs typeface="Times New Roman" pitchFamily="18" charset="0"/>
              </a:rPr>
              <a:t>i+1</a:t>
            </a:r>
            <a:r>
              <a:rPr lang="en-US" smtClean="0">
                <a:solidFill>
                  <a:srgbClr val="000000"/>
                </a:solidFill>
                <a:cs typeface="Times New Roman" pitchFamily="18" charset="0"/>
              </a:rPr>
              <a:t> = T</a:t>
            </a:r>
            <a:r>
              <a:rPr lang="en-US" baseline="30000" smtClean="0">
                <a:solidFill>
                  <a:srgbClr val="000000"/>
                </a:solidFill>
                <a:cs typeface="Times New Roman" pitchFamily="18" charset="0"/>
              </a:rPr>
              <a:t>i+1</a:t>
            </a:r>
            <a:r>
              <a:rPr lang="en-US" smtClean="0">
                <a:solidFill>
                  <a:srgbClr val="000000"/>
                </a:solidFill>
                <a:cs typeface="Times New Roman" pitchFamily="18" charset="0"/>
              </a:rPr>
              <a:t> </a:t>
            </a:r>
            <a:r>
              <a:rPr lang="en-US" i="1" smtClean="0">
                <a:solidFill>
                  <a:srgbClr val="000000"/>
                </a:solidFill>
                <a:cs typeface="Times New Roman" pitchFamily="18" charset="0"/>
              </a:rPr>
              <a:t>union</a:t>
            </a:r>
            <a:r>
              <a:rPr lang="en-US" smtClean="0">
                <a:solidFill>
                  <a:srgbClr val="000000"/>
                </a:solidFill>
                <a:cs typeface="Times New Roman" pitchFamily="18" charset="0"/>
              </a:rPr>
              <a:t> (q</a:t>
            </a:r>
            <a:r>
              <a:rPr lang="en-US" baseline="-30000" smtClean="0">
                <a:solidFill>
                  <a:srgbClr val="000000"/>
                </a:solidFill>
                <a:cs typeface="Times New Roman" pitchFamily="18" charset="0"/>
              </a:rPr>
              <a:t>j</a:t>
            </a:r>
            <a:r>
              <a:rPr lang="en-US" baseline="30000" smtClean="0">
                <a:solidFill>
                  <a:srgbClr val="000000"/>
                </a:solidFill>
                <a:cs typeface="Times New Roman" pitchFamily="18" charset="0"/>
              </a:rPr>
              <a:t>bl(b)</a:t>
            </a:r>
            <a:r>
              <a:rPr lang="en-US" smtClean="0">
                <a:solidFill>
                  <a:srgbClr val="000000"/>
                </a:solidFill>
                <a:cs typeface="Times New Roman" pitchFamily="18" charset="0"/>
              </a:rPr>
              <a:t>,e,q’)</a:t>
            </a:r>
          </a:p>
          <a:p>
            <a:pPr marL="990600" lvl="1" indent="-533400" eaLnBrk="1" hangingPunct="1">
              <a:lnSpc>
                <a:spcPct val="90000"/>
              </a:lnSpc>
              <a:buFontTx/>
              <a:buAutoNum type="arabicPeriod" startAt="14"/>
            </a:pPr>
            <a:r>
              <a:rPr lang="en-US" smtClean="0">
                <a:solidFill>
                  <a:srgbClr val="000000"/>
                </a:solidFill>
                <a:cs typeface="Times New Roman" pitchFamily="18" charset="0"/>
              </a:rPr>
              <a:t>        }//18</a:t>
            </a:r>
            <a:endParaRPr lang="en-US" smtClean="0"/>
          </a:p>
        </p:txBody>
      </p:sp>
      <p:sp>
        <p:nvSpPr>
          <p:cNvPr id="100356" name="Date Placeholder 1"/>
          <p:cNvSpPr>
            <a:spLocks noGrp="1"/>
          </p:cNvSpPr>
          <p:nvPr>
            <p:ph type="dt" sz="quarter" idx="10"/>
          </p:nvPr>
        </p:nvSpPr>
        <p:spPr>
          <a:noFill/>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en-US"/>
              <a:t>EICAR 2011</a:t>
            </a: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02402" name="Rectangle 2"/>
          <p:cNvSpPr>
            <a:spLocks noGrp="1" noChangeArrowheads="1"/>
          </p:cNvSpPr>
          <p:nvPr>
            <p:ph type="title"/>
          </p:nvPr>
        </p:nvSpPr>
        <p:spPr/>
        <p:txBody>
          <a:bodyPr/>
          <a:lstStyle/>
          <a:p>
            <a:pPr eaLnBrk="1" hangingPunct="1"/>
            <a:r>
              <a:rPr lang="en-US" sz="3600" smtClean="0">
                <a:solidFill>
                  <a:srgbClr val="FF0000"/>
                </a:solidFill>
              </a:rPr>
              <a:t>Pseudo-Code of Learning Algorithm</a:t>
            </a:r>
          </a:p>
        </p:txBody>
      </p:sp>
      <p:sp>
        <p:nvSpPr>
          <p:cNvPr id="102403" name="Rectangle 3"/>
          <p:cNvSpPr>
            <a:spLocks noGrp="1" noChangeArrowheads="1"/>
          </p:cNvSpPr>
          <p:nvPr>
            <p:ph type="body" idx="1"/>
          </p:nvPr>
        </p:nvSpPr>
        <p:spPr/>
        <p:txBody>
          <a:bodyPr/>
          <a:lstStyle/>
          <a:p>
            <a:pPr marL="990600" lvl="1" indent="-533400" algn="just" eaLnBrk="1" hangingPunct="1">
              <a:buFontTx/>
              <a:buAutoNum type="arabicPeriod" startAt="33"/>
            </a:pPr>
            <a:r>
              <a:rPr lang="en-US" sz="2400" smtClean="0">
                <a:solidFill>
                  <a:srgbClr val="000000"/>
                </a:solidFill>
                <a:cs typeface="Times New Roman" pitchFamily="18" charset="0"/>
              </a:rPr>
              <a:t>          if (flag</a:t>
            </a:r>
            <a:r>
              <a:rPr lang="en-US" sz="2400" baseline="-30000" smtClean="0">
                <a:solidFill>
                  <a:srgbClr val="000000"/>
                </a:solidFill>
                <a:cs typeface="Times New Roman" pitchFamily="18" charset="0"/>
              </a:rPr>
              <a:t>2</a:t>
            </a:r>
            <a:r>
              <a:rPr lang="en-US" sz="2400" smtClean="0">
                <a:solidFill>
                  <a:srgbClr val="000000"/>
                </a:solidFill>
                <a:cs typeface="Times New Roman" pitchFamily="18" charset="0"/>
              </a:rPr>
              <a:t> == true)</a:t>
            </a:r>
          </a:p>
          <a:p>
            <a:pPr marL="990600" lvl="1" indent="-533400" algn="just" eaLnBrk="1" hangingPunct="1">
              <a:buFontTx/>
              <a:buAutoNum type="arabicPeriod" startAt="33"/>
            </a:pPr>
            <a:r>
              <a:rPr lang="en-US" sz="2400" smtClean="0">
                <a:solidFill>
                  <a:srgbClr val="000000"/>
                </a:solidFill>
                <a:cs typeface="Times New Roman" pitchFamily="18" charset="0"/>
              </a:rPr>
              <a:t>		T</a:t>
            </a:r>
            <a:r>
              <a:rPr lang="en-US" sz="2400" baseline="30000" smtClean="0">
                <a:solidFill>
                  <a:srgbClr val="000000"/>
                </a:solidFill>
                <a:cs typeface="Times New Roman" pitchFamily="18" charset="0"/>
              </a:rPr>
              <a:t>i+1</a:t>
            </a:r>
            <a:r>
              <a:rPr lang="en-US" sz="2400" smtClean="0">
                <a:solidFill>
                  <a:srgbClr val="000000"/>
                </a:solidFill>
                <a:cs typeface="Times New Roman" pitchFamily="18" charset="0"/>
              </a:rPr>
              <a:t> = T</a:t>
            </a:r>
            <a:r>
              <a:rPr lang="en-US" sz="2400" baseline="30000" smtClean="0">
                <a:solidFill>
                  <a:srgbClr val="000000"/>
                </a:solidFill>
                <a:cs typeface="Times New Roman" pitchFamily="18" charset="0"/>
              </a:rPr>
              <a:t>i+1</a:t>
            </a:r>
            <a:r>
              <a:rPr lang="en-US" sz="2400" smtClean="0">
                <a:solidFill>
                  <a:srgbClr val="000000"/>
                </a:solidFill>
                <a:cs typeface="Times New Roman" pitchFamily="18" charset="0"/>
              </a:rPr>
              <a:t> </a:t>
            </a:r>
            <a:r>
              <a:rPr lang="en-US" sz="2400" i="1" smtClean="0">
                <a:solidFill>
                  <a:srgbClr val="000000"/>
                </a:solidFill>
                <a:cs typeface="Times New Roman" pitchFamily="18" charset="0"/>
              </a:rPr>
              <a:t>union</a:t>
            </a:r>
            <a:r>
              <a:rPr lang="en-US" sz="2400" smtClean="0">
                <a:solidFill>
                  <a:srgbClr val="000000"/>
                </a:solidFill>
                <a:cs typeface="Times New Roman" pitchFamily="18" charset="0"/>
              </a:rPr>
              <a:t> (q,b</a:t>
            </a:r>
            <a:r>
              <a:rPr lang="en-US" sz="2400" baseline="-30000" smtClean="0">
                <a:solidFill>
                  <a:srgbClr val="000000"/>
                </a:solidFill>
                <a:cs typeface="Times New Roman" pitchFamily="18" charset="0"/>
              </a:rPr>
              <a:t>j</a:t>
            </a:r>
            <a:r>
              <a:rPr lang="en-US" sz="2400" smtClean="0">
                <a:solidFill>
                  <a:srgbClr val="000000"/>
                </a:solidFill>
                <a:cs typeface="Times New Roman" pitchFamily="18" charset="0"/>
              </a:rPr>
              <a:t>,q</a:t>
            </a:r>
            <a:r>
              <a:rPr lang="en-US" sz="2400" baseline="-30000" smtClean="0">
                <a:solidFill>
                  <a:srgbClr val="000000"/>
                </a:solidFill>
                <a:cs typeface="Times New Roman" pitchFamily="18" charset="0"/>
              </a:rPr>
              <a:t>j</a:t>
            </a:r>
            <a:r>
              <a:rPr lang="en-US" sz="2400" smtClean="0">
                <a:solidFill>
                  <a:srgbClr val="000000"/>
                </a:solidFill>
                <a:cs typeface="Times New Roman" pitchFamily="18" charset="0"/>
              </a:rPr>
              <a:t>)</a:t>
            </a:r>
          </a:p>
          <a:p>
            <a:pPr marL="990600" lvl="1" indent="-533400" algn="just" eaLnBrk="1" hangingPunct="1">
              <a:buFontTx/>
              <a:buAutoNum type="arabicPeriod" startAt="33"/>
            </a:pPr>
            <a:r>
              <a:rPr lang="en-US" sz="2400" smtClean="0">
                <a:solidFill>
                  <a:srgbClr val="000000"/>
                </a:solidFill>
                <a:cs typeface="Times New Roman" pitchFamily="18" charset="0"/>
              </a:rPr>
              <a:t>	q = q</a:t>
            </a:r>
            <a:r>
              <a:rPr lang="en-US" sz="2400" baseline="-30000" smtClean="0">
                <a:solidFill>
                  <a:srgbClr val="000000"/>
                </a:solidFill>
                <a:cs typeface="Times New Roman" pitchFamily="18" charset="0"/>
              </a:rPr>
              <a:t>j</a:t>
            </a:r>
            <a:r>
              <a:rPr lang="en-US" sz="2400" smtClean="0">
                <a:solidFill>
                  <a:srgbClr val="000000"/>
                </a:solidFill>
                <a:cs typeface="Times New Roman" pitchFamily="18" charset="0"/>
              </a:rPr>
              <a:t>;</a:t>
            </a:r>
          </a:p>
          <a:p>
            <a:pPr marL="990600" lvl="1" indent="-533400" eaLnBrk="1" hangingPunct="1">
              <a:buFontTx/>
              <a:buAutoNum type="arabicPeriod" startAt="33"/>
            </a:pPr>
            <a:r>
              <a:rPr lang="en-US" sz="2400" smtClean="0">
                <a:solidFill>
                  <a:srgbClr val="000000"/>
                </a:solidFill>
                <a:cs typeface="Times New Roman" pitchFamily="18" charset="0"/>
              </a:rPr>
              <a:t>}//5 </a:t>
            </a:r>
          </a:p>
          <a:p>
            <a:pPr marL="990600" lvl="1" indent="-533400" eaLnBrk="1" hangingPunct="1">
              <a:buFontTx/>
              <a:buAutoNum type="arabicPeriod" startAt="33"/>
            </a:pPr>
            <a:r>
              <a:rPr lang="en-US" sz="2400" smtClean="0">
                <a:solidFill>
                  <a:srgbClr val="000000"/>
                </a:solidFill>
                <a:cs typeface="Times New Roman" pitchFamily="18" charset="0"/>
              </a:rPr>
              <a:t>        if (flag</a:t>
            </a:r>
            <a:r>
              <a:rPr lang="en-US" sz="2400" baseline="-30000" smtClean="0">
                <a:solidFill>
                  <a:srgbClr val="000000"/>
                </a:solidFill>
                <a:cs typeface="Times New Roman" pitchFamily="18" charset="0"/>
              </a:rPr>
              <a:t>1</a:t>
            </a:r>
            <a:r>
              <a:rPr lang="en-US" sz="2400" smtClean="0">
                <a:solidFill>
                  <a:srgbClr val="000000"/>
                </a:solidFill>
                <a:cs typeface="Times New Roman" pitchFamily="18" charset="0"/>
              </a:rPr>
              <a:t>==true)</a:t>
            </a:r>
          </a:p>
          <a:p>
            <a:pPr marL="990600" lvl="1" indent="-533400" algn="just" eaLnBrk="1" hangingPunct="1">
              <a:buFontTx/>
              <a:buAutoNum type="arabicPeriod" startAt="33"/>
            </a:pPr>
            <a:r>
              <a:rPr lang="en-US" sz="2400" smtClean="0">
                <a:solidFill>
                  <a:srgbClr val="000000"/>
                </a:solidFill>
                <a:cs typeface="Times New Roman" pitchFamily="18" charset="0"/>
              </a:rPr>
              <a:t>        {</a:t>
            </a:r>
          </a:p>
          <a:p>
            <a:pPr marL="990600" lvl="1" indent="-533400" algn="just" eaLnBrk="1" hangingPunct="1">
              <a:buFontTx/>
              <a:buAutoNum type="arabicPeriod" startAt="33"/>
            </a:pPr>
            <a:r>
              <a:rPr lang="en-US" sz="2400" smtClean="0">
                <a:solidFill>
                  <a:srgbClr val="000000"/>
                </a:solidFill>
                <a:cs typeface="Times New Roman" pitchFamily="18" charset="0"/>
              </a:rPr>
              <a:t>	          for (;j&lt;=L(w);j++)</a:t>
            </a:r>
          </a:p>
          <a:p>
            <a:pPr marL="990600" lvl="1" indent="-533400" algn="just" eaLnBrk="1" hangingPunct="1">
              <a:buFontTx/>
              <a:buAutoNum type="arabicPeriod" startAt="33"/>
            </a:pPr>
            <a:r>
              <a:rPr lang="en-US" sz="2400" smtClean="0">
                <a:solidFill>
                  <a:srgbClr val="000000"/>
                </a:solidFill>
                <a:cs typeface="Times New Roman" pitchFamily="18" charset="0"/>
              </a:rPr>
              <a:t>		       T</a:t>
            </a:r>
            <a:r>
              <a:rPr lang="en-US" sz="2400" baseline="30000" smtClean="0">
                <a:solidFill>
                  <a:srgbClr val="000000"/>
                </a:solidFill>
                <a:cs typeface="Times New Roman" pitchFamily="18" charset="0"/>
              </a:rPr>
              <a:t>i+1</a:t>
            </a:r>
            <a:r>
              <a:rPr lang="en-US" sz="2400" smtClean="0">
                <a:solidFill>
                  <a:srgbClr val="000000"/>
                </a:solidFill>
                <a:cs typeface="Times New Roman" pitchFamily="18" charset="0"/>
              </a:rPr>
              <a:t> = T</a:t>
            </a:r>
            <a:r>
              <a:rPr lang="en-US" sz="2400" baseline="30000" smtClean="0">
                <a:solidFill>
                  <a:srgbClr val="000000"/>
                </a:solidFill>
                <a:cs typeface="Times New Roman" pitchFamily="18" charset="0"/>
              </a:rPr>
              <a:t>i+1</a:t>
            </a:r>
            <a:r>
              <a:rPr lang="en-US" sz="2400" smtClean="0">
                <a:solidFill>
                  <a:srgbClr val="000000"/>
                </a:solidFill>
                <a:cs typeface="Times New Roman" pitchFamily="18" charset="0"/>
              </a:rPr>
              <a:t> </a:t>
            </a:r>
            <a:r>
              <a:rPr lang="en-US" sz="2400" i="1" smtClean="0">
                <a:solidFill>
                  <a:srgbClr val="000000"/>
                </a:solidFill>
                <a:cs typeface="Times New Roman" pitchFamily="18" charset="0"/>
              </a:rPr>
              <a:t>union</a:t>
            </a:r>
            <a:r>
              <a:rPr lang="en-US" sz="2400" smtClean="0">
                <a:solidFill>
                  <a:srgbClr val="000000"/>
                </a:solidFill>
                <a:cs typeface="Times New Roman" pitchFamily="18" charset="0"/>
              </a:rPr>
              <a:t> (q</a:t>
            </a:r>
            <a:r>
              <a:rPr lang="en-US" sz="2400" baseline="-30000" smtClean="0">
                <a:solidFill>
                  <a:srgbClr val="000000"/>
                </a:solidFill>
                <a:cs typeface="Times New Roman" pitchFamily="18" charset="0"/>
              </a:rPr>
              <a:t>j-1</a:t>
            </a:r>
            <a:r>
              <a:rPr lang="en-US" sz="2400" smtClean="0">
                <a:solidFill>
                  <a:srgbClr val="000000"/>
                </a:solidFill>
                <a:cs typeface="Times New Roman" pitchFamily="18" charset="0"/>
              </a:rPr>
              <a:t>,b</a:t>
            </a:r>
            <a:r>
              <a:rPr lang="en-US" sz="2400" baseline="-30000" smtClean="0">
                <a:solidFill>
                  <a:srgbClr val="000000"/>
                </a:solidFill>
                <a:cs typeface="Times New Roman" pitchFamily="18" charset="0"/>
              </a:rPr>
              <a:t>j</a:t>
            </a:r>
            <a:r>
              <a:rPr lang="en-US" sz="2400" smtClean="0">
                <a:solidFill>
                  <a:srgbClr val="000000"/>
                </a:solidFill>
                <a:cs typeface="Times New Roman" pitchFamily="18" charset="0"/>
              </a:rPr>
              <a:t>,q</a:t>
            </a:r>
            <a:r>
              <a:rPr lang="en-US" sz="2400" baseline="-30000" smtClean="0">
                <a:solidFill>
                  <a:srgbClr val="000000"/>
                </a:solidFill>
                <a:cs typeface="Times New Roman" pitchFamily="18" charset="0"/>
              </a:rPr>
              <a:t>j</a:t>
            </a:r>
            <a:r>
              <a:rPr lang="en-US" sz="2400" smtClean="0">
                <a:solidFill>
                  <a:srgbClr val="000000"/>
                </a:solidFill>
                <a:cs typeface="Times New Roman" pitchFamily="18" charset="0"/>
              </a:rPr>
              <a:t>)</a:t>
            </a:r>
          </a:p>
          <a:p>
            <a:pPr marL="990600" lvl="1" indent="-533400" algn="just" eaLnBrk="1" hangingPunct="1">
              <a:buFontTx/>
              <a:buAutoNum type="arabicPeriod" startAt="33"/>
            </a:pPr>
            <a:r>
              <a:rPr lang="en-US" sz="2400" smtClean="0">
                <a:solidFill>
                  <a:srgbClr val="000000"/>
                </a:solidFill>
                <a:cs typeface="Times New Roman" pitchFamily="18" charset="0"/>
              </a:rPr>
              <a:t>        }//38</a:t>
            </a:r>
            <a:endParaRPr lang="pl-PL" sz="2400" smtClean="0">
              <a:solidFill>
                <a:srgbClr val="000000"/>
              </a:solidFill>
              <a:cs typeface="Times New Roman" pitchFamily="18" charset="0"/>
            </a:endParaRPr>
          </a:p>
          <a:p>
            <a:pPr marL="990600" lvl="1" indent="-533400" eaLnBrk="1" hangingPunct="1">
              <a:buFontTx/>
              <a:buAutoNum type="arabicPeriod" startAt="33"/>
            </a:pPr>
            <a:r>
              <a:rPr lang="en-US" sz="2400" smtClean="0">
                <a:solidFill>
                  <a:srgbClr val="000000"/>
                </a:solidFill>
                <a:cs typeface="Times New Roman" pitchFamily="18" charset="0"/>
              </a:rPr>
              <a:t>        </a:t>
            </a:r>
            <a:r>
              <a:rPr lang="pl-PL" sz="2400" smtClean="0">
                <a:solidFill>
                  <a:srgbClr val="000000"/>
                </a:solidFill>
                <a:cs typeface="Times New Roman" pitchFamily="18" charset="0"/>
              </a:rPr>
              <a:t>F</a:t>
            </a:r>
            <a:r>
              <a:rPr lang="pl-PL" sz="2400" baseline="30000" smtClean="0">
                <a:solidFill>
                  <a:srgbClr val="000000"/>
                </a:solidFill>
                <a:cs typeface="Times New Roman" pitchFamily="18" charset="0"/>
              </a:rPr>
              <a:t>i+1</a:t>
            </a:r>
            <a:r>
              <a:rPr lang="pl-PL" sz="2400" smtClean="0">
                <a:solidFill>
                  <a:srgbClr val="000000"/>
                </a:solidFill>
                <a:cs typeface="Times New Roman" pitchFamily="18" charset="0"/>
              </a:rPr>
              <a:t> = F</a:t>
            </a:r>
            <a:r>
              <a:rPr lang="pl-PL" sz="2400" baseline="30000" smtClean="0">
                <a:solidFill>
                  <a:srgbClr val="000000"/>
                </a:solidFill>
                <a:cs typeface="Times New Roman" pitchFamily="18" charset="0"/>
              </a:rPr>
              <a:t>i+1</a:t>
            </a:r>
            <a:r>
              <a:rPr lang="pl-PL" sz="2400" smtClean="0">
                <a:solidFill>
                  <a:srgbClr val="000000"/>
                </a:solidFill>
                <a:cs typeface="Times New Roman" pitchFamily="18" charset="0"/>
              </a:rPr>
              <a:t> union {q</a:t>
            </a:r>
            <a:r>
              <a:rPr lang="pl-PL" sz="2400" baseline="-30000" smtClean="0">
                <a:solidFill>
                  <a:srgbClr val="000000"/>
                </a:solidFill>
                <a:cs typeface="Times New Roman" pitchFamily="18" charset="0"/>
              </a:rPr>
              <a:t>L(w)</a:t>
            </a:r>
            <a:r>
              <a:rPr lang="pl-PL" sz="2400" smtClean="0">
                <a:solidFill>
                  <a:srgbClr val="000000"/>
                </a:solidFill>
                <a:cs typeface="Times New Roman" pitchFamily="18" charset="0"/>
              </a:rPr>
              <a:t>}</a:t>
            </a:r>
            <a:r>
              <a:rPr lang="en-US" sz="2400" smtClean="0"/>
              <a:t> </a:t>
            </a:r>
          </a:p>
        </p:txBody>
      </p:sp>
      <p:sp>
        <p:nvSpPr>
          <p:cNvPr id="102404" name="Date Placeholder 1"/>
          <p:cNvSpPr>
            <a:spLocks noGrp="1"/>
          </p:cNvSpPr>
          <p:nvPr>
            <p:ph type="dt" sz="quarter" idx="10"/>
          </p:nvPr>
        </p:nvSpPr>
        <p:spPr>
          <a:noFill/>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en-US"/>
              <a:t>EICAR 2011</a:t>
            </a: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03426" name="Rectangle 2"/>
          <p:cNvSpPr>
            <a:spLocks noGrp="1" noChangeArrowheads="1"/>
          </p:cNvSpPr>
          <p:nvPr>
            <p:ph type="body" idx="1"/>
          </p:nvPr>
        </p:nvSpPr>
        <p:spPr>
          <a:xfrm>
            <a:off x="381000" y="533400"/>
            <a:ext cx="8305800" cy="990600"/>
          </a:xfrm>
        </p:spPr>
        <p:txBody>
          <a:bodyPr/>
          <a:lstStyle/>
          <a:p>
            <a:pPr algn="just" eaLnBrk="1" hangingPunct="1">
              <a:buFontTx/>
              <a:buNone/>
            </a:pPr>
            <a:r>
              <a:rPr lang="en-US" sz="2400" smtClean="0"/>
              <a:t>For example, if we are given the words: (i) ababb, (ii) aabb</a:t>
            </a:r>
          </a:p>
          <a:p>
            <a:pPr algn="just" eaLnBrk="1" hangingPunct="1">
              <a:buFontTx/>
              <a:buNone/>
            </a:pPr>
            <a:r>
              <a:rPr lang="en-US" sz="2400" smtClean="0"/>
              <a:t>(iii) ababa and (iv) abc, the automaton learnt is given below</a:t>
            </a:r>
          </a:p>
        </p:txBody>
      </p:sp>
      <p:grpSp>
        <p:nvGrpSpPr>
          <p:cNvPr id="103427" name="Group 3"/>
          <p:cNvGrpSpPr>
            <a:grpSpLocks/>
          </p:cNvGrpSpPr>
          <p:nvPr/>
        </p:nvGrpSpPr>
        <p:grpSpPr bwMode="auto">
          <a:xfrm>
            <a:off x="152400" y="1676400"/>
            <a:ext cx="1371600" cy="457200"/>
            <a:chOff x="624" y="2064"/>
            <a:chExt cx="864" cy="288"/>
          </a:xfrm>
        </p:grpSpPr>
        <p:grpSp>
          <p:nvGrpSpPr>
            <p:cNvPr id="103601" name="Group 4"/>
            <p:cNvGrpSpPr>
              <a:grpSpLocks/>
            </p:cNvGrpSpPr>
            <p:nvPr/>
          </p:nvGrpSpPr>
          <p:grpSpPr bwMode="auto">
            <a:xfrm>
              <a:off x="1200" y="2064"/>
              <a:ext cx="288" cy="288"/>
              <a:chOff x="2256" y="2256"/>
              <a:chExt cx="288" cy="288"/>
            </a:xfrm>
          </p:grpSpPr>
          <p:sp>
            <p:nvSpPr>
              <p:cNvPr id="103603" name="Oval 5"/>
              <p:cNvSpPr>
                <a:spLocks noChangeArrowheads="1"/>
              </p:cNvSpPr>
              <p:nvPr/>
            </p:nvSpPr>
            <p:spPr bwMode="auto">
              <a:xfrm>
                <a:off x="2256" y="2256"/>
                <a:ext cx="288" cy="288"/>
              </a:xfrm>
              <a:prstGeom prst="ellipse">
                <a:avLst/>
              </a:pr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3604" name="Text Box 6"/>
              <p:cNvSpPr txBox="1">
                <a:spLocks noChangeArrowheads="1"/>
              </p:cNvSpPr>
              <p:nvPr/>
            </p:nvSpPr>
            <p:spPr bwMode="auto">
              <a:xfrm>
                <a:off x="2295" y="2279"/>
                <a:ext cx="249"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en-US">
                    <a:solidFill>
                      <a:srgbClr val="FF0000"/>
                    </a:solidFill>
                  </a:rPr>
                  <a:t>q</a:t>
                </a:r>
                <a:r>
                  <a:rPr lang="en-US" baseline="-25000">
                    <a:solidFill>
                      <a:srgbClr val="FF0000"/>
                    </a:solidFill>
                  </a:rPr>
                  <a:t>0</a:t>
                </a:r>
              </a:p>
            </p:txBody>
          </p:sp>
        </p:grpSp>
        <p:sp>
          <p:nvSpPr>
            <p:cNvPr id="103602" name="Text Box 7"/>
            <p:cNvSpPr txBox="1">
              <a:spLocks noChangeArrowheads="1"/>
            </p:cNvSpPr>
            <p:nvPr/>
          </p:nvSpPr>
          <p:spPr bwMode="auto">
            <a:xfrm>
              <a:off x="624" y="2064"/>
              <a:ext cx="315"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en-US" sz="2400">
                  <a:solidFill>
                    <a:srgbClr val="FF0000"/>
                  </a:solidFill>
                </a:rPr>
                <a:t>A</a:t>
              </a:r>
              <a:r>
                <a:rPr lang="en-US" sz="2400" baseline="-25000">
                  <a:solidFill>
                    <a:srgbClr val="FF0000"/>
                  </a:solidFill>
                </a:rPr>
                <a:t>0</a:t>
              </a:r>
            </a:p>
          </p:txBody>
        </p:sp>
      </p:grpSp>
      <p:grpSp>
        <p:nvGrpSpPr>
          <p:cNvPr id="103428" name="Group 8"/>
          <p:cNvGrpSpPr>
            <a:grpSpLocks/>
          </p:cNvGrpSpPr>
          <p:nvPr/>
        </p:nvGrpSpPr>
        <p:grpSpPr bwMode="auto">
          <a:xfrm>
            <a:off x="152400" y="2514600"/>
            <a:ext cx="5105400" cy="609600"/>
            <a:chOff x="624" y="2448"/>
            <a:chExt cx="3216" cy="384"/>
          </a:xfrm>
        </p:grpSpPr>
        <p:sp>
          <p:nvSpPr>
            <p:cNvPr id="103575" name="Text Box 9"/>
            <p:cNvSpPr txBox="1">
              <a:spLocks noChangeArrowheads="1"/>
            </p:cNvSpPr>
            <p:nvPr/>
          </p:nvSpPr>
          <p:spPr bwMode="auto">
            <a:xfrm>
              <a:off x="624" y="2496"/>
              <a:ext cx="315"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en-US" sz="2400">
                  <a:solidFill>
                    <a:schemeClr val="hlink"/>
                  </a:solidFill>
                </a:rPr>
                <a:t>A</a:t>
              </a:r>
              <a:r>
                <a:rPr lang="en-US" sz="2400" baseline="-25000">
                  <a:solidFill>
                    <a:schemeClr val="hlink"/>
                  </a:solidFill>
                </a:rPr>
                <a:t>1</a:t>
              </a:r>
            </a:p>
          </p:txBody>
        </p:sp>
        <p:grpSp>
          <p:nvGrpSpPr>
            <p:cNvPr id="103576" name="Group 10"/>
            <p:cNvGrpSpPr>
              <a:grpSpLocks/>
            </p:cNvGrpSpPr>
            <p:nvPr/>
          </p:nvGrpSpPr>
          <p:grpSpPr bwMode="auto">
            <a:xfrm>
              <a:off x="1200" y="2496"/>
              <a:ext cx="288" cy="288"/>
              <a:chOff x="2256" y="2256"/>
              <a:chExt cx="288" cy="288"/>
            </a:xfrm>
          </p:grpSpPr>
          <p:sp>
            <p:nvSpPr>
              <p:cNvPr id="103599" name="Oval 11"/>
              <p:cNvSpPr>
                <a:spLocks noChangeArrowheads="1"/>
              </p:cNvSpPr>
              <p:nvPr/>
            </p:nvSpPr>
            <p:spPr bwMode="auto">
              <a:xfrm>
                <a:off x="2256" y="2256"/>
                <a:ext cx="288" cy="288"/>
              </a:xfrm>
              <a:prstGeom prst="ellipse">
                <a:avLst/>
              </a:pr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3600" name="Text Box 12"/>
              <p:cNvSpPr txBox="1">
                <a:spLocks noChangeArrowheads="1"/>
              </p:cNvSpPr>
              <p:nvPr/>
            </p:nvSpPr>
            <p:spPr bwMode="auto">
              <a:xfrm>
                <a:off x="2295" y="2279"/>
                <a:ext cx="249"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en-US">
                    <a:solidFill>
                      <a:schemeClr val="hlink"/>
                    </a:solidFill>
                  </a:rPr>
                  <a:t>q</a:t>
                </a:r>
                <a:r>
                  <a:rPr lang="en-US" baseline="-25000">
                    <a:solidFill>
                      <a:schemeClr val="hlink"/>
                    </a:solidFill>
                  </a:rPr>
                  <a:t>0</a:t>
                </a:r>
              </a:p>
            </p:txBody>
          </p:sp>
        </p:grpSp>
        <p:grpSp>
          <p:nvGrpSpPr>
            <p:cNvPr id="103577" name="Group 13"/>
            <p:cNvGrpSpPr>
              <a:grpSpLocks/>
            </p:cNvGrpSpPr>
            <p:nvPr/>
          </p:nvGrpSpPr>
          <p:grpSpPr bwMode="auto">
            <a:xfrm>
              <a:off x="1776" y="2496"/>
              <a:ext cx="288" cy="288"/>
              <a:chOff x="2256" y="2256"/>
              <a:chExt cx="288" cy="288"/>
            </a:xfrm>
          </p:grpSpPr>
          <p:sp>
            <p:nvSpPr>
              <p:cNvPr id="103597" name="Oval 14"/>
              <p:cNvSpPr>
                <a:spLocks noChangeArrowheads="1"/>
              </p:cNvSpPr>
              <p:nvPr/>
            </p:nvSpPr>
            <p:spPr bwMode="auto">
              <a:xfrm>
                <a:off x="2256" y="2256"/>
                <a:ext cx="288" cy="288"/>
              </a:xfrm>
              <a:prstGeom prst="ellipse">
                <a:avLst/>
              </a:pr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3598" name="Text Box 15"/>
              <p:cNvSpPr txBox="1">
                <a:spLocks noChangeArrowheads="1"/>
              </p:cNvSpPr>
              <p:nvPr/>
            </p:nvSpPr>
            <p:spPr bwMode="auto">
              <a:xfrm>
                <a:off x="2295" y="2279"/>
                <a:ext cx="249"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en-US">
                    <a:solidFill>
                      <a:schemeClr val="hlink"/>
                    </a:solidFill>
                  </a:rPr>
                  <a:t>q</a:t>
                </a:r>
                <a:r>
                  <a:rPr lang="en-US" baseline="-25000">
                    <a:solidFill>
                      <a:schemeClr val="hlink"/>
                    </a:solidFill>
                  </a:rPr>
                  <a:t>1</a:t>
                </a:r>
              </a:p>
            </p:txBody>
          </p:sp>
        </p:grpSp>
        <p:grpSp>
          <p:nvGrpSpPr>
            <p:cNvPr id="103578" name="Group 16"/>
            <p:cNvGrpSpPr>
              <a:grpSpLocks/>
            </p:cNvGrpSpPr>
            <p:nvPr/>
          </p:nvGrpSpPr>
          <p:grpSpPr bwMode="auto">
            <a:xfrm>
              <a:off x="2352" y="2496"/>
              <a:ext cx="288" cy="288"/>
              <a:chOff x="2256" y="2256"/>
              <a:chExt cx="288" cy="288"/>
            </a:xfrm>
          </p:grpSpPr>
          <p:sp>
            <p:nvSpPr>
              <p:cNvPr id="103595" name="Oval 17"/>
              <p:cNvSpPr>
                <a:spLocks noChangeArrowheads="1"/>
              </p:cNvSpPr>
              <p:nvPr/>
            </p:nvSpPr>
            <p:spPr bwMode="auto">
              <a:xfrm>
                <a:off x="2256" y="2256"/>
                <a:ext cx="288" cy="288"/>
              </a:xfrm>
              <a:prstGeom prst="ellipse">
                <a:avLst/>
              </a:pr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3596" name="Text Box 18"/>
              <p:cNvSpPr txBox="1">
                <a:spLocks noChangeArrowheads="1"/>
              </p:cNvSpPr>
              <p:nvPr/>
            </p:nvSpPr>
            <p:spPr bwMode="auto">
              <a:xfrm>
                <a:off x="2295" y="2279"/>
                <a:ext cx="249"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en-US">
                    <a:solidFill>
                      <a:schemeClr val="hlink"/>
                    </a:solidFill>
                  </a:rPr>
                  <a:t>q</a:t>
                </a:r>
                <a:r>
                  <a:rPr lang="en-US" baseline="-25000">
                    <a:solidFill>
                      <a:schemeClr val="hlink"/>
                    </a:solidFill>
                  </a:rPr>
                  <a:t>2</a:t>
                </a:r>
              </a:p>
            </p:txBody>
          </p:sp>
        </p:grpSp>
        <p:grpSp>
          <p:nvGrpSpPr>
            <p:cNvPr id="103579" name="Group 19"/>
            <p:cNvGrpSpPr>
              <a:grpSpLocks/>
            </p:cNvGrpSpPr>
            <p:nvPr/>
          </p:nvGrpSpPr>
          <p:grpSpPr bwMode="auto">
            <a:xfrm>
              <a:off x="2928" y="2496"/>
              <a:ext cx="288" cy="288"/>
              <a:chOff x="2256" y="2256"/>
              <a:chExt cx="288" cy="288"/>
            </a:xfrm>
          </p:grpSpPr>
          <p:sp>
            <p:nvSpPr>
              <p:cNvPr id="103593" name="Oval 20"/>
              <p:cNvSpPr>
                <a:spLocks noChangeArrowheads="1"/>
              </p:cNvSpPr>
              <p:nvPr/>
            </p:nvSpPr>
            <p:spPr bwMode="auto">
              <a:xfrm>
                <a:off x="2256" y="2256"/>
                <a:ext cx="288" cy="288"/>
              </a:xfrm>
              <a:prstGeom prst="ellipse">
                <a:avLst/>
              </a:pr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3594" name="Text Box 21"/>
              <p:cNvSpPr txBox="1">
                <a:spLocks noChangeArrowheads="1"/>
              </p:cNvSpPr>
              <p:nvPr/>
            </p:nvSpPr>
            <p:spPr bwMode="auto">
              <a:xfrm>
                <a:off x="2295" y="2279"/>
                <a:ext cx="249"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en-US">
                    <a:solidFill>
                      <a:schemeClr val="hlink"/>
                    </a:solidFill>
                  </a:rPr>
                  <a:t>q</a:t>
                </a:r>
                <a:r>
                  <a:rPr lang="en-US" baseline="-25000">
                    <a:solidFill>
                      <a:schemeClr val="hlink"/>
                    </a:solidFill>
                  </a:rPr>
                  <a:t>3</a:t>
                </a:r>
              </a:p>
            </p:txBody>
          </p:sp>
        </p:grpSp>
        <p:grpSp>
          <p:nvGrpSpPr>
            <p:cNvPr id="103580" name="Group 22"/>
            <p:cNvGrpSpPr>
              <a:grpSpLocks/>
            </p:cNvGrpSpPr>
            <p:nvPr/>
          </p:nvGrpSpPr>
          <p:grpSpPr bwMode="auto">
            <a:xfrm>
              <a:off x="3456" y="2448"/>
              <a:ext cx="384" cy="384"/>
              <a:chOff x="3456" y="2400"/>
              <a:chExt cx="384" cy="384"/>
            </a:xfrm>
          </p:grpSpPr>
          <p:grpSp>
            <p:nvGrpSpPr>
              <p:cNvPr id="103589" name="Group 23"/>
              <p:cNvGrpSpPr>
                <a:grpSpLocks/>
              </p:cNvGrpSpPr>
              <p:nvPr/>
            </p:nvGrpSpPr>
            <p:grpSpPr bwMode="auto">
              <a:xfrm>
                <a:off x="3504" y="2448"/>
                <a:ext cx="288" cy="288"/>
                <a:chOff x="2256" y="2256"/>
                <a:chExt cx="288" cy="288"/>
              </a:xfrm>
            </p:grpSpPr>
            <p:sp>
              <p:nvSpPr>
                <p:cNvPr id="103591" name="Oval 24"/>
                <p:cNvSpPr>
                  <a:spLocks noChangeArrowheads="1"/>
                </p:cNvSpPr>
                <p:nvPr/>
              </p:nvSpPr>
              <p:spPr bwMode="auto">
                <a:xfrm>
                  <a:off x="2256" y="2256"/>
                  <a:ext cx="288" cy="288"/>
                </a:xfrm>
                <a:prstGeom prst="ellipse">
                  <a:avLst/>
                </a:pr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3592" name="Text Box 25"/>
                <p:cNvSpPr txBox="1">
                  <a:spLocks noChangeArrowheads="1"/>
                </p:cNvSpPr>
                <p:nvPr/>
              </p:nvSpPr>
              <p:spPr bwMode="auto">
                <a:xfrm>
                  <a:off x="2295" y="2279"/>
                  <a:ext cx="249"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en-US">
                      <a:solidFill>
                        <a:schemeClr val="hlink"/>
                      </a:solidFill>
                    </a:rPr>
                    <a:t>q</a:t>
                  </a:r>
                  <a:r>
                    <a:rPr lang="en-US" baseline="-25000">
                      <a:solidFill>
                        <a:schemeClr val="hlink"/>
                      </a:solidFill>
                    </a:rPr>
                    <a:t>4</a:t>
                  </a:r>
                </a:p>
              </p:txBody>
            </p:sp>
          </p:grpSp>
          <p:sp>
            <p:nvSpPr>
              <p:cNvPr id="103590" name="Oval 26"/>
              <p:cNvSpPr>
                <a:spLocks noChangeArrowheads="1"/>
              </p:cNvSpPr>
              <p:nvPr/>
            </p:nvSpPr>
            <p:spPr bwMode="auto">
              <a:xfrm>
                <a:off x="3456" y="2400"/>
                <a:ext cx="384" cy="384"/>
              </a:xfrm>
              <a:prstGeom prst="ellipse">
                <a:avLst/>
              </a:pr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103581" name="Line 27"/>
            <p:cNvSpPr>
              <a:spLocks noChangeShapeType="1"/>
            </p:cNvSpPr>
            <p:nvPr/>
          </p:nvSpPr>
          <p:spPr bwMode="auto">
            <a:xfrm>
              <a:off x="1488" y="2640"/>
              <a:ext cx="288"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3582" name="Line 28"/>
            <p:cNvSpPr>
              <a:spLocks noChangeShapeType="1"/>
            </p:cNvSpPr>
            <p:nvPr/>
          </p:nvSpPr>
          <p:spPr bwMode="auto">
            <a:xfrm>
              <a:off x="2064" y="2640"/>
              <a:ext cx="288"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3583" name="Line 29"/>
            <p:cNvSpPr>
              <a:spLocks noChangeShapeType="1"/>
            </p:cNvSpPr>
            <p:nvPr/>
          </p:nvSpPr>
          <p:spPr bwMode="auto">
            <a:xfrm>
              <a:off x="2640" y="2640"/>
              <a:ext cx="288"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3584" name="Line 30"/>
            <p:cNvSpPr>
              <a:spLocks noChangeShapeType="1"/>
            </p:cNvSpPr>
            <p:nvPr/>
          </p:nvSpPr>
          <p:spPr bwMode="auto">
            <a:xfrm>
              <a:off x="3216" y="2640"/>
              <a:ext cx="288"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3585" name="Text Box 31"/>
            <p:cNvSpPr txBox="1">
              <a:spLocks noChangeArrowheads="1"/>
            </p:cNvSpPr>
            <p:nvPr/>
          </p:nvSpPr>
          <p:spPr bwMode="auto">
            <a:xfrm>
              <a:off x="1526" y="2457"/>
              <a:ext cx="196"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en-US">
                  <a:solidFill>
                    <a:schemeClr val="hlink"/>
                  </a:solidFill>
                </a:rPr>
                <a:t>a</a:t>
              </a:r>
            </a:p>
          </p:txBody>
        </p:sp>
        <p:sp>
          <p:nvSpPr>
            <p:cNvPr id="103586" name="Text Box 32"/>
            <p:cNvSpPr txBox="1">
              <a:spLocks noChangeArrowheads="1"/>
            </p:cNvSpPr>
            <p:nvPr/>
          </p:nvSpPr>
          <p:spPr bwMode="auto">
            <a:xfrm>
              <a:off x="2112" y="2454"/>
              <a:ext cx="196"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en-US">
                  <a:solidFill>
                    <a:schemeClr val="hlink"/>
                  </a:solidFill>
                </a:rPr>
                <a:t>b</a:t>
              </a:r>
            </a:p>
          </p:txBody>
        </p:sp>
        <p:sp>
          <p:nvSpPr>
            <p:cNvPr id="103587" name="Text Box 33"/>
            <p:cNvSpPr txBox="1">
              <a:spLocks noChangeArrowheads="1"/>
            </p:cNvSpPr>
            <p:nvPr/>
          </p:nvSpPr>
          <p:spPr bwMode="auto">
            <a:xfrm>
              <a:off x="2684" y="2457"/>
              <a:ext cx="196"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en-US">
                  <a:solidFill>
                    <a:schemeClr val="hlink"/>
                  </a:solidFill>
                </a:rPr>
                <a:t>a</a:t>
              </a:r>
            </a:p>
          </p:txBody>
        </p:sp>
        <p:sp>
          <p:nvSpPr>
            <p:cNvPr id="103588" name="Text Box 34"/>
            <p:cNvSpPr txBox="1">
              <a:spLocks noChangeArrowheads="1"/>
            </p:cNvSpPr>
            <p:nvPr/>
          </p:nvSpPr>
          <p:spPr bwMode="auto">
            <a:xfrm>
              <a:off x="3216" y="2457"/>
              <a:ext cx="249"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en-US">
                  <a:solidFill>
                    <a:schemeClr val="hlink"/>
                  </a:solidFill>
                </a:rPr>
                <a:t>b</a:t>
              </a:r>
              <a:r>
                <a:rPr lang="en-US" baseline="30000">
                  <a:solidFill>
                    <a:schemeClr val="hlink"/>
                  </a:solidFill>
                </a:rPr>
                <a:t>2</a:t>
              </a:r>
            </a:p>
          </p:txBody>
        </p:sp>
      </p:grpSp>
      <p:grpSp>
        <p:nvGrpSpPr>
          <p:cNvPr id="103429" name="Group 35"/>
          <p:cNvGrpSpPr>
            <a:grpSpLocks/>
          </p:cNvGrpSpPr>
          <p:nvPr/>
        </p:nvGrpSpPr>
        <p:grpSpPr bwMode="auto">
          <a:xfrm>
            <a:off x="152400" y="3214688"/>
            <a:ext cx="6934200" cy="900112"/>
            <a:chOff x="624" y="2409"/>
            <a:chExt cx="4368" cy="567"/>
          </a:xfrm>
        </p:grpSpPr>
        <p:sp>
          <p:nvSpPr>
            <p:cNvPr id="103536" name="Text Box 36"/>
            <p:cNvSpPr txBox="1">
              <a:spLocks noChangeArrowheads="1"/>
            </p:cNvSpPr>
            <p:nvPr/>
          </p:nvSpPr>
          <p:spPr bwMode="auto">
            <a:xfrm>
              <a:off x="1916" y="2409"/>
              <a:ext cx="196"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en-US">
                  <a:solidFill>
                    <a:schemeClr val="accent2"/>
                  </a:solidFill>
                </a:rPr>
                <a:t>a</a:t>
              </a:r>
            </a:p>
          </p:txBody>
        </p:sp>
        <p:sp>
          <p:nvSpPr>
            <p:cNvPr id="103537" name="Text Box 37"/>
            <p:cNvSpPr txBox="1">
              <a:spLocks noChangeArrowheads="1"/>
            </p:cNvSpPr>
            <p:nvPr/>
          </p:nvSpPr>
          <p:spPr bwMode="auto">
            <a:xfrm>
              <a:off x="3068" y="2409"/>
              <a:ext cx="196"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en-US">
                  <a:solidFill>
                    <a:schemeClr val="accent2"/>
                  </a:solidFill>
                </a:rPr>
                <a:t>b</a:t>
              </a:r>
            </a:p>
          </p:txBody>
        </p:sp>
        <p:grpSp>
          <p:nvGrpSpPr>
            <p:cNvPr id="103538" name="Group 38"/>
            <p:cNvGrpSpPr>
              <a:grpSpLocks/>
            </p:cNvGrpSpPr>
            <p:nvPr/>
          </p:nvGrpSpPr>
          <p:grpSpPr bwMode="auto">
            <a:xfrm>
              <a:off x="624" y="2532"/>
              <a:ext cx="4368" cy="444"/>
              <a:chOff x="624" y="2532"/>
              <a:chExt cx="4368" cy="444"/>
            </a:xfrm>
          </p:grpSpPr>
          <p:sp>
            <p:nvSpPr>
              <p:cNvPr id="103539" name="Text Box 39"/>
              <p:cNvSpPr txBox="1">
                <a:spLocks noChangeArrowheads="1"/>
              </p:cNvSpPr>
              <p:nvPr/>
            </p:nvSpPr>
            <p:spPr bwMode="auto">
              <a:xfrm>
                <a:off x="624" y="2640"/>
                <a:ext cx="315"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en-US" sz="2400">
                    <a:solidFill>
                      <a:schemeClr val="accent2"/>
                    </a:solidFill>
                  </a:rPr>
                  <a:t>A</a:t>
                </a:r>
                <a:r>
                  <a:rPr lang="en-US" sz="2400" baseline="-25000">
                    <a:solidFill>
                      <a:schemeClr val="accent2"/>
                    </a:solidFill>
                  </a:rPr>
                  <a:t>2</a:t>
                </a:r>
              </a:p>
            </p:txBody>
          </p:sp>
          <p:grpSp>
            <p:nvGrpSpPr>
              <p:cNvPr id="103540" name="Group 40"/>
              <p:cNvGrpSpPr>
                <a:grpSpLocks/>
              </p:cNvGrpSpPr>
              <p:nvPr/>
            </p:nvGrpSpPr>
            <p:grpSpPr bwMode="auto">
              <a:xfrm>
                <a:off x="1200" y="2640"/>
                <a:ext cx="288" cy="288"/>
                <a:chOff x="2256" y="2256"/>
                <a:chExt cx="288" cy="288"/>
              </a:xfrm>
            </p:grpSpPr>
            <p:sp>
              <p:nvSpPr>
                <p:cNvPr id="103573" name="Oval 41"/>
                <p:cNvSpPr>
                  <a:spLocks noChangeArrowheads="1"/>
                </p:cNvSpPr>
                <p:nvPr/>
              </p:nvSpPr>
              <p:spPr bwMode="auto">
                <a:xfrm>
                  <a:off x="2256" y="2256"/>
                  <a:ext cx="288" cy="288"/>
                </a:xfrm>
                <a:prstGeom prst="ellipse">
                  <a:avLst/>
                </a:pr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3574" name="Text Box 42"/>
                <p:cNvSpPr txBox="1">
                  <a:spLocks noChangeArrowheads="1"/>
                </p:cNvSpPr>
                <p:nvPr/>
              </p:nvSpPr>
              <p:spPr bwMode="auto">
                <a:xfrm>
                  <a:off x="2295" y="2279"/>
                  <a:ext cx="249"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en-US">
                      <a:solidFill>
                        <a:schemeClr val="accent2"/>
                      </a:solidFill>
                    </a:rPr>
                    <a:t>q</a:t>
                  </a:r>
                  <a:r>
                    <a:rPr lang="en-US" baseline="-25000">
                      <a:solidFill>
                        <a:schemeClr val="accent2"/>
                      </a:solidFill>
                    </a:rPr>
                    <a:t>0</a:t>
                  </a:r>
                </a:p>
              </p:txBody>
            </p:sp>
          </p:grpSp>
          <p:sp>
            <p:nvSpPr>
              <p:cNvPr id="103541" name="Oval 43"/>
              <p:cNvSpPr>
                <a:spLocks noChangeArrowheads="1"/>
              </p:cNvSpPr>
              <p:nvPr/>
            </p:nvSpPr>
            <p:spPr bwMode="auto">
              <a:xfrm>
                <a:off x="1771" y="2640"/>
                <a:ext cx="288" cy="288"/>
              </a:xfrm>
              <a:prstGeom prst="ellipse">
                <a:avLst/>
              </a:pr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3542" name="Text Box 44"/>
              <p:cNvSpPr txBox="1">
                <a:spLocks noChangeArrowheads="1"/>
              </p:cNvSpPr>
              <p:nvPr/>
            </p:nvSpPr>
            <p:spPr bwMode="auto">
              <a:xfrm>
                <a:off x="1776" y="2663"/>
                <a:ext cx="302"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en-US">
                    <a:solidFill>
                      <a:schemeClr val="accent2"/>
                    </a:solidFill>
                  </a:rPr>
                  <a:t>q</a:t>
                </a:r>
                <a:r>
                  <a:rPr lang="en-US" baseline="-25000">
                    <a:solidFill>
                      <a:schemeClr val="accent2"/>
                    </a:solidFill>
                  </a:rPr>
                  <a:t>1</a:t>
                </a:r>
                <a:r>
                  <a:rPr lang="en-US" baseline="30000">
                    <a:solidFill>
                      <a:schemeClr val="accent2"/>
                    </a:solidFill>
                  </a:rPr>
                  <a:t>a</a:t>
                </a:r>
              </a:p>
            </p:txBody>
          </p:sp>
          <p:grpSp>
            <p:nvGrpSpPr>
              <p:cNvPr id="103543" name="Group 45"/>
              <p:cNvGrpSpPr>
                <a:grpSpLocks/>
              </p:cNvGrpSpPr>
              <p:nvPr/>
            </p:nvGrpSpPr>
            <p:grpSpPr bwMode="auto">
              <a:xfrm>
                <a:off x="2352" y="2640"/>
                <a:ext cx="288" cy="288"/>
                <a:chOff x="2256" y="2256"/>
                <a:chExt cx="288" cy="288"/>
              </a:xfrm>
            </p:grpSpPr>
            <p:sp>
              <p:nvSpPr>
                <p:cNvPr id="103571" name="Oval 46"/>
                <p:cNvSpPr>
                  <a:spLocks noChangeArrowheads="1"/>
                </p:cNvSpPr>
                <p:nvPr/>
              </p:nvSpPr>
              <p:spPr bwMode="auto">
                <a:xfrm>
                  <a:off x="2256" y="2256"/>
                  <a:ext cx="288" cy="288"/>
                </a:xfrm>
                <a:prstGeom prst="ellipse">
                  <a:avLst/>
                </a:pr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3572" name="Text Box 47"/>
                <p:cNvSpPr txBox="1">
                  <a:spLocks noChangeArrowheads="1"/>
                </p:cNvSpPr>
                <p:nvPr/>
              </p:nvSpPr>
              <p:spPr bwMode="auto">
                <a:xfrm>
                  <a:off x="2295" y="2279"/>
                  <a:ext cx="249"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en-US">
                      <a:solidFill>
                        <a:schemeClr val="accent2"/>
                      </a:solidFill>
                    </a:rPr>
                    <a:t>q</a:t>
                  </a:r>
                  <a:r>
                    <a:rPr lang="en-US" baseline="-25000">
                      <a:solidFill>
                        <a:schemeClr val="accent2"/>
                      </a:solidFill>
                    </a:rPr>
                    <a:t>1</a:t>
                  </a:r>
                </a:p>
              </p:txBody>
            </p:sp>
          </p:grpSp>
          <p:sp>
            <p:nvSpPr>
              <p:cNvPr id="103544" name="Oval 48"/>
              <p:cNvSpPr>
                <a:spLocks noChangeArrowheads="1"/>
              </p:cNvSpPr>
              <p:nvPr/>
            </p:nvSpPr>
            <p:spPr bwMode="auto">
              <a:xfrm>
                <a:off x="2928" y="2640"/>
                <a:ext cx="288" cy="288"/>
              </a:xfrm>
              <a:prstGeom prst="ellipse">
                <a:avLst/>
              </a:pr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3545" name="Text Box 49"/>
              <p:cNvSpPr txBox="1">
                <a:spLocks noChangeArrowheads="1"/>
              </p:cNvSpPr>
              <p:nvPr/>
            </p:nvSpPr>
            <p:spPr bwMode="auto">
              <a:xfrm>
                <a:off x="2928" y="2663"/>
                <a:ext cx="302"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en-US">
                    <a:solidFill>
                      <a:schemeClr val="accent2"/>
                    </a:solidFill>
                  </a:rPr>
                  <a:t>q</a:t>
                </a:r>
                <a:r>
                  <a:rPr lang="en-US" baseline="-25000">
                    <a:solidFill>
                      <a:schemeClr val="accent2"/>
                    </a:solidFill>
                  </a:rPr>
                  <a:t>2</a:t>
                </a:r>
                <a:r>
                  <a:rPr lang="en-US" baseline="30000">
                    <a:solidFill>
                      <a:schemeClr val="accent2"/>
                    </a:solidFill>
                  </a:rPr>
                  <a:t>b</a:t>
                </a:r>
              </a:p>
            </p:txBody>
          </p:sp>
          <p:grpSp>
            <p:nvGrpSpPr>
              <p:cNvPr id="103546" name="Group 50"/>
              <p:cNvGrpSpPr>
                <a:grpSpLocks/>
              </p:cNvGrpSpPr>
              <p:nvPr/>
            </p:nvGrpSpPr>
            <p:grpSpPr bwMode="auto">
              <a:xfrm>
                <a:off x="3504" y="2640"/>
                <a:ext cx="288" cy="288"/>
                <a:chOff x="2256" y="2256"/>
                <a:chExt cx="288" cy="288"/>
              </a:xfrm>
            </p:grpSpPr>
            <p:sp>
              <p:nvSpPr>
                <p:cNvPr id="103569" name="Oval 51"/>
                <p:cNvSpPr>
                  <a:spLocks noChangeArrowheads="1"/>
                </p:cNvSpPr>
                <p:nvPr/>
              </p:nvSpPr>
              <p:spPr bwMode="auto">
                <a:xfrm>
                  <a:off x="2256" y="2256"/>
                  <a:ext cx="288" cy="288"/>
                </a:xfrm>
                <a:prstGeom prst="ellipse">
                  <a:avLst/>
                </a:pr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3570" name="Text Box 52"/>
                <p:cNvSpPr txBox="1">
                  <a:spLocks noChangeArrowheads="1"/>
                </p:cNvSpPr>
                <p:nvPr/>
              </p:nvSpPr>
              <p:spPr bwMode="auto">
                <a:xfrm>
                  <a:off x="2295" y="2279"/>
                  <a:ext cx="249"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en-US">
                      <a:solidFill>
                        <a:schemeClr val="accent2"/>
                      </a:solidFill>
                    </a:rPr>
                    <a:t>q</a:t>
                  </a:r>
                  <a:r>
                    <a:rPr lang="en-US" baseline="-25000">
                      <a:solidFill>
                        <a:schemeClr val="accent2"/>
                      </a:solidFill>
                    </a:rPr>
                    <a:t>2</a:t>
                  </a:r>
                </a:p>
              </p:txBody>
            </p:sp>
          </p:grpSp>
          <p:sp>
            <p:nvSpPr>
              <p:cNvPr id="103547" name="Oval 53"/>
              <p:cNvSpPr>
                <a:spLocks noChangeArrowheads="1"/>
              </p:cNvSpPr>
              <p:nvPr/>
            </p:nvSpPr>
            <p:spPr bwMode="auto">
              <a:xfrm>
                <a:off x="3456" y="2592"/>
                <a:ext cx="384" cy="384"/>
              </a:xfrm>
              <a:prstGeom prst="ellipse">
                <a:avLst/>
              </a:pr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3548" name="Line 54"/>
              <p:cNvSpPr>
                <a:spLocks noChangeShapeType="1"/>
              </p:cNvSpPr>
              <p:nvPr/>
            </p:nvSpPr>
            <p:spPr bwMode="auto">
              <a:xfrm>
                <a:off x="1488" y="2784"/>
                <a:ext cx="288"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3549" name="Line 55"/>
              <p:cNvSpPr>
                <a:spLocks noChangeShapeType="1"/>
              </p:cNvSpPr>
              <p:nvPr/>
            </p:nvSpPr>
            <p:spPr bwMode="auto">
              <a:xfrm>
                <a:off x="2064" y="2784"/>
                <a:ext cx="288"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3550" name="Line 56"/>
              <p:cNvSpPr>
                <a:spLocks noChangeShapeType="1"/>
              </p:cNvSpPr>
              <p:nvPr/>
            </p:nvSpPr>
            <p:spPr bwMode="auto">
              <a:xfrm>
                <a:off x="2640" y="2784"/>
                <a:ext cx="288"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3551" name="Line 57"/>
              <p:cNvSpPr>
                <a:spLocks noChangeShapeType="1"/>
              </p:cNvSpPr>
              <p:nvPr/>
            </p:nvSpPr>
            <p:spPr bwMode="auto">
              <a:xfrm>
                <a:off x="3216" y="2784"/>
                <a:ext cx="288"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3552" name="Text Box 58"/>
              <p:cNvSpPr txBox="1">
                <a:spLocks noChangeArrowheads="1"/>
              </p:cNvSpPr>
              <p:nvPr/>
            </p:nvSpPr>
            <p:spPr bwMode="auto">
              <a:xfrm>
                <a:off x="1526" y="2601"/>
                <a:ext cx="196"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en-US">
                    <a:solidFill>
                      <a:schemeClr val="accent2"/>
                    </a:solidFill>
                  </a:rPr>
                  <a:t>a</a:t>
                </a:r>
              </a:p>
            </p:txBody>
          </p:sp>
          <p:sp>
            <p:nvSpPr>
              <p:cNvPr id="103553" name="Text Box 59"/>
              <p:cNvSpPr txBox="1">
                <a:spLocks noChangeArrowheads="1"/>
              </p:cNvSpPr>
              <p:nvPr/>
            </p:nvSpPr>
            <p:spPr bwMode="auto">
              <a:xfrm>
                <a:off x="2688" y="2598"/>
                <a:ext cx="196"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en-US">
                    <a:solidFill>
                      <a:schemeClr val="accent2"/>
                    </a:solidFill>
                  </a:rPr>
                  <a:t>b</a:t>
                </a:r>
              </a:p>
            </p:txBody>
          </p:sp>
          <p:sp>
            <p:nvSpPr>
              <p:cNvPr id="103554" name="Text Box 60"/>
              <p:cNvSpPr txBox="1">
                <a:spLocks noChangeArrowheads="1"/>
              </p:cNvSpPr>
              <p:nvPr/>
            </p:nvSpPr>
            <p:spPr bwMode="auto">
              <a:xfrm>
                <a:off x="4407" y="2601"/>
                <a:ext cx="249"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en-US">
                    <a:solidFill>
                      <a:schemeClr val="accent2"/>
                    </a:solidFill>
                  </a:rPr>
                  <a:t>b</a:t>
                </a:r>
                <a:r>
                  <a:rPr lang="en-US" baseline="30000">
                    <a:solidFill>
                      <a:schemeClr val="accent2"/>
                    </a:solidFill>
                  </a:rPr>
                  <a:t>2</a:t>
                </a:r>
              </a:p>
            </p:txBody>
          </p:sp>
          <p:grpSp>
            <p:nvGrpSpPr>
              <p:cNvPr id="103555" name="Group 61"/>
              <p:cNvGrpSpPr>
                <a:grpSpLocks/>
              </p:cNvGrpSpPr>
              <p:nvPr/>
            </p:nvGrpSpPr>
            <p:grpSpPr bwMode="auto">
              <a:xfrm>
                <a:off x="4080" y="2640"/>
                <a:ext cx="288" cy="288"/>
                <a:chOff x="2256" y="2256"/>
                <a:chExt cx="288" cy="288"/>
              </a:xfrm>
            </p:grpSpPr>
            <p:sp>
              <p:nvSpPr>
                <p:cNvPr id="103567" name="Oval 62"/>
                <p:cNvSpPr>
                  <a:spLocks noChangeArrowheads="1"/>
                </p:cNvSpPr>
                <p:nvPr/>
              </p:nvSpPr>
              <p:spPr bwMode="auto">
                <a:xfrm>
                  <a:off x="2256" y="2256"/>
                  <a:ext cx="288" cy="288"/>
                </a:xfrm>
                <a:prstGeom prst="ellipse">
                  <a:avLst/>
                </a:pr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3568" name="Text Box 63"/>
                <p:cNvSpPr txBox="1">
                  <a:spLocks noChangeArrowheads="1"/>
                </p:cNvSpPr>
                <p:nvPr/>
              </p:nvSpPr>
              <p:spPr bwMode="auto">
                <a:xfrm>
                  <a:off x="2295" y="2279"/>
                  <a:ext cx="249"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en-US">
                      <a:solidFill>
                        <a:schemeClr val="accent2"/>
                      </a:solidFill>
                    </a:rPr>
                    <a:t>q</a:t>
                  </a:r>
                  <a:r>
                    <a:rPr lang="en-US" baseline="-25000">
                      <a:solidFill>
                        <a:schemeClr val="accent2"/>
                      </a:solidFill>
                    </a:rPr>
                    <a:t>3</a:t>
                  </a:r>
                </a:p>
              </p:txBody>
            </p:sp>
          </p:grpSp>
          <p:grpSp>
            <p:nvGrpSpPr>
              <p:cNvPr id="103556" name="Group 64"/>
              <p:cNvGrpSpPr>
                <a:grpSpLocks/>
              </p:cNvGrpSpPr>
              <p:nvPr/>
            </p:nvGrpSpPr>
            <p:grpSpPr bwMode="auto">
              <a:xfrm>
                <a:off x="4656" y="2640"/>
                <a:ext cx="288" cy="288"/>
                <a:chOff x="2256" y="2256"/>
                <a:chExt cx="288" cy="288"/>
              </a:xfrm>
            </p:grpSpPr>
            <p:sp>
              <p:nvSpPr>
                <p:cNvPr id="103565" name="Oval 65"/>
                <p:cNvSpPr>
                  <a:spLocks noChangeArrowheads="1"/>
                </p:cNvSpPr>
                <p:nvPr/>
              </p:nvSpPr>
              <p:spPr bwMode="auto">
                <a:xfrm>
                  <a:off x="2256" y="2256"/>
                  <a:ext cx="288" cy="288"/>
                </a:xfrm>
                <a:prstGeom prst="ellipse">
                  <a:avLst/>
                </a:pr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3566" name="Text Box 66"/>
                <p:cNvSpPr txBox="1">
                  <a:spLocks noChangeArrowheads="1"/>
                </p:cNvSpPr>
                <p:nvPr/>
              </p:nvSpPr>
              <p:spPr bwMode="auto">
                <a:xfrm>
                  <a:off x="2295" y="2279"/>
                  <a:ext cx="249"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en-US">
                      <a:solidFill>
                        <a:schemeClr val="accent2"/>
                      </a:solidFill>
                    </a:rPr>
                    <a:t>q</a:t>
                  </a:r>
                  <a:r>
                    <a:rPr lang="en-US" baseline="-25000">
                      <a:solidFill>
                        <a:schemeClr val="accent2"/>
                      </a:solidFill>
                    </a:rPr>
                    <a:t>4</a:t>
                  </a:r>
                </a:p>
              </p:txBody>
            </p:sp>
          </p:grpSp>
          <p:sp>
            <p:nvSpPr>
              <p:cNvPr id="103557" name="Line 67"/>
              <p:cNvSpPr>
                <a:spLocks noChangeShapeType="1"/>
              </p:cNvSpPr>
              <p:nvPr/>
            </p:nvSpPr>
            <p:spPr bwMode="auto">
              <a:xfrm>
                <a:off x="3792" y="2784"/>
                <a:ext cx="288"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3558" name="Line 68"/>
              <p:cNvSpPr>
                <a:spLocks noChangeShapeType="1"/>
              </p:cNvSpPr>
              <p:nvPr/>
            </p:nvSpPr>
            <p:spPr bwMode="auto">
              <a:xfrm>
                <a:off x="4368" y="2784"/>
                <a:ext cx="288"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3559" name="Text Box 69"/>
              <p:cNvSpPr txBox="1">
                <a:spLocks noChangeArrowheads="1"/>
              </p:cNvSpPr>
              <p:nvPr/>
            </p:nvSpPr>
            <p:spPr bwMode="auto">
              <a:xfrm>
                <a:off x="3840" y="2601"/>
                <a:ext cx="196"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en-US">
                    <a:solidFill>
                      <a:schemeClr val="accent2"/>
                    </a:solidFill>
                  </a:rPr>
                  <a:t>a</a:t>
                </a:r>
              </a:p>
            </p:txBody>
          </p:sp>
          <p:sp>
            <p:nvSpPr>
              <p:cNvPr id="103560" name="Oval 70"/>
              <p:cNvSpPr>
                <a:spLocks noChangeArrowheads="1"/>
              </p:cNvSpPr>
              <p:nvPr/>
            </p:nvSpPr>
            <p:spPr bwMode="auto">
              <a:xfrm>
                <a:off x="4608" y="2592"/>
                <a:ext cx="384" cy="384"/>
              </a:xfrm>
              <a:prstGeom prst="ellipse">
                <a:avLst/>
              </a:pr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3561" name="Freeform 71"/>
              <p:cNvSpPr>
                <a:spLocks/>
              </p:cNvSpPr>
              <p:nvPr/>
            </p:nvSpPr>
            <p:spPr bwMode="auto">
              <a:xfrm>
                <a:off x="1824" y="2532"/>
                <a:ext cx="192" cy="144"/>
              </a:xfrm>
              <a:custGeom>
                <a:avLst/>
                <a:gdLst>
                  <a:gd name="T0" fmla="*/ 6144 w 96"/>
                  <a:gd name="T1" fmla="*/ 144 h 144"/>
                  <a:gd name="T2" fmla="*/ 3072 w 96"/>
                  <a:gd name="T3" fmla="*/ 0 h 144"/>
                  <a:gd name="T4" fmla="*/ 0 w 96"/>
                  <a:gd name="T5" fmla="*/ 144 h 144"/>
                  <a:gd name="T6" fmla="*/ 0 60000 65536"/>
                  <a:gd name="T7" fmla="*/ 0 60000 65536"/>
                  <a:gd name="T8" fmla="*/ 0 60000 65536"/>
                </a:gdLst>
                <a:ahLst/>
                <a:cxnLst>
                  <a:cxn ang="T6">
                    <a:pos x="T0" y="T1"/>
                  </a:cxn>
                  <a:cxn ang="T7">
                    <a:pos x="T2" y="T3"/>
                  </a:cxn>
                  <a:cxn ang="T8">
                    <a:pos x="T4" y="T5"/>
                  </a:cxn>
                </a:cxnLst>
                <a:rect l="0" t="0" r="r" b="b"/>
                <a:pathLst>
                  <a:path w="96" h="144">
                    <a:moveTo>
                      <a:pt x="96" y="144"/>
                    </a:moveTo>
                    <a:cubicBezTo>
                      <a:pt x="80" y="72"/>
                      <a:pt x="64" y="0"/>
                      <a:pt x="48" y="0"/>
                    </a:cubicBezTo>
                    <a:cubicBezTo>
                      <a:pt x="32" y="0"/>
                      <a:pt x="8" y="120"/>
                      <a:pt x="0" y="144"/>
                    </a:cubicBezTo>
                  </a:path>
                </a:pathLst>
              </a:custGeom>
              <a:noFill/>
              <a:ln w="9525">
                <a:solidFill>
                  <a:schemeClr val="tx1"/>
                </a:solidFill>
                <a:round/>
                <a:headEnd type="non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3562" name="Freeform 72"/>
              <p:cNvSpPr>
                <a:spLocks/>
              </p:cNvSpPr>
              <p:nvPr/>
            </p:nvSpPr>
            <p:spPr bwMode="auto">
              <a:xfrm>
                <a:off x="2976" y="2532"/>
                <a:ext cx="192" cy="144"/>
              </a:xfrm>
              <a:custGeom>
                <a:avLst/>
                <a:gdLst>
                  <a:gd name="T0" fmla="*/ 6144 w 96"/>
                  <a:gd name="T1" fmla="*/ 144 h 144"/>
                  <a:gd name="T2" fmla="*/ 3072 w 96"/>
                  <a:gd name="T3" fmla="*/ 0 h 144"/>
                  <a:gd name="T4" fmla="*/ 0 w 96"/>
                  <a:gd name="T5" fmla="*/ 144 h 144"/>
                  <a:gd name="T6" fmla="*/ 0 60000 65536"/>
                  <a:gd name="T7" fmla="*/ 0 60000 65536"/>
                  <a:gd name="T8" fmla="*/ 0 60000 65536"/>
                </a:gdLst>
                <a:ahLst/>
                <a:cxnLst>
                  <a:cxn ang="T6">
                    <a:pos x="T0" y="T1"/>
                  </a:cxn>
                  <a:cxn ang="T7">
                    <a:pos x="T2" y="T3"/>
                  </a:cxn>
                  <a:cxn ang="T8">
                    <a:pos x="T4" y="T5"/>
                  </a:cxn>
                </a:cxnLst>
                <a:rect l="0" t="0" r="r" b="b"/>
                <a:pathLst>
                  <a:path w="96" h="144">
                    <a:moveTo>
                      <a:pt x="96" y="144"/>
                    </a:moveTo>
                    <a:cubicBezTo>
                      <a:pt x="80" y="72"/>
                      <a:pt x="64" y="0"/>
                      <a:pt x="48" y="0"/>
                    </a:cubicBezTo>
                    <a:cubicBezTo>
                      <a:pt x="32" y="0"/>
                      <a:pt x="8" y="120"/>
                      <a:pt x="0" y="144"/>
                    </a:cubicBezTo>
                  </a:path>
                </a:pathLst>
              </a:custGeom>
              <a:noFill/>
              <a:ln w="9525">
                <a:solidFill>
                  <a:schemeClr val="tx1"/>
                </a:solidFill>
                <a:round/>
                <a:headEnd type="non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3563" name="Text Box 73"/>
              <p:cNvSpPr txBox="1">
                <a:spLocks noChangeArrowheads="1"/>
              </p:cNvSpPr>
              <p:nvPr/>
            </p:nvSpPr>
            <p:spPr bwMode="auto">
              <a:xfrm>
                <a:off x="2108" y="2599"/>
                <a:ext cx="179"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en-US">
                    <a:solidFill>
                      <a:schemeClr val="accent2"/>
                    </a:solidFill>
                    <a:sym typeface="Symbol" pitchFamily="18" charset="2"/>
                  </a:rPr>
                  <a:t></a:t>
                </a:r>
              </a:p>
            </p:txBody>
          </p:sp>
          <p:sp>
            <p:nvSpPr>
              <p:cNvPr id="103564" name="Text Box 74"/>
              <p:cNvSpPr txBox="1">
                <a:spLocks noChangeArrowheads="1"/>
              </p:cNvSpPr>
              <p:nvPr/>
            </p:nvSpPr>
            <p:spPr bwMode="auto">
              <a:xfrm>
                <a:off x="3260" y="2599"/>
                <a:ext cx="179"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en-US">
                    <a:solidFill>
                      <a:schemeClr val="accent2"/>
                    </a:solidFill>
                    <a:sym typeface="Symbol" pitchFamily="18" charset="2"/>
                  </a:rPr>
                  <a:t></a:t>
                </a:r>
              </a:p>
            </p:txBody>
          </p:sp>
        </p:grpSp>
      </p:grpSp>
      <p:grpSp>
        <p:nvGrpSpPr>
          <p:cNvPr id="103430" name="Group 75"/>
          <p:cNvGrpSpPr>
            <a:grpSpLocks/>
          </p:cNvGrpSpPr>
          <p:nvPr/>
        </p:nvGrpSpPr>
        <p:grpSpPr bwMode="auto">
          <a:xfrm>
            <a:off x="152400" y="4281488"/>
            <a:ext cx="8763000" cy="900112"/>
            <a:chOff x="192" y="2937"/>
            <a:chExt cx="5520" cy="567"/>
          </a:xfrm>
        </p:grpSpPr>
        <p:sp>
          <p:nvSpPr>
            <p:cNvPr id="103486" name="Text Box 76"/>
            <p:cNvSpPr txBox="1">
              <a:spLocks noChangeArrowheads="1"/>
            </p:cNvSpPr>
            <p:nvPr/>
          </p:nvSpPr>
          <p:spPr bwMode="auto">
            <a:xfrm>
              <a:off x="1484" y="2937"/>
              <a:ext cx="196"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en-US">
                  <a:solidFill>
                    <a:srgbClr val="FF0000"/>
                  </a:solidFill>
                </a:rPr>
                <a:t>a</a:t>
              </a:r>
            </a:p>
          </p:txBody>
        </p:sp>
        <p:sp>
          <p:nvSpPr>
            <p:cNvPr id="103487" name="Text Box 77"/>
            <p:cNvSpPr txBox="1">
              <a:spLocks noChangeArrowheads="1"/>
            </p:cNvSpPr>
            <p:nvPr/>
          </p:nvSpPr>
          <p:spPr bwMode="auto">
            <a:xfrm>
              <a:off x="2636" y="2937"/>
              <a:ext cx="196"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en-US">
                  <a:solidFill>
                    <a:srgbClr val="FF0000"/>
                  </a:solidFill>
                </a:rPr>
                <a:t>b</a:t>
              </a:r>
            </a:p>
          </p:txBody>
        </p:sp>
        <p:sp>
          <p:nvSpPr>
            <p:cNvPr id="103488" name="Text Box 78"/>
            <p:cNvSpPr txBox="1">
              <a:spLocks noChangeArrowheads="1"/>
            </p:cNvSpPr>
            <p:nvPr/>
          </p:nvSpPr>
          <p:spPr bwMode="auto">
            <a:xfrm>
              <a:off x="192" y="3168"/>
              <a:ext cx="315"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en-US" sz="2400">
                  <a:solidFill>
                    <a:srgbClr val="FF0000"/>
                  </a:solidFill>
                </a:rPr>
                <a:t>A</a:t>
              </a:r>
              <a:r>
                <a:rPr lang="en-US" sz="2400" baseline="-25000">
                  <a:solidFill>
                    <a:srgbClr val="FF0000"/>
                  </a:solidFill>
                </a:rPr>
                <a:t>3</a:t>
              </a:r>
            </a:p>
          </p:txBody>
        </p:sp>
        <p:grpSp>
          <p:nvGrpSpPr>
            <p:cNvPr id="103489" name="Group 79"/>
            <p:cNvGrpSpPr>
              <a:grpSpLocks/>
            </p:cNvGrpSpPr>
            <p:nvPr/>
          </p:nvGrpSpPr>
          <p:grpSpPr bwMode="auto">
            <a:xfrm>
              <a:off x="768" y="3168"/>
              <a:ext cx="288" cy="288"/>
              <a:chOff x="2256" y="2256"/>
              <a:chExt cx="288" cy="288"/>
            </a:xfrm>
          </p:grpSpPr>
          <p:sp>
            <p:nvSpPr>
              <p:cNvPr id="103534" name="Oval 80"/>
              <p:cNvSpPr>
                <a:spLocks noChangeArrowheads="1"/>
              </p:cNvSpPr>
              <p:nvPr/>
            </p:nvSpPr>
            <p:spPr bwMode="auto">
              <a:xfrm>
                <a:off x="2256" y="2256"/>
                <a:ext cx="288" cy="288"/>
              </a:xfrm>
              <a:prstGeom prst="ellipse">
                <a:avLst/>
              </a:pr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3535" name="Text Box 81"/>
              <p:cNvSpPr txBox="1">
                <a:spLocks noChangeArrowheads="1"/>
              </p:cNvSpPr>
              <p:nvPr/>
            </p:nvSpPr>
            <p:spPr bwMode="auto">
              <a:xfrm>
                <a:off x="2295" y="2279"/>
                <a:ext cx="249"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en-US">
                    <a:solidFill>
                      <a:srgbClr val="FF0000"/>
                    </a:solidFill>
                  </a:rPr>
                  <a:t>q</a:t>
                </a:r>
                <a:r>
                  <a:rPr lang="en-US" baseline="-25000">
                    <a:solidFill>
                      <a:srgbClr val="FF0000"/>
                    </a:solidFill>
                  </a:rPr>
                  <a:t>0</a:t>
                </a:r>
              </a:p>
            </p:txBody>
          </p:sp>
        </p:grpSp>
        <p:sp>
          <p:nvSpPr>
            <p:cNvPr id="103490" name="Oval 82"/>
            <p:cNvSpPr>
              <a:spLocks noChangeArrowheads="1"/>
            </p:cNvSpPr>
            <p:nvPr/>
          </p:nvSpPr>
          <p:spPr bwMode="auto">
            <a:xfrm>
              <a:off x="1339" y="3168"/>
              <a:ext cx="288" cy="288"/>
            </a:xfrm>
            <a:prstGeom prst="ellipse">
              <a:avLst/>
            </a:pr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3491" name="Text Box 83"/>
            <p:cNvSpPr txBox="1">
              <a:spLocks noChangeArrowheads="1"/>
            </p:cNvSpPr>
            <p:nvPr/>
          </p:nvSpPr>
          <p:spPr bwMode="auto">
            <a:xfrm>
              <a:off x="1344" y="3191"/>
              <a:ext cx="302"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en-US">
                  <a:solidFill>
                    <a:srgbClr val="FF0000"/>
                  </a:solidFill>
                </a:rPr>
                <a:t>q</a:t>
              </a:r>
              <a:r>
                <a:rPr lang="en-US" baseline="-25000">
                  <a:solidFill>
                    <a:srgbClr val="FF0000"/>
                  </a:solidFill>
                </a:rPr>
                <a:t>1</a:t>
              </a:r>
              <a:r>
                <a:rPr lang="en-US" baseline="30000">
                  <a:solidFill>
                    <a:srgbClr val="FF0000"/>
                  </a:solidFill>
                </a:rPr>
                <a:t>a</a:t>
              </a:r>
            </a:p>
          </p:txBody>
        </p:sp>
        <p:grpSp>
          <p:nvGrpSpPr>
            <p:cNvPr id="103492" name="Group 84"/>
            <p:cNvGrpSpPr>
              <a:grpSpLocks/>
            </p:cNvGrpSpPr>
            <p:nvPr/>
          </p:nvGrpSpPr>
          <p:grpSpPr bwMode="auto">
            <a:xfrm>
              <a:off x="1920" y="3168"/>
              <a:ext cx="288" cy="288"/>
              <a:chOff x="2256" y="2256"/>
              <a:chExt cx="288" cy="288"/>
            </a:xfrm>
          </p:grpSpPr>
          <p:sp>
            <p:nvSpPr>
              <p:cNvPr id="103532" name="Oval 85"/>
              <p:cNvSpPr>
                <a:spLocks noChangeArrowheads="1"/>
              </p:cNvSpPr>
              <p:nvPr/>
            </p:nvSpPr>
            <p:spPr bwMode="auto">
              <a:xfrm>
                <a:off x="2256" y="2256"/>
                <a:ext cx="288" cy="288"/>
              </a:xfrm>
              <a:prstGeom prst="ellipse">
                <a:avLst/>
              </a:pr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3533" name="Text Box 86"/>
              <p:cNvSpPr txBox="1">
                <a:spLocks noChangeArrowheads="1"/>
              </p:cNvSpPr>
              <p:nvPr/>
            </p:nvSpPr>
            <p:spPr bwMode="auto">
              <a:xfrm>
                <a:off x="2295" y="2279"/>
                <a:ext cx="249"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en-US">
                    <a:solidFill>
                      <a:srgbClr val="FF0000"/>
                    </a:solidFill>
                  </a:rPr>
                  <a:t>q</a:t>
                </a:r>
                <a:r>
                  <a:rPr lang="en-US" baseline="-25000">
                    <a:solidFill>
                      <a:srgbClr val="FF0000"/>
                    </a:solidFill>
                  </a:rPr>
                  <a:t>1</a:t>
                </a:r>
              </a:p>
            </p:txBody>
          </p:sp>
        </p:grpSp>
        <p:sp>
          <p:nvSpPr>
            <p:cNvPr id="103493" name="Oval 87"/>
            <p:cNvSpPr>
              <a:spLocks noChangeArrowheads="1"/>
            </p:cNvSpPr>
            <p:nvPr/>
          </p:nvSpPr>
          <p:spPr bwMode="auto">
            <a:xfrm>
              <a:off x="2496" y="3168"/>
              <a:ext cx="288" cy="288"/>
            </a:xfrm>
            <a:prstGeom prst="ellipse">
              <a:avLst/>
            </a:pr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3494" name="Text Box 88"/>
            <p:cNvSpPr txBox="1">
              <a:spLocks noChangeArrowheads="1"/>
            </p:cNvSpPr>
            <p:nvPr/>
          </p:nvSpPr>
          <p:spPr bwMode="auto">
            <a:xfrm>
              <a:off x="2496" y="3191"/>
              <a:ext cx="302"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en-US">
                  <a:solidFill>
                    <a:srgbClr val="FF0000"/>
                  </a:solidFill>
                </a:rPr>
                <a:t>q</a:t>
              </a:r>
              <a:r>
                <a:rPr lang="en-US" baseline="-25000">
                  <a:solidFill>
                    <a:srgbClr val="FF0000"/>
                  </a:solidFill>
                </a:rPr>
                <a:t>2</a:t>
              </a:r>
              <a:r>
                <a:rPr lang="en-US" baseline="30000">
                  <a:solidFill>
                    <a:srgbClr val="FF0000"/>
                  </a:solidFill>
                </a:rPr>
                <a:t>b</a:t>
              </a:r>
            </a:p>
          </p:txBody>
        </p:sp>
        <p:grpSp>
          <p:nvGrpSpPr>
            <p:cNvPr id="103495" name="Group 89"/>
            <p:cNvGrpSpPr>
              <a:grpSpLocks/>
            </p:cNvGrpSpPr>
            <p:nvPr/>
          </p:nvGrpSpPr>
          <p:grpSpPr bwMode="auto">
            <a:xfrm>
              <a:off x="3072" y="3168"/>
              <a:ext cx="288" cy="288"/>
              <a:chOff x="2256" y="2256"/>
              <a:chExt cx="288" cy="288"/>
            </a:xfrm>
          </p:grpSpPr>
          <p:sp>
            <p:nvSpPr>
              <p:cNvPr id="103530" name="Oval 90"/>
              <p:cNvSpPr>
                <a:spLocks noChangeArrowheads="1"/>
              </p:cNvSpPr>
              <p:nvPr/>
            </p:nvSpPr>
            <p:spPr bwMode="auto">
              <a:xfrm>
                <a:off x="2256" y="2256"/>
                <a:ext cx="288" cy="288"/>
              </a:xfrm>
              <a:prstGeom prst="ellipse">
                <a:avLst/>
              </a:pr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3531" name="Text Box 91"/>
              <p:cNvSpPr txBox="1">
                <a:spLocks noChangeArrowheads="1"/>
              </p:cNvSpPr>
              <p:nvPr/>
            </p:nvSpPr>
            <p:spPr bwMode="auto">
              <a:xfrm>
                <a:off x="2295" y="2279"/>
                <a:ext cx="249"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en-US">
                    <a:solidFill>
                      <a:srgbClr val="FF0000"/>
                    </a:solidFill>
                  </a:rPr>
                  <a:t>q</a:t>
                </a:r>
                <a:r>
                  <a:rPr lang="en-US" baseline="-25000">
                    <a:solidFill>
                      <a:srgbClr val="FF0000"/>
                    </a:solidFill>
                  </a:rPr>
                  <a:t>2</a:t>
                </a:r>
              </a:p>
            </p:txBody>
          </p:sp>
        </p:grpSp>
        <p:sp>
          <p:nvSpPr>
            <p:cNvPr id="103496" name="Oval 92"/>
            <p:cNvSpPr>
              <a:spLocks noChangeArrowheads="1"/>
            </p:cNvSpPr>
            <p:nvPr/>
          </p:nvSpPr>
          <p:spPr bwMode="auto">
            <a:xfrm>
              <a:off x="3024" y="3120"/>
              <a:ext cx="384" cy="384"/>
            </a:xfrm>
            <a:prstGeom prst="ellipse">
              <a:avLst/>
            </a:pr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3497" name="Line 93"/>
            <p:cNvSpPr>
              <a:spLocks noChangeShapeType="1"/>
            </p:cNvSpPr>
            <p:nvPr/>
          </p:nvSpPr>
          <p:spPr bwMode="auto">
            <a:xfrm>
              <a:off x="1056" y="3312"/>
              <a:ext cx="288"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3498" name="Line 94"/>
            <p:cNvSpPr>
              <a:spLocks noChangeShapeType="1"/>
            </p:cNvSpPr>
            <p:nvPr/>
          </p:nvSpPr>
          <p:spPr bwMode="auto">
            <a:xfrm>
              <a:off x="1632" y="3312"/>
              <a:ext cx="288"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3499" name="Line 95"/>
            <p:cNvSpPr>
              <a:spLocks noChangeShapeType="1"/>
            </p:cNvSpPr>
            <p:nvPr/>
          </p:nvSpPr>
          <p:spPr bwMode="auto">
            <a:xfrm>
              <a:off x="2208" y="3312"/>
              <a:ext cx="288"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3500" name="Line 96"/>
            <p:cNvSpPr>
              <a:spLocks noChangeShapeType="1"/>
            </p:cNvSpPr>
            <p:nvPr/>
          </p:nvSpPr>
          <p:spPr bwMode="auto">
            <a:xfrm>
              <a:off x="2784" y="3312"/>
              <a:ext cx="288"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3501" name="Text Box 97"/>
            <p:cNvSpPr txBox="1">
              <a:spLocks noChangeArrowheads="1"/>
            </p:cNvSpPr>
            <p:nvPr/>
          </p:nvSpPr>
          <p:spPr bwMode="auto">
            <a:xfrm>
              <a:off x="1094" y="3129"/>
              <a:ext cx="196"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en-US">
                  <a:solidFill>
                    <a:srgbClr val="FF0000"/>
                  </a:solidFill>
                </a:rPr>
                <a:t>a</a:t>
              </a:r>
            </a:p>
          </p:txBody>
        </p:sp>
        <p:sp>
          <p:nvSpPr>
            <p:cNvPr id="103502" name="Text Box 98"/>
            <p:cNvSpPr txBox="1">
              <a:spLocks noChangeArrowheads="1"/>
            </p:cNvSpPr>
            <p:nvPr/>
          </p:nvSpPr>
          <p:spPr bwMode="auto">
            <a:xfrm>
              <a:off x="2256" y="3126"/>
              <a:ext cx="196"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en-US">
                  <a:solidFill>
                    <a:srgbClr val="FF0000"/>
                  </a:solidFill>
                </a:rPr>
                <a:t>b</a:t>
              </a:r>
            </a:p>
          </p:txBody>
        </p:sp>
        <p:sp>
          <p:nvSpPr>
            <p:cNvPr id="103503" name="Text Box 99"/>
            <p:cNvSpPr txBox="1">
              <a:spLocks noChangeArrowheads="1"/>
            </p:cNvSpPr>
            <p:nvPr/>
          </p:nvSpPr>
          <p:spPr bwMode="auto">
            <a:xfrm>
              <a:off x="3975" y="3129"/>
              <a:ext cx="196"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en-US">
                  <a:solidFill>
                    <a:srgbClr val="FF0000"/>
                  </a:solidFill>
                </a:rPr>
                <a:t>b</a:t>
              </a:r>
              <a:endParaRPr lang="en-US" baseline="30000">
                <a:solidFill>
                  <a:srgbClr val="FF0000"/>
                </a:solidFill>
              </a:endParaRPr>
            </a:p>
          </p:txBody>
        </p:sp>
        <p:grpSp>
          <p:nvGrpSpPr>
            <p:cNvPr id="103504" name="Group 100"/>
            <p:cNvGrpSpPr>
              <a:grpSpLocks/>
            </p:cNvGrpSpPr>
            <p:nvPr/>
          </p:nvGrpSpPr>
          <p:grpSpPr bwMode="auto">
            <a:xfrm>
              <a:off x="3648" y="3168"/>
              <a:ext cx="288" cy="288"/>
              <a:chOff x="2256" y="2256"/>
              <a:chExt cx="288" cy="288"/>
            </a:xfrm>
          </p:grpSpPr>
          <p:sp>
            <p:nvSpPr>
              <p:cNvPr id="103528" name="Oval 101"/>
              <p:cNvSpPr>
                <a:spLocks noChangeArrowheads="1"/>
              </p:cNvSpPr>
              <p:nvPr/>
            </p:nvSpPr>
            <p:spPr bwMode="auto">
              <a:xfrm>
                <a:off x="2256" y="2256"/>
                <a:ext cx="288" cy="288"/>
              </a:xfrm>
              <a:prstGeom prst="ellipse">
                <a:avLst/>
              </a:pr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3529" name="Text Box 102"/>
              <p:cNvSpPr txBox="1">
                <a:spLocks noChangeArrowheads="1"/>
              </p:cNvSpPr>
              <p:nvPr/>
            </p:nvSpPr>
            <p:spPr bwMode="auto">
              <a:xfrm>
                <a:off x="2295" y="2279"/>
                <a:ext cx="249"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en-US">
                    <a:solidFill>
                      <a:srgbClr val="FF0000"/>
                    </a:solidFill>
                  </a:rPr>
                  <a:t>q</a:t>
                </a:r>
                <a:r>
                  <a:rPr lang="en-US" baseline="-25000">
                    <a:solidFill>
                      <a:srgbClr val="FF0000"/>
                    </a:solidFill>
                  </a:rPr>
                  <a:t>3</a:t>
                </a:r>
              </a:p>
            </p:txBody>
          </p:sp>
        </p:grpSp>
        <p:sp>
          <p:nvSpPr>
            <p:cNvPr id="103505" name="Oval 103"/>
            <p:cNvSpPr>
              <a:spLocks noChangeArrowheads="1"/>
            </p:cNvSpPr>
            <p:nvPr/>
          </p:nvSpPr>
          <p:spPr bwMode="auto">
            <a:xfrm>
              <a:off x="4224" y="3168"/>
              <a:ext cx="288" cy="288"/>
            </a:xfrm>
            <a:prstGeom prst="ellipse">
              <a:avLst/>
            </a:pr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3506" name="Text Box 104"/>
            <p:cNvSpPr txBox="1">
              <a:spLocks noChangeArrowheads="1"/>
            </p:cNvSpPr>
            <p:nvPr/>
          </p:nvSpPr>
          <p:spPr bwMode="auto">
            <a:xfrm>
              <a:off x="4224" y="3191"/>
              <a:ext cx="302"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en-US">
                  <a:solidFill>
                    <a:srgbClr val="FF0000"/>
                  </a:solidFill>
                </a:rPr>
                <a:t>q</a:t>
              </a:r>
              <a:r>
                <a:rPr lang="en-US" baseline="-25000">
                  <a:solidFill>
                    <a:srgbClr val="FF0000"/>
                  </a:solidFill>
                </a:rPr>
                <a:t>4</a:t>
              </a:r>
              <a:r>
                <a:rPr lang="en-US" baseline="30000">
                  <a:solidFill>
                    <a:srgbClr val="FF0000"/>
                  </a:solidFill>
                </a:rPr>
                <a:t>b</a:t>
              </a:r>
            </a:p>
          </p:txBody>
        </p:sp>
        <p:sp>
          <p:nvSpPr>
            <p:cNvPr id="103507" name="Line 105"/>
            <p:cNvSpPr>
              <a:spLocks noChangeShapeType="1"/>
            </p:cNvSpPr>
            <p:nvPr/>
          </p:nvSpPr>
          <p:spPr bwMode="auto">
            <a:xfrm>
              <a:off x="3360" y="3312"/>
              <a:ext cx="288"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3508" name="Line 106"/>
            <p:cNvSpPr>
              <a:spLocks noChangeShapeType="1"/>
            </p:cNvSpPr>
            <p:nvPr/>
          </p:nvSpPr>
          <p:spPr bwMode="auto">
            <a:xfrm>
              <a:off x="3936" y="3312"/>
              <a:ext cx="288"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3509" name="Text Box 107"/>
            <p:cNvSpPr txBox="1">
              <a:spLocks noChangeArrowheads="1"/>
            </p:cNvSpPr>
            <p:nvPr/>
          </p:nvSpPr>
          <p:spPr bwMode="auto">
            <a:xfrm>
              <a:off x="3408" y="3129"/>
              <a:ext cx="196"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en-US">
                  <a:solidFill>
                    <a:srgbClr val="FF0000"/>
                  </a:solidFill>
                </a:rPr>
                <a:t>a</a:t>
              </a:r>
            </a:p>
          </p:txBody>
        </p:sp>
        <p:sp>
          <p:nvSpPr>
            <p:cNvPr id="103510" name="Oval 108"/>
            <p:cNvSpPr>
              <a:spLocks noChangeArrowheads="1"/>
            </p:cNvSpPr>
            <p:nvPr/>
          </p:nvSpPr>
          <p:spPr bwMode="auto">
            <a:xfrm>
              <a:off x="4752" y="3120"/>
              <a:ext cx="384" cy="384"/>
            </a:xfrm>
            <a:prstGeom prst="ellipse">
              <a:avLst/>
            </a:pr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3511" name="Freeform 109"/>
            <p:cNvSpPr>
              <a:spLocks/>
            </p:cNvSpPr>
            <p:nvPr/>
          </p:nvSpPr>
          <p:spPr bwMode="auto">
            <a:xfrm>
              <a:off x="1392" y="3060"/>
              <a:ext cx="192" cy="144"/>
            </a:xfrm>
            <a:custGeom>
              <a:avLst/>
              <a:gdLst>
                <a:gd name="T0" fmla="*/ 6144 w 96"/>
                <a:gd name="T1" fmla="*/ 144 h 144"/>
                <a:gd name="T2" fmla="*/ 3072 w 96"/>
                <a:gd name="T3" fmla="*/ 0 h 144"/>
                <a:gd name="T4" fmla="*/ 0 w 96"/>
                <a:gd name="T5" fmla="*/ 144 h 144"/>
                <a:gd name="T6" fmla="*/ 0 60000 65536"/>
                <a:gd name="T7" fmla="*/ 0 60000 65536"/>
                <a:gd name="T8" fmla="*/ 0 60000 65536"/>
              </a:gdLst>
              <a:ahLst/>
              <a:cxnLst>
                <a:cxn ang="T6">
                  <a:pos x="T0" y="T1"/>
                </a:cxn>
                <a:cxn ang="T7">
                  <a:pos x="T2" y="T3"/>
                </a:cxn>
                <a:cxn ang="T8">
                  <a:pos x="T4" y="T5"/>
                </a:cxn>
              </a:cxnLst>
              <a:rect l="0" t="0" r="r" b="b"/>
              <a:pathLst>
                <a:path w="96" h="144">
                  <a:moveTo>
                    <a:pt x="96" y="144"/>
                  </a:moveTo>
                  <a:cubicBezTo>
                    <a:pt x="80" y="72"/>
                    <a:pt x="64" y="0"/>
                    <a:pt x="48" y="0"/>
                  </a:cubicBezTo>
                  <a:cubicBezTo>
                    <a:pt x="32" y="0"/>
                    <a:pt x="8" y="120"/>
                    <a:pt x="0" y="144"/>
                  </a:cubicBezTo>
                </a:path>
              </a:pathLst>
            </a:custGeom>
            <a:noFill/>
            <a:ln w="9525">
              <a:solidFill>
                <a:schemeClr val="tx1"/>
              </a:solidFill>
              <a:round/>
              <a:headEnd type="non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3512" name="Freeform 110"/>
            <p:cNvSpPr>
              <a:spLocks/>
            </p:cNvSpPr>
            <p:nvPr/>
          </p:nvSpPr>
          <p:spPr bwMode="auto">
            <a:xfrm>
              <a:off x="2544" y="3060"/>
              <a:ext cx="192" cy="144"/>
            </a:xfrm>
            <a:custGeom>
              <a:avLst/>
              <a:gdLst>
                <a:gd name="T0" fmla="*/ 6144 w 96"/>
                <a:gd name="T1" fmla="*/ 144 h 144"/>
                <a:gd name="T2" fmla="*/ 3072 w 96"/>
                <a:gd name="T3" fmla="*/ 0 h 144"/>
                <a:gd name="T4" fmla="*/ 0 w 96"/>
                <a:gd name="T5" fmla="*/ 144 h 144"/>
                <a:gd name="T6" fmla="*/ 0 60000 65536"/>
                <a:gd name="T7" fmla="*/ 0 60000 65536"/>
                <a:gd name="T8" fmla="*/ 0 60000 65536"/>
              </a:gdLst>
              <a:ahLst/>
              <a:cxnLst>
                <a:cxn ang="T6">
                  <a:pos x="T0" y="T1"/>
                </a:cxn>
                <a:cxn ang="T7">
                  <a:pos x="T2" y="T3"/>
                </a:cxn>
                <a:cxn ang="T8">
                  <a:pos x="T4" y="T5"/>
                </a:cxn>
              </a:cxnLst>
              <a:rect l="0" t="0" r="r" b="b"/>
              <a:pathLst>
                <a:path w="96" h="144">
                  <a:moveTo>
                    <a:pt x="96" y="144"/>
                  </a:moveTo>
                  <a:cubicBezTo>
                    <a:pt x="80" y="72"/>
                    <a:pt x="64" y="0"/>
                    <a:pt x="48" y="0"/>
                  </a:cubicBezTo>
                  <a:cubicBezTo>
                    <a:pt x="32" y="0"/>
                    <a:pt x="8" y="120"/>
                    <a:pt x="0" y="144"/>
                  </a:cubicBezTo>
                </a:path>
              </a:pathLst>
            </a:custGeom>
            <a:noFill/>
            <a:ln w="9525">
              <a:solidFill>
                <a:schemeClr val="tx1"/>
              </a:solidFill>
              <a:round/>
              <a:headEnd type="non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3513" name="Text Box 111"/>
            <p:cNvSpPr txBox="1">
              <a:spLocks noChangeArrowheads="1"/>
            </p:cNvSpPr>
            <p:nvPr/>
          </p:nvSpPr>
          <p:spPr bwMode="auto">
            <a:xfrm>
              <a:off x="1676" y="3127"/>
              <a:ext cx="179"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en-US">
                  <a:solidFill>
                    <a:srgbClr val="FF0000"/>
                  </a:solidFill>
                  <a:sym typeface="Symbol" pitchFamily="18" charset="2"/>
                </a:rPr>
                <a:t></a:t>
              </a:r>
            </a:p>
          </p:txBody>
        </p:sp>
        <p:sp>
          <p:nvSpPr>
            <p:cNvPr id="103514" name="Text Box 112"/>
            <p:cNvSpPr txBox="1">
              <a:spLocks noChangeArrowheads="1"/>
            </p:cNvSpPr>
            <p:nvPr/>
          </p:nvSpPr>
          <p:spPr bwMode="auto">
            <a:xfrm>
              <a:off x="2828" y="3127"/>
              <a:ext cx="179"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en-US">
                  <a:solidFill>
                    <a:srgbClr val="FF0000"/>
                  </a:solidFill>
                  <a:sym typeface="Symbol" pitchFamily="18" charset="2"/>
                </a:rPr>
                <a:t></a:t>
              </a:r>
            </a:p>
          </p:txBody>
        </p:sp>
        <p:grpSp>
          <p:nvGrpSpPr>
            <p:cNvPr id="103515" name="Group 113"/>
            <p:cNvGrpSpPr>
              <a:grpSpLocks/>
            </p:cNvGrpSpPr>
            <p:nvPr/>
          </p:nvGrpSpPr>
          <p:grpSpPr bwMode="auto">
            <a:xfrm>
              <a:off x="4800" y="3168"/>
              <a:ext cx="288" cy="288"/>
              <a:chOff x="2256" y="2256"/>
              <a:chExt cx="288" cy="288"/>
            </a:xfrm>
          </p:grpSpPr>
          <p:sp>
            <p:nvSpPr>
              <p:cNvPr id="103526" name="Oval 114"/>
              <p:cNvSpPr>
                <a:spLocks noChangeArrowheads="1"/>
              </p:cNvSpPr>
              <p:nvPr/>
            </p:nvSpPr>
            <p:spPr bwMode="auto">
              <a:xfrm>
                <a:off x="2256" y="2256"/>
                <a:ext cx="288" cy="288"/>
              </a:xfrm>
              <a:prstGeom prst="ellipse">
                <a:avLst/>
              </a:pr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3527" name="Text Box 115"/>
              <p:cNvSpPr txBox="1">
                <a:spLocks noChangeArrowheads="1"/>
              </p:cNvSpPr>
              <p:nvPr/>
            </p:nvSpPr>
            <p:spPr bwMode="auto">
              <a:xfrm>
                <a:off x="2295" y="2279"/>
                <a:ext cx="249"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en-US">
                    <a:solidFill>
                      <a:srgbClr val="FF0000"/>
                    </a:solidFill>
                  </a:rPr>
                  <a:t>q</a:t>
                </a:r>
                <a:r>
                  <a:rPr lang="en-US" baseline="-25000">
                    <a:solidFill>
                      <a:srgbClr val="FF0000"/>
                    </a:solidFill>
                  </a:rPr>
                  <a:t>4</a:t>
                </a:r>
              </a:p>
            </p:txBody>
          </p:sp>
        </p:grpSp>
        <p:grpSp>
          <p:nvGrpSpPr>
            <p:cNvPr id="103516" name="Group 116"/>
            <p:cNvGrpSpPr>
              <a:grpSpLocks/>
            </p:cNvGrpSpPr>
            <p:nvPr/>
          </p:nvGrpSpPr>
          <p:grpSpPr bwMode="auto">
            <a:xfrm>
              <a:off x="5376" y="3168"/>
              <a:ext cx="288" cy="288"/>
              <a:chOff x="2256" y="2256"/>
              <a:chExt cx="288" cy="288"/>
            </a:xfrm>
          </p:grpSpPr>
          <p:sp>
            <p:nvSpPr>
              <p:cNvPr id="103524" name="Oval 117"/>
              <p:cNvSpPr>
                <a:spLocks noChangeArrowheads="1"/>
              </p:cNvSpPr>
              <p:nvPr/>
            </p:nvSpPr>
            <p:spPr bwMode="auto">
              <a:xfrm>
                <a:off x="2256" y="2256"/>
                <a:ext cx="288" cy="288"/>
              </a:xfrm>
              <a:prstGeom prst="ellipse">
                <a:avLst/>
              </a:pr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3525" name="Text Box 118"/>
              <p:cNvSpPr txBox="1">
                <a:spLocks noChangeArrowheads="1"/>
              </p:cNvSpPr>
              <p:nvPr/>
            </p:nvSpPr>
            <p:spPr bwMode="auto">
              <a:xfrm>
                <a:off x="2295" y="2279"/>
                <a:ext cx="249"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en-US">
                    <a:solidFill>
                      <a:srgbClr val="FF0000"/>
                    </a:solidFill>
                  </a:rPr>
                  <a:t>q</a:t>
                </a:r>
                <a:r>
                  <a:rPr lang="en-US" baseline="-25000">
                    <a:solidFill>
                      <a:srgbClr val="FF0000"/>
                    </a:solidFill>
                  </a:rPr>
                  <a:t>5</a:t>
                </a:r>
              </a:p>
            </p:txBody>
          </p:sp>
        </p:grpSp>
        <p:sp>
          <p:nvSpPr>
            <p:cNvPr id="103517" name="Oval 119"/>
            <p:cNvSpPr>
              <a:spLocks noChangeArrowheads="1"/>
            </p:cNvSpPr>
            <p:nvPr/>
          </p:nvSpPr>
          <p:spPr bwMode="auto">
            <a:xfrm>
              <a:off x="5328" y="3120"/>
              <a:ext cx="384" cy="384"/>
            </a:xfrm>
            <a:prstGeom prst="ellipse">
              <a:avLst/>
            </a:pr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3518" name="Line 120"/>
            <p:cNvSpPr>
              <a:spLocks noChangeShapeType="1"/>
            </p:cNvSpPr>
            <p:nvPr/>
          </p:nvSpPr>
          <p:spPr bwMode="auto">
            <a:xfrm>
              <a:off x="4512" y="3312"/>
              <a:ext cx="288"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3519" name="Line 121"/>
            <p:cNvSpPr>
              <a:spLocks noChangeShapeType="1"/>
            </p:cNvSpPr>
            <p:nvPr/>
          </p:nvSpPr>
          <p:spPr bwMode="auto">
            <a:xfrm>
              <a:off x="5088" y="3312"/>
              <a:ext cx="288"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3520" name="Text Box 122"/>
            <p:cNvSpPr txBox="1">
              <a:spLocks noChangeArrowheads="1"/>
            </p:cNvSpPr>
            <p:nvPr/>
          </p:nvSpPr>
          <p:spPr bwMode="auto">
            <a:xfrm>
              <a:off x="5132" y="3129"/>
              <a:ext cx="196"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en-US">
                  <a:solidFill>
                    <a:srgbClr val="FF0000"/>
                  </a:solidFill>
                </a:rPr>
                <a:t>a</a:t>
              </a:r>
            </a:p>
          </p:txBody>
        </p:sp>
        <p:sp>
          <p:nvSpPr>
            <p:cNvPr id="103521" name="Text Box 123"/>
            <p:cNvSpPr txBox="1">
              <a:spLocks noChangeArrowheads="1"/>
            </p:cNvSpPr>
            <p:nvPr/>
          </p:nvSpPr>
          <p:spPr bwMode="auto">
            <a:xfrm>
              <a:off x="4512" y="3126"/>
              <a:ext cx="179"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en-US">
                  <a:solidFill>
                    <a:srgbClr val="FF0000"/>
                  </a:solidFill>
                  <a:sym typeface="Symbol" pitchFamily="18" charset="2"/>
                </a:rPr>
                <a:t></a:t>
              </a:r>
            </a:p>
          </p:txBody>
        </p:sp>
        <p:sp>
          <p:nvSpPr>
            <p:cNvPr id="103522" name="Text Box 124"/>
            <p:cNvSpPr txBox="1">
              <a:spLocks noChangeArrowheads="1"/>
            </p:cNvSpPr>
            <p:nvPr/>
          </p:nvSpPr>
          <p:spPr bwMode="auto">
            <a:xfrm>
              <a:off x="4364" y="2943"/>
              <a:ext cx="196"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en-US">
                  <a:solidFill>
                    <a:srgbClr val="FF0000"/>
                  </a:solidFill>
                </a:rPr>
                <a:t>b</a:t>
              </a:r>
            </a:p>
          </p:txBody>
        </p:sp>
        <p:sp>
          <p:nvSpPr>
            <p:cNvPr id="103523" name="Freeform 125"/>
            <p:cNvSpPr>
              <a:spLocks/>
            </p:cNvSpPr>
            <p:nvPr/>
          </p:nvSpPr>
          <p:spPr bwMode="auto">
            <a:xfrm>
              <a:off x="4272" y="3066"/>
              <a:ext cx="192" cy="144"/>
            </a:xfrm>
            <a:custGeom>
              <a:avLst/>
              <a:gdLst>
                <a:gd name="T0" fmla="*/ 6144 w 96"/>
                <a:gd name="T1" fmla="*/ 144 h 144"/>
                <a:gd name="T2" fmla="*/ 3072 w 96"/>
                <a:gd name="T3" fmla="*/ 0 h 144"/>
                <a:gd name="T4" fmla="*/ 0 w 96"/>
                <a:gd name="T5" fmla="*/ 144 h 144"/>
                <a:gd name="T6" fmla="*/ 0 60000 65536"/>
                <a:gd name="T7" fmla="*/ 0 60000 65536"/>
                <a:gd name="T8" fmla="*/ 0 60000 65536"/>
              </a:gdLst>
              <a:ahLst/>
              <a:cxnLst>
                <a:cxn ang="T6">
                  <a:pos x="T0" y="T1"/>
                </a:cxn>
                <a:cxn ang="T7">
                  <a:pos x="T2" y="T3"/>
                </a:cxn>
                <a:cxn ang="T8">
                  <a:pos x="T4" y="T5"/>
                </a:cxn>
              </a:cxnLst>
              <a:rect l="0" t="0" r="r" b="b"/>
              <a:pathLst>
                <a:path w="96" h="144">
                  <a:moveTo>
                    <a:pt x="96" y="144"/>
                  </a:moveTo>
                  <a:cubicBezTo>
                    <a:pt x="80" y="72"/>
                    <a:pt x="64" y="0"/>
                    <a:pt x="48" y="0"/>
                  </a:cubicBezTo>
                  <a:cubicBezTo>
                    <a:pt x="32" y="0"/>
                    <a:pt x="8" y="120"/>
                    <a:pt x="0" y="144"/>
                  </a:cubicBezTo>
                </a:path>
              </a:pathLst>
            </a:custGeom>
            <a:noFill/>
            <a:ln w="9525">
              <a:solidFill>
                <a:schemeClr val="tx1"/>
              </a:solidFill>
              <a:round/>
              <a:headEnd type="non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nvGrpSpPr>
          <p:cNvPr id="103431" name="Group 126"/>
          <p:cNvGrpSpPr>
            <a:grpSpLocks/>
          </p:cNvGrpSpPr>
          <p:nvPr/>
        </p:nvGrpSpPr>
        <p:grpSpPr bwMode="auto">
          <a:xfrm>
            <a:off x="152400" y="5334000"/>
            <a:ext cx="8763000" cy="904875"/>
            <a:chOff x="192" y="3456"/>
            <a:chExt cx="5520" cy="570"/>
          </a:xfrm>
        </p:grpSpPr>
        <p:sp>
          <p:nvSpPr>
            <p:cNvPr id="103433" name="Text Box 127"/>
            <p:cNvSpPr txBox="1">
              <a:spLocks noChangeArrowheads="1"/>
            </p:cNvSpPr>
            <p:nvPr/>
          </p:nvSpPr>
          <p:spPr bwMode="auto">
            <a:xfrm>
              <a:off x="1484" y="3456"/>
              <a:ext cx="196"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en-US">
                  <a:solidFill>
                    <a:schemeClr val="hlink"/>
                  </a:solidFill>
                </a:rPr>
                <a:t>a</a:t>
              </a:r>
            </a:p>
          </p:txBody>
        </p:sp>
        <p:sp>
          <p:nvSpPr>
            <p:cNvPr id="103434" name="Text Box 128"/>
            <p:cNvSpPr txBox="1">
              <a:spLocks noChangeArrowheads="1"/>
            </p:cNvSpPr>
            <p:nvPr/>
          </p:nvSpPr>
          <p:spPr bwMode="auto">
            <a:xfrm>
              <a:off x="2636" y="3456"/>
              <a:ext cx="196"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en-US">
                  <a:solidFill>
                    <a:schemeClr val="hlink"/>
                  </a:solidFill>
                </a:rPr>
                <a:t>b</a:t>
              </a:r>
            </a:p>
          </p:txBody>
        </p:sp>
        <p:sp>
          <p:nvSpPr>
            <p:cNvPr id="103435" name="Text Box 129"/>
            <p:cNvSpPr txBox="1">
              <a:spLocks noChangeArrowheads="1"/>
            </p:cNvSpPr>
            <p:nvPr/>
          </p:nvSpPr>
          <p:spPr bwMode="auto">
            <a:xfrm>
              <a:off x="192" y="3687"/>
              <a:ext cx="315"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en-US" sz="2400">
                  <a:solidFill>
                    <a:schemeClr val="hlink"/>
                  </a:solidFill>
                </a:rPr>
                <a:t>A</a:t>
              </a:r>
              <a:r>
                <a:rPr lang="en-US" sz="2400" baseline="-25000">
                  <a:solidFill>
                    <a:schemeClr val="hlink"/>
                  </a:solidFill>
                </a:rPr>
                <a:t>4</a:t>
              </a:r>
            </a:p>
          </p:txBody>
        </p:sp>
        <p:grpSp>
          <p:nvGrpSpPr>
            <p:cNvPr id="103436" name="Group 130"/>
            <p:cNvGrpSpPr>
              <a:grpSpLocks/>
            </p:cNvGrpSpPr>
            <p:nvPr/>
          </p:nvGrpSpPr>
          <p:grpSpPr bwMode="auto">
            <a:xfrm>
              <a:off x="768" y="3687"/>
              <a:ext cx="288" cy="288"/>
              <a:chOff x="2256" y="2256"/>
              <a:chExt cx="288" cy="288"/>
            </a:xfrm>
          </p:grpSpPr>
          <p:sp>
            <p:nvSpPr>
              <p:cNvPr id="103484" name="Oval 131"/>
              <p:cNvSpPr>
                <a:spLocks noChangeArrowheads="1"/>
              </p:cNvSpPr>
              <p:nvPr/>
            </p:nvSpPr>
            <p:spPr bwMode="auto">
              <a:xfrm>
                <a:off x="2256" y="2256"/>
                <a:ext cx="288" cy="288"/>
              </a:xfrm>
              <a:prstGeom prst="ellipse">
                <a:avLst/>
              </a:pr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3485" name="Text Box 132"/>
              <p:cNvSpPr txBox="1">
                <a:spLocks noChangeArrowheads="1"/>
              </p:cNvSpPr>
              <p:nvPr/>
            </p:nvSpPr>
            <p:spPr bwMode="auto">
              <a:xfrm>
                <a:off x="2295" y="2279"/>
                <a:ext cx="249"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en-US">
                    <a:solidFill>
                      <a:schemeClr val="hlink"/>
                    </a:solidFill>
                  </a:rPr>
                  <a:t>q</a:t>
                </a:r>
                <a:r>
                  <a:rPr lang="en-US" baseline="-25000">
                    <a:solidFill>
                      <a:schemeClr val="hlink"/>
                    </a:solidFill>
                  </a:rPr>
                  <a:t>0</a:t>
                </a:r>
              </a:p>
            </p:txBody>
          </p:sp>
        </p:grpSp>
        <p:sp>
          <p:nvSpPr>
            <p:cNvPr id="103437" name="Oval 133"/>
            <p:cNvSpPr>
              <a:spLocks noChangeArrowheads="1"/>
            </p:cNvSpPr>
            <p:nvPr/>
          </p:nvSpPr>
          <p:spPr bwMode="auto">
            <a:xfrm>
              <a:off x="1339" y="3687"/>
              <a:ext cx="288" cy="288"/>
            </a:xfrm>
            <a:prstGeom prst="ellipse">
              <a:avLst/>
            </a:pr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3438" name="Text Box 134"/>
            <p:cNvSpPr txBox="1">
              <a:spLocks noChangeArrowheads="1"/>
            </p:cNvSpPr>
            <p:nvPr/>
          </p:nvSpPr>
          <p:spPr bwMode="auto">
            <a:xfrm>
              <a:off x="1344" y="3710"/>
              <a:ext cx="302"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en-US">
                  <a:solidFill>
                    <a:schemeClr val="hlink"/>
                  </a:solidFill>
                </a:rPr>
                <a:t>q</a:t>
              </a:r>
              <a:r>
                <a:rPr lang="en-US" baseline="-25000">
                  <a:solidFill>
                    <a:schemeClr val="hlink"/>
                  </a:solidFill>
                </a:rPr>
                <a:t>1</a:t>
              </a:r>
              <a:r>
                <a:rPr lang="en-US" baseline="30000">
                  <a:solidFill>
                    <a:schemeClr val="hlink"/>
                  </a:solidFill>
                </a:rPr>
                <a:t>a</a:t>
              </a:r>
            </a:p>
          </p:txBody>
        </p:sp>
        <p:grpSp>
          <p:nvGrpSpPr>
            <p:cNvPr id="103439" name="Group 135"/>
            <p:cNvGrpSpPr>
              <a:grpSpLocks/>
            </p:cNvGrpSpPr>
            <p:nvPr/>
          </p:nvGrpSpPr>
          <p:grpSpPr bwMode="auto">
            <a:xfrm>
              <a:off x="1920" y="3687"/>
              <a:ext cx="288" cy="288"/>
              <a:chOff x="2256" y="2256"/>
              <a:chExt cx="288" cy="288"/>
            </a:xfrm>
          </p:grpSpPr>
          <p:sp>
            <p:nvSpPr>
              <p:cNvPr id="103482" name="Oval 136"/>
              <p:cNvSpPr>
                <a:spLocks noChangeArrowheads="1"/>
              </p:cNvSpPr>
              <p:nvPr/>
            </p:nvSpPr>
            <p:spPr bwMode="auto">
              <a:xfrm>
                <a:off x="2256" y="2256"/>
                <a:ext cx="288" cy="288"/>
              </a:xfrm>
              <a:prstGeom prst="ellipse">
                <a:avLst/>
              </a:pr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3483" name="Text Box 137"/>
              <p:cNvSpPr txBox="1">
                <a:spLocks noChangeArrowheads="1"/>
              </p:cNvSpPr>
              <p:nvPr/>
            </p:nvSpPr>
            <p:spPr bwMode="auto">
              <a:xfrm>
                <a:off x="2295" y="2279"/>
                <a:ext cx="249"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en-US">
                    <a:solidFill>
                      <a:schemeClr val="hlink"/>
                    </a:solidFill>
                  </a:rPr>
                  <a:t>q</a:t>
                </a:r>
                <a:r>
                  <a:rPr lang="en-US" baseline="-25000">
                    <a:solidFill>
                      <a:schemeClr val="hlink"/>
                    </a:solidFill>
                  </a:rPr>
                  <a:t>1</a:t>
                </a:r>
              </a:p>
            </p:txBody>
          </p:sp>
        </p:grpSp>
        <p:sp>
          <p:nvSpPr>
            <p:cNvPr id="103440" name="Oval 138"/>
            <p:cNvSpPr>
              <a:spLocks noChangeArrowheads="1"/>
            </p:cNvSpPr>
            <p:nvPr/>
          </p:nvSpPr>
          <p:spPr bwMode="auto">
            <a:xfrm>
              <a:off x="2496" y="3687"/>
              <a:ext cx="288" cy="288"/>
            </a:xfrm>
            <a:prstGeom prst="ellipse">
              <a:avLst/>
            </a:pr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3441" name="Text Box 139"/>
            <p:cNvSpPr txBox="1">
              <a:spLocks noChangeArrowheads="1"/>
            </p:cNvSpPr>
            <p:nvPr/>
          </p:nvSpPr>
          <p:spPr bwMode="auto">
            <a:xfrm>
              <a:off x="2496" y="3710"/>
              <a:ext cx="302"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en-US">
                  <a:solidFill>
                    <a:schemeClr val="hlink"/>
                  </a:solidFill>
                </a:rPr>
                <a:t>q</a:t>
              </a:r>
              <a:r>
                <a:rPr lang="en-US" baseline="-25000">
                  <a:solidFill>
                    <a:schemeClr val="hlink"/>
                  </a:solidFill>
                </a:rPr>
                <a:t>2</a:t>
              </a:r>
              <a:r>
                <a:rPr lang="en-US" baseline="30000">
                  <a:solidFill>
                    <a:schemeClr val="hlink"/>
                  </a:solidFill>
                </a:rPr>
                <a:t>b</a:t>
              </a:r>
            </a:p>
          </p:txBody>
        </p:sp>
        <p:grpSp>
          <p:nvGrpSpPr>
            <p:cNvPr id="103442" name="Group 140"/>
            <p:cNvGrpSpPr>
              <a:grpSpLocks/>
            </p:cNvGrpSpPr>
            <p:nvPr/>
          </p:nvGrpSpPr>
          <p:grpSpPr bwMode="auto">
            <a:xfrm>
              <a:off x="3072" y="3687"/>
              <a:ext cx="288" cy="288"/>
              <a:chOff x="2256" y="2256"/>
              <a:chExt cx="288" cy="288"/>
            </a:xfrm>
          </p:grpSpPr>
          <p:sp>
            <p:nvSpPr>
              <p:cNvPr id="103480" name="Oval 141"/>
              <p:cNvSpPr>
                <a:spLocks noChangeArrowheads="1"/>
              </p:cNvSpPr>
              <p:nvPr/>
            </p:nvSpPr>
            <p:spPr bwMode="auto">
              <a:xfrm>
                <a:off x="2256" y="2256"/>
                <a:ext cx="288" cy="288"/>
              </a:xfrm>
              <a:prstGeom prst="ellipse">
                <a:avLst/>
              </a:pr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3481" name="Text Box 142"/>
              <p:cNvSpPr txBox="1">
                <a:spLocks noChangeArrowheads="1"/>
              </p:cNvSpPr>
              <p:nvPr/>
            </p:nvSpPr>
            <p:spPr bwMode="auto">
              <a:xfrm>
                <a:off x="2295" y="2279"/>
                <a:ext cx="249"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en-US">
                    <a:solidFill>
                      <a:schemeClr val="hlink"/>
                    </a:solidFill>
                  </a:rPr>
                  <a:t>q</a:t>
                </a:r>
                <a:r>
                  <a:rPr lang="en-US" baseline="-25000">
                    <a:solidFill>
                      <a:schemeClr val="hlink"/>
                    </a:solidFill>
                  </a:rPr>
                  <a:t>2</a:t>
                </a:r>
              </a:p>
            </p:txBody>
          </p:sp>
        </p:grpSp>
        <p:sp>
          <p:nvSpPr>
            <p:cNvPr id="103443" name="Oval 143"/>
            <p:cNvSpPr>
              <a:spLocks noChangeArrowheads="1"/>
            </p:cNvSpPr>
            <p:nvPr/>
          </p:nvSpPr>
          <p:spPr bwMode="auto">
            <a:xfrm>
              <a:off x="3024" y="3639"/>
              <a:ext cx="384" cy="384"/>
            </a:xfrm>
            <a:prstGeom prst="ellipse">
              <a:avLst/>
            </a:pr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3444" name="Line 144"/>
            <p:cNvSpPr>
              <a:spLocks noChangeShapeType="1"/>
            </p:cNvSpPr>
            <p:nvPr/>
          </p:nvSpPr>
          <p:spPr bwMode="auto">
            <a:xfrm>
              <a:off x="1056" y="3831"/>
              <a:ext cx="288"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3445" name="Line 145"/>
            <p:cNvSpPr>
              <a:spLocks noChangeShapeType="1"/>
            </p:cNvSpPr>
            <p:nvPr/>
          </p:nvSpPr>
          <p:spPr bwMode="auto">
            <a:xfrm>
              <a:off x="1632" y="3831"/>
              <a:ext cx="288"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3446" name="Line 146"/>
            <p:cNvSpPr>
              <a:spLocks noChangeShapeType="1"/>
            </p:cNvSpPr>
            <p:nvPr/>
          </p:nvSpPr>
          <p:spPr bwMode="auto">
            <a:xfrm>
              <a:off x="2208" y="3831"/>
              <a:ext cx="288"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3447" name="Line 147"/>
            <p:cNvSpPr>
              <a:spLocks noChangeShapeType="1"/>
            </p:cNvSpPr>
            <p:nvPr/>
          </p:nvSpPr>
          <p:spPr bwMode="auto">
            <a:xfrm>
              <a:off x="2784" y="3831"/>
              <a:ext cx="288"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3448" name="Text Box 148"/>
            <p:cNvSpPr txBox="1">
              <a:spLocks noChangeArrowheads="1"/>
            </p:cNvSpPr>
            <p:nvPr/>
          </p:nvSpPr>
          <p:spPr bwMode="auto">
            <a:xfrm>
              <a:off x="1094" y="3648"/>
              <a:ext cx="196"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en-US">
                  <a:solidFill>
                    <a:schemeClr val="hlink"/>
                  </a:solidFill>
                </a:rPr>
                <a:t>a</a:t>
              </a:r>
            </a:p>
          </p:txBody>
        </p:sp>
        <p:sp>
          <p:nvSpPr>
            <p:cNvPr id="103449" name="Text Box 149"/>
            <p:cNvSpPr txBox="1">
              <a:spLocks noChangeArrowheads="1"/>
            </p:cNvSpPr>
            <p:nvPr/>
          </p:nvSpPr>
          <p:spPr bwMode="auto">
            <a:xfrm>
              <a:off x="2256" y="3645"/>
              <a:ext cx="196"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en-US">
                  <a:solidFill>
                    <a:schemeClr val="hlink"/>
                  </a:solidFill>
                </a:rPr>
                <a:t>b</a:t>
              </a:r>
            </a:p>
          </p:txBody>
        </p:sp>
        <p:sp>
          <p:nvSpPr>
            <p:cNvPr id="103450" name="Text Box 150"/>
            <p:cNvSpPr txBox="1">
              <a:spLocks noChangeArrowheads="1"/>
            </p:cNvSpPr>
            <p:nvPr/>
          </p:nvSpPr>
          <p:spPr bwMode="auto">
            <a:xfrm>
              <a:off x="3975" y="3648"/>
              <a:ext cx="196"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en-US">
                  <a:solidFill>
                    <a:schemeClr val="hlink"/>
                  </a:solidFill>
                </a:rPr>
                <a:t>b</a:t>
              </a:r>
              <a:endParaRPr lang="en-US" baseline="30000">
                <a:solidFill>
                  <a:schemeClr val="hlink"/>
                </a:solidFill>
              </a:endParaRPr>
            </a:p>
          </p:txBody>
        </p:sp>
        <p:grpSp>
          <p:nvGrpSpPr>
            <p:cNvPr id="103451" name="Group 151"/>
            <p:cNvGrpSpPr>
              <a:grpSpLocks/>
            </p:cNvGrpSpPr>
            <p:nvPr/>
          </p:nvGrpSpPr>
          <p:grpSpPr bwMode="auto">
            <a:xfrm>
              <a:off x="3648" y="3687"/>
              <a:ext cx="288" cy="288"/>
              <a:chOff x="2256" y="2256"/>
              <a:chExt cx="288" cy="288"/>
            </a:xfrm>
          </p:grpSpPr>
          <p:sp>
            <p:nvSpPr>
              <p:cNvPr id="103478" name="Oval 152"/>
              <p:cNvSpPr>
                <a:spLocks noChangeArrowheads="1"/>
              </p:cNvSpPr>
              <p:nvPr/>
            </p:nvSpPr>
            <p:spPr bwMode="auto">
              <a:xfrm>
                <a:off x="2256" y="2256"/>
                <a:ext cx="288" cy="288"/>
              </a:xfrm>
              <a:prstGeom prst="ellipse">
                <a:avLst/>
              </a:pr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3479" name="Text Box 153"/>
              <p:cNvSpPr txBox="1">
                <a:spLocks noChangeArrowheads="1"/>
              </p:cNvSpPr>
              <p:nvPr/>
            </p:nvSpPr>
            <p:spPr bwMode="auto">
              <a:xfrm>
                <a:off x="2295" y="2279"/>
                <a:ext cx="249"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en-US">
                    <a:solidFill>
                      <a:schemeClr val="hlink"/>
                    </a:solidFill>
                  </a:rPr>
                  <a:t>q</a:t>
                </a:r>
                <a:r>
                  <a:rPr lang="en-US" baseline="-25000">
                    <a:solidFill>
                      <a:schemeClr val="hlink"/>
                    </a:solidFill>
                  </a:rPr>
                  <a:t>3</a:t>
                </a:r>
              </a:p>
            </p:txBody>
          </p:sp>
        </p:grpSp>
        <p:sp>
          <p:nvSpPr>
            <p:cNvPr id="103452" name="Oval 154"/>
            <p:cNvSpPr>
              <a:spLocks noChangeArrowheads="1"/>
            </p:cNvSpPr>
            <p:nvPr/>
          </p:nvSpPr>
          <p:spPr bwMode="auto">
            <a:xfrm>
              <a:off x="4224" y="3687"/>
              <a:ext cx="288" cy="288"/>
            </a:xfrm>
            <a:prstGeom prst="ellipse">
              <a:avLst/>
            </a:pr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3453" name="Text Box 155"/>
            <p:cNvSpPr txBox="1">
              <a:spLocks noChangeArrowheads="1"/>
            </p:cNvSpPr>
            <p:nvPr/>
          </p:nvSpPr>
          <p:spPr bwMode="auto">
            <a:xfrm>
              <a:off x="4224" y="3710"/>
              <a:ext cx="302"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en-US">
                  <a:solidFill>
                    <a:schemeClr val="hlink"/>
                  </a:solidFill>
                </a:rPr>
                <a:t>q</a:t>
              </a:r>
              <a:r>
                <a:rPr lang="en-US" baseline="-25000">
                  <a:solidFill>
                    <a:schemeClr val="hlink"/>
                  </a:solidFill>
                </a:rPr>
                <a:t>4</a:t>
              </a:r>
              <a:r>
                <a:rPr lang="en-US" baseline="30000">
                  <a:solidFill>
                    <a:schemeClr val="hlink"/>
                  </a:solidFill>
                </a:rPr>
                <a:t>b</a:t>
              </a:r>
            </a:p>
          </p:txBody>
        </p:sp>
        <p:sp>
          <p:nvSpPr>
            <p:cNvPr id="103454" name="Line 156"/>
            <p:cNvSpPr>
              <a:spLocks noChangeShapeType="1"/>
            </p:cNvSpPr>
            <p:nvPr/>
          </p:nvSpPr>
          <p:spPr bwMode="auto">
            <a:xfrm>
              <a:off x="3360" y="3783"/>
              <a:ext cx="288"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3455" name="Line 157"/>
            <p:cNvSpPr>
              <a:spLocks noChangeShapeType="1"/>
            </p:cNvSpPr>
            <p:nvPr/>
          </p:nvSpPr>
          <p:spPr bwMode="auto">
            <a:xfrm>
              <a:off x="3936" y="3831"/>
              <a:ext cx="288"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3456" name="Text Box 158"/>
            <p:cNvSpPr txBox="1">
              <a:spLocks noChangeArrowheads="1"/>
            </p:cNvSpPr>
            <p:nvPr/>
          </p:nvSpPr>
          <p:spPr bwMode="auto">
            <a:xfrm>
              <a:off x="3408" y="3600"/>
              <a:ext cx="196"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en-US">
                  <a:solidFill>
                    <a:schemeClr val="hlink"/>
                  </a:solidFill>
                </a:rPr>
                <a:t>a</a:t>
              </a:r>
            </a:p>
          </p:txBody>
        </p:sp>
        <p:sp>
          <p:nvSpPr>
            <p:cNvPr id="103457" name="Oval 159"/>
            <p:cNvSpPr>
              <a:spLocks noChangeArrowheads="1"/>
            </p:cNvSpPr>
            <p:nvPr/>
          </p:nvSpPr>
          <p:spPr bwMode="auto">
            <a:xfrm>
              <a:off x="4752" y="3639"/>
              <a:ext cx="384" cy="384"/>
            </a:xfrm>
            <a:prstGeom prst="ellipse">
              <a:avLst/>
            </a:pr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3458" name="Freeform 160"/>
            <p:cNvSpPr>
              <a:spLocks/>
            </p:cNvSpPr>
            <p:nvPr/>
          </p:nvSpPr>
          <p:spPr bwMode="auto">
            <a:xfrm>
              <a:off x="1392" y="3579"/>
              <a:ext cx="192" cy="144"/>
            </a:xfrm>
            <a:custGeom>
              <a:avLst/>
              <a:gdLst>
                <a:gd name="T0" fmla="*/ 6144 w 96"/>
                <a:gd name="T1" fmla="*/ 144 h 144"/>
                <a:gd name="T2" fmla="*/ 3072 w 96"/>
                <a:gd name="T3" fmla="*/ 0 h 144"/>
                <a:gd name="T4" fmla="*/ 0 w 96"/>
                <a:gd name="T5" fmla="*/ 144 h 144"/>
                <a:gd name="T6" fmla="*/ 0 60000 65536"/>
                <a:gd name="T7" fmla="*/ 0 60000 65536"/>
                <a:gd name="T8" fmla="*/ 0 60000 65536"/>
              </a:gdLst>
              <a:ahLst/>
              <a:cxnLst>
                <a:cxn ang="T6">
                  <a:pos x="T0" y="T1"/>
                </a:cxn>
                <a:cxn ang="T7">
                  <a:pos x="T2" y="T3"/>
                </a:cxn>
                <a:cxn ang="T8">
                  <a:pos x="T4" y="T5"/>
                </a:cxn>
              </a:cxnLst>
              <a:rect l="0" t="0" r="r" b="b"/>
              <a:pathLst>
                <a:path w="96" h="144">
                  <a:moveTo>
                    <a:pt x="96" y="144"/>
                  </a:moveTo>
                  <a:cubicBezTo>
                    <a:pt x="80" y="72"/>
                    <a:pt x="64" y="0"/>
                    <a:pt x="48" y="0"/>
                  </a:cubicBezTo>
                  <a:cubicBezTo>
                    <a:pt x="32" y="0"/>
                    <a:pt x="8" y="120"/>
                    <a:pt x="0" y="144"/>
                  </a:cubicBezTo>
                </a:path>
              </a:pathLst>
            </a:custGeom>
            <a:noFill/>
            <a:ln w="9525">
              <a:solidFill>
                <a:schemeClr val="tx1"/>
              </a:solidFill>
              <a:round/>
              <a:headEnd type="non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3459" name="Freeform 161"/>
            <p:cNvSpPr>
              <a:spLocks/>
            </p:cNvSpPr>
            <p:nvPr/>
          </p:nvSpPr>
          <p:spPr bwMode="auto">
            <a:xfrm>
              <a:off x="2544" y="3579"/>
              <a:ext cx="192" cy="144"/>
            </a:xfrm>
            <a:custGeom>
              <a:avLst/>
              <a:gdLst>
                <a:gd name="T0" fmla="*/ 6144 w 96"/>
                <a:gd name="T1" fmla="*/ 144 h 144"/>
                <a:gd name="T2" fmla="*/ 3072 w 96"/>
                <a:gd name="T3" fmla="*/ 0 h 144"/>
                <a:gd name="T4" fmla="*/ 0 w 96"/>
                <a:gd name="T5" fmla="*/ 144 h 144"/>
                <a:gd name="T6" fmla="*/ 0 60000 65536"/>
                <a:gd name="T7" fmla="*/ 0 60000 65536"/>
                <a:gd name="T8" fmla="*/ 0 60000 65536"/>
              </a:gdLst>
              <a:ahLst/>
              <a:cxnLst>
                <a:cxn ang="T6">
                  <a:pos x="T0" y="T1"/>
                </a:cxn>
                <a:cxn ang="T7">
                  <a:pos x="T2" y="T3"/>
                </a:cxn>
                <a:cxn ang="T8">
                  <a:pos x="T4" y="T5"/>
                </a:cxn>
              </a:cxnLst>
              <a:rect l="0" t="0" r="r" b="b"/>
              <a:pathLst>
                <a:path w="96" h="144">
                  <a:moveTo>
                    <a:pt x="96" y="144"/>
                  </a:moveTo>
                  <a:cubicBezTo>
                    <a:pt x="80" y="72"/>
                    <a:pt x="64" y="0"/>
                    <a:pt x="48" y="0"/>
                  </a:cubicBezTo>
                  <a:cubicBezTo>
                    <a:pt x="32" y="0"/>
                    <a:pt x="8" y="120"/>
                    <a:pt x="0" y="144"/>
                  </a:cubicBezTo>
                </a:path>
              </a:pathLst>
            </a:custGeom>
            <a:noFill/>
            <a:ln w="9525">
              <a:solidFill>
                <a:schemeClr val="tx1"/>
              </a:solidFill>
              <a:round/>
              <a:headEnd type="non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3460" name="Text Box 162"/>
            <p:cNvSpPr txBox="1">
              <a:spLocks noChangeArrowheads="1"/>
            </p:cNvSpPr>
            <p:nvPr/>
          </p:nvSpPr>
          <p:spPr bwMode="auto">
            <a:xfrm>
              <a:off x="1676" y="3646"/>
              <a:ext cx="179"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en-US">
                  <a:solidFill>
                    <a:schemeClr val="hlink"/>
                  </a:solidFill>
                  <a:sym typeface="Symbol" pitchFamily="18" charset="2"/>
                </a:rPr>
                <a:t></a:t>
              </a:r>
            </a:p>
          </p:txBody>
        </p:sp>
        <p:sp>
          <p:nvSpPr>
            <p:cNvPr id="103461" name="Text Box 163"/>
            <p:cNvSpPr txBox="1">
              <a:spLocks noChangeArrowheads="1"/>
            </p:cNvSpPr>
            <p:nvPr/>
          </p:nvSpPr>
          <p:spPr bwMode="auto">
            <a:xfrm>
              <a:off x="2828" y="3646"/>
              <a:ext cx="179"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en-US">
                  <a:solidFill>
                    <a:schemeClr val="hlink"/>
                  </a:solidFill>
                  <a:sym typeface="Symbol" pitchFamily="18" charset="2"/>
                </a:rPr>
                <a:t></a:t>
              </a:r>
            </a:p>
          </p:txBody>
        </p:sp>
        <p:grpSp>
          <p:nvGrpSpPr>
            <p:cNvPr id="103462" name="Group 164"/>
            <p:cNvGrpSpPr>
              <a:grpSpLocks/>
            </p:cNvGrpSpPr>
            <p:nvPr/>
          </p:nvGrpSpPr>
          <p:grpSpPr bwMode="auto">
            <a:xfrm>
              <a:off x="4800" y="3687"/>
              <a:ext cx="288" cy="288"/>
              <a:chOff x="2256" y="2256"/>
              <a:chExt cx="288" cy="288"/>
            </a:xfrm>
          </p:grpSpPr>
          <p:sp>
            <p:nvSpPr>
              <p:cNvPr id="103476" name="Oval 165"/>
              <p:cNvSpPr>
                <a:spLocks noChangeArrowheads="1"/>
              </p:cNvSpPr>
              <p:nvPr/>
            </p:nvSpPr>
            <p:spPr bwMode="auto">
              <a:xfrm>
                <a:off x="2256" y="2256"/>
                <a:ext cx="288" cy="288"/>
              </a:xfrm>
              <a:prstGeom prst="ellipse">
                <a:avLst/>
              </a:pr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3477" name="Text Box 166"/>
              <p:cNvSpPr txBox="1">
                <a:spLocks noChangeArrowheads="1"/>
              </p:cNvSpPr>
              <p:nvPr/>
            </p:nvSpPr>
            <p:spPr bwMode="auto">
              <a:xfrm>
                <a:off x="2295" y="2279"/>
                <a:ext cx="249"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en-US">
                    <a:solidFill>
                      <a:schemeClr val="hlink"/>
                    </a:solidFill>
                  </a:rPr>
                  <a:t>q</a:t>
                </a:r>
                <a:r>
                  <a:rPr lang="en-US" baseline="-25000">
                    <a:solidFill>
                      <a:schemeClr val="hlink"/>
                    </a:solidFill>
                  </a:rPr>
                  <a:t>4</a:t>
                </a:r>
              </a:p>
            </p:txBody>
          </p:sp>
        </p:grpSp>
        <p:grpSp>
          <p:nvGrpSpPr>
            <p:cNvPr id="103463" name="Group 167"/>
            <p:cNvGrpSpPr>
              <a:grpSpLocks/>
            </p:cNvGrpSpPr>
            <p:nvPr/>
          </p:nvGrpSpPr>
          <p:grpSpPr bwMode="auto">
            <a:xfrm>
              <a:off x="5376" y="3687"/>
              <a:ext cx="288" cy="288"/>
              <a:chOff x="2256" y="2256"/>
              <a:chExt cx="288" cy="288"/>
            </a:xfrm>
          </p:grpSpPr>
          <p:sp>
            <p:nvSpPr>
              <p:cNvPr id="103474" name="Oval 168"/>
              <p:cNvSpPr>
                <a:spLocks noChangeArrowheads="1"/>
              </p:cNvSpPr>
              <p:nvPr/>
            </p:nvSpPr>
            <p:spPr bwMode="auto">
              <a:xfrm>
                <a:off x="2256" y="2256"/>
                <a:ext cx="288" cy="288"/>
              </a:xfrm>
              <a:prstGeom prst="ellipse">
                <a:avLst/>
              </a:pr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3475" name="Text Box 169"/>
              <p:cNvSpPr txBox="1">
                <a:spLocks noChangeArrowheads="1"/>
              </p:cNvSpPr>
              <p:nvPr/>
            </p:nvSpPr>
            <p:spPr bwMode="auto">
              <a:xfrm>
                <a:off x="2295" y="2279"/>
                <a:ext cx="249"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en-US">
                    <a:solidFill>
                      <a:schemeClr val="hlink"/>
                    </a:solidFill>
                  </a:rPr>
                  <a:t>q</a:t>
                </a:r>
                <a:r>
                  <a:rPr lang="en-US" baseline="-25000">
                    <a:solidFill>
                      <a:schemeClr val="hlink"/>
                    </a:solidFill>
                  </a:rPr>
                  <a:t>5</a:t>
                </a:r>
              </a:p>
            </p:txBody>
          </p:sp>
        </p:grpSp>
        <p:sp>
          <p:nvSpPr>
            <p:cNvPr id="103464" name="Oval 170"/>
            <p:cNvSpPr>
              <a:spLocks noChangeArrowheads="1"/>
            </p:cNvSpPr>
            <p:nvPr/>
          </p:nvSpPr>
          <p:spPr bwMode="auto">
            <a:xfrm>
              <a:off x="5328" y="3639"/>
              <a:ext cx="384" cy="384"/>
            </a:xfrm>
            <a:prstGeom prst="ellipse">
              <a:avLst/>
            </a:pr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3465" name="Line 171"/>
            <p:cNvSpPr>
              <a:spLocks noChangeShapeType="1"/>
            </p:cNvSpPr>
            <p:nvPr/>
          </p:nvSpPr>
          <p:spPr bwMode="auto">
            <a:xfrm>
              <a:off x="4512" y="3831"/>
              <a:ext cx="288"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3466" name="Line 172"/>
            <p:cNvSpPr>
              <a:spLocks noChangeShapeType="1"/>
            </p:cNvSpPr>
            <p:nvPr/>
          </p:nvSpPr>
          <p:spPr bwMode="auto">
            <a:xfrm>
              <a:off x="5088" y="3831"/>
              <a:ext cx="288"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3467" name="Text Box 173"/>
            <p:cNvSpPr txBox="1">
              <a:spLocks noChangeArrowheads="1"/>
            </p:cNvSpPr>
            <p:nvPr/>
          </p:nvSpPr>
          <p:spPr bwMode="auto">
            <a:xfrm>
              <a:off x="5132" y="3648"/>
              <a:ext cx="196"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en-US">
                  <a:solidFill>
                    <a:schemeClr val="hlink"/>
                  </a:solidFill>
                </a:rPr>
                <a:t>a</a:t>
              </a:r>
            </a:p>
          </p:txBody>
        </p:sp>
        <p:sp>
          <p:nvSpPr>
            <p:cNvPr id="103468" name="Text Box 174"/>
            <p:cNvSpPr txBox="1">
              <a:spLocks noChangeArrowheads="1"/>
            </p:cNvSpPr>
            <p:nvPr/>
          </p:nvSpPr>
          <p:spPr bwMode="auto">
            <a:xfrm>
              <a:off x="4512" y="3645"/>
              <a:ext cx="179"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en-US">
                  <a:solidFill>
                    <a:schemeClr val="hlink"/>
                  </a:solidFill>
                  <a:sym typeface="Symbol" pitchFamily="18" charset="2"/>
                </a:rPr>
                <a:t></a:t>
              </a:r>
            </a:p>
          </p:txBody>
        </p:sp>
        <p:sp>
          <p:nvSpPr>
            <p:cNvPr id="103469" name="Text Box 175"/>
            <p:cNvSpPr txBox="1">
              <a:spLocks noChangeArrowheads="1"/>
            </p:cNvSpPr>
            <p:nvPr/>
          </p:nvSpPr>
          <p:spPr bwMode="auto">
            <a:xfrm>
              <a:off x="4364" y="3462"/>
              <a:ext cx="196"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en-US">
                  <a:solidFill>
                    <a:schemeClr val="hlink"/>
                  </a:solidFill>
                </a:rPr>
                <a:t>b</a:t>
              </a:r>
            </a:p>
          </p:txBody>
        </p:sp>
        <p:sp>
          <p:nvSpPr>
            <p:cNvPr id="103470" name="Freeform 176"/>
            <p:cNvSpPr>
              <a:spLocks/>
            </p:cNvSpPr>
            <p:nvPr/>
          </p:nvSpPr>
          <p:spPr bwMode="auto">
            <a:xfrm>
              <a:off x="4272" y="3585"/>
              <a:ext cx="192" cy="144"/>
            </a:xfrm>
            <a:custGeom>
              <a:avLst/>
              <a:gdLst>
                <a:gd name="T0" fmla="*/ 6144 w 96"/>
                <a:gd name="T1" fmla="*/ 144 h 144"/>
                <a:gd name="T2" fmla="*/ 3072 w 96"/>
                <a:gd name="T3" fmla="*/ 0 h 144"/>
                <a:gd name="T4" fmla="*/ 0 w 96"/>
                <a:gd name="T5" fmla="*/ 144 h 144"/>
                <a:gd name="T6" fmla="*/ 0 60000 65536"/>
                <a:gd name="T7" fmla="*/ 0 60000 65536"/>
                <a:gd name="T8" fmla="*/ 0 60000 65536"/>
              </a:gdLst>
              <a:ahLst/>
              <a:cxnLst>
                <a:cxn ang="T6">
                  <a:pos x="T0" y="T1"/>
                </a:cxn>
                <a:cxn ang="T7">
                  <a:pos x="T2" y="T3"/>
                </a:cxn>
                <a:cxn ang="T8">
                  <a:pos x="T4" y="T5"/>
                </a:cxn>
              </a:cxnLst>
              <a:rect l="0" t="0" r="r" b="b"/>
              <a:pathLst>
                <a:path w="96" h="144">
                  <a:moveTo>
                    <a:pt x="96" y="144"/>
                  </a:moveTo>
                  <a:cubicBezTo>
                    <a:pt x="80" y="72"/>
                    <a:pt x="64" y="0"/>
                    <a:pt x="48" y="0"/>
                  </a:cubicBezTo>
                  <a:cubicBezTo>
                    <a:pt x="32" y="0"/>
                    <a:pt x="8" y="120"/>
                    <a:pt x="0" y="144"/>
                  </a:cubicBezTo>
                </a:path>
              </a:pathLst>
            </a:custGeom>
            <a:noFill/>
            <a:ln w="9525">
              <a:solidFill>
                <a:schemeClr val="tx1"/>
              </a:solidFill>
              <a:round/>
              <a:headEnd type="non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3471" name="Oval 177"/>
            <p:cNvSpPr>
              <a:spLocks noChangeArrowheads="1"/>
            </p:cNvSpPr>
            <p:nvPr/>
          </p:nvSpPr>
          <p:spPr bwMode="auto">
            <a:xfrm>
              <a:off x="3600" y="3642"/>
              <a:ext cx="384" cy="384"/>
            </a:xfrm>
            <a:prstGeom prst="ellipse">
              <a:avLst/>
            </a:pr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3472" name="Line 178"/>
            <p:cNvSpPr>
              <a:spLocks noChangeShapeType="1"/>
            </p:cNvSpPr>
            <p:nvPr/>
          </p:nvSpPr>
          <p:spPr bwMode="auto">
            <a:xfrm>
              <a:off x="3360" y="3867"/>
              <a:ext cx="288"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3473" name="Text Box 179"/>
            <p:cNvSpPr txBox="1">
              <a:spLocks noChangeArrowheads="1"/>
            </p:cNvSpPr>
            <p:nvPr/>
          </p:nvSpPr>
          <p:spPr bwMode="auto">
            <a:xfrm>
              <a:off x="3408" y="3792"/>
              <a:ext cx="188"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en-US">
                  <a:solidFill>
                    <a:schemeClr val="hlink"/>
                  </a:solidFill>
                </a:rPr>
                <a:t>c</a:t>
              </a:r>
            </a:p>
          </p:txBody>
        </p:sp>
      </p:grpSp>
      <p:sp>
        <p:nvSpPr>
          <p:cNvPr id="103432" name="Date Placeholder 1"/>
          <p:cNvSpPr>
            <a:spLocks noGrp="1"/>
          </p:cNvSpPr>
          <p:nvPr>
            <p:ph type="dt" sz="quarter" idx="10"/>
          </p:nvPr>
        </p:nvSpPr>
        <p:spPr>
          <a:noFill/>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en-US"/>
              <a:t>EICAR 2011</a:t>
            </a: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01378" name="Rectangle 2"/>
          <p:cNvSpPr>
            <a:spLocks noGrp="1" noChangeArrowheads="1"/>
          </p:cNvSpPr>
          <p:nvPr>
            <p:ph type="title"/>
          </p:nvPr>
        </p:nvSpPr>
        <p:spPr/>
        <p:txBody>
          <a:bodyPr/>
          <a:lstStyle/>
          <a:p>
            <a:pPr eaLnBrk="1" hangingPunct="1"/>
            <a:r>
              <a:rPr lang="en-US" sz="3600" smtClean="0">
                <a:solidFill>
                  <a:srgbClr val="FF0000"/>
                </a:solidFill>
              </a:rPr>
              <a:t>Pseudo-Code of Learning Algorithm</a:t>
            </a:r>
          </a:p>
        </p:txBody>
      </p:sp>
      <p:sp>
        <p:nvSpPr>
          <p:cNvPr id="101379" name="Rectangle 3"/>
          <p:cNvSpPr>
            <a:spLocks noGrp="1" noChangeArrowheads="1"/>
          </p:cNvSpPr>
          <p:nvPr>
            <p:ph type="body" idx="1"/>
          </p:nvPr>
        </p:nvSpPr>
        <p:spPr>
          <a:xfrm>
            <a:off x="457200" y="1600200"/>
            <a:ext cx="8229600" cy="4876800"/>
          </a:xfrm>
        </p:spPr>
        <p:txBody>
          <a:bodyPr/>
          <a:lstStyle/>
          <a:p>
            <a:pPr marL="990600" lvl="1" indent="-533400" algn="just" eaLnBrk="1" hangingPunct="1">
              <a:lnSpc>
                <a:spcPct val="90000"/>
              </a:lnSpc>
              <a:buFontTx/>
              <a:buAutoNum type="arabicPeriod" startAt="23"/>
            </a:pPr>
            <a:r>
              <a:rPr lang="en-US" smtClean="0">
                <a:solidFill>
                  <a:srgbClr val="000000"/>
                </a:solidFill>
                <a:cs typeface="Times New Roman" pitchFamily="18" charset="0"/>
              </a:rPr>
              <a:t>         if (mul(b)&gt;mul(b</a:t>
            </a:r>
            <a:r>
              <a:rPr lang="en-US" baseline="-30000" smtClean="0">
                <a:solidFill>
                  <a:srgbClr val="000000"/>
                </a:solidFill>
                <a:cs typeface="Times New Roman" pitchFamily="18" charset="0"/>
              </a:rPr>
              <a:t>j</a:t>
            </a:r>
            <a:r>
              <a:rPr lang="en-US" smtClean="0">
                <a:solidFill>
                  <a:srgbClr val="000000"/>
                </a:solidFill>
                <a:cs typeface="Times New Roman" pitchFamily="18" charset="0"/>
              </a:rPr>
              <a:t>))</a:t>
            </a:r>
          </a:p>
          <a:p>
            <a:pPr marL="990600" lvl="1" indent="-533400" algn="just" eaLnBrk="1" hangingPunct="1">
              <a:lnSpc>
                <a:spcPct val="90000"/>
              </a:lnSpc>
              <a:buFontTx/>
              <a:buAutoNum type="arabicPeriod" startAt="23"/>
            </a:pPr>
            <a:r>
              <a:rPr lang="en-US" smtClean="0">
                <a:solidFill>
                  <a:srgbClr val="000000"/>
                </a:solidFill>
                <a:cs typeface="Times New Roman" pitchFamily="18" charset="0"/>
              </a:rPr>
              <a:t>	             b’=b</a:t>
            </a:r>
            <a:r>
              <a:rPr lang="en-US" baseline="-30000" smtClean="0">
                <a:solidFill>
                  <a:srgbClr val="000000"/>
                </a:solidFill>
                <a:cs typeface="Times New Roman" pitchFamily="18" charset="0"/>
              </a:rPr>
              <a:t>j</a:t>
            </a:r>
            <a:endParaRPr lang="en-US" smtClean="0">
              <a:solidFill>
                <a:srgbClr val="000000"/>
              </a:solidFill>
              <a:cs typeface="Times New Roman" pitchFamily="18" charset="0"/>
            </a:endParaRPr>
          </a:p>
          <a:p>
            <a:pPr marL="990600" lvl="1" indent="-533400" algn="just" eaLnBrk="1" hangingPunct="1">
              <a:lnSpc>
                <a:spcPct val="90000"/>
              </a:lnSpc>
              <a:buFontTx/>
              <a:buAutoNum type="arabicPeriod" startAt="23"/>
            </a:pPr>
            <a:r>
              <a:rPr lang="en-US" smtClean="0">
                <a:solidFill>
                  <a:srgbClr val="000000"/>
                </a:solidFill>
                <a:cs typeface="Times New Roman" pitchFamily="18" charset="0"/>
              </a:rPr>
              <a:t>	else</a:t>
            </a:r>
          </a:p>
          <a:p>
            <a:pPr marL="990600" lvl="1" indent="-533400" algn="just" eaLnBrk="1" hangingPunct="1">
              <a:lnSpc>
                <a:spcPct val="90000"/>
              </a:lnSpc>
              <a:buFontTx/>
              <a:buAutoNum type="arabicPeriod" startAt="23"/>
            </a:pPr>
            <a:r>
              <a:rPr lang="en-US" smtClean="0">
                <a:solidFill>
                  <a:srgbClr val="000000"/>
                </a:solidFill>
                <a:cs typeface="Times New Roman" pitchFamily="18" charset="0"/>
              </a:rPr>
              <a:t>		b’=b</a:t>
            </a:r>
          </a:p>
          <a:p>
            <a:pPr marL="990600" lvl="1" indent="-533400" algn="just" eaLnBrk="1" hangingPunct="1">
              <a:lnSpc>
                <a:spcPct val="90000"/>
              </a:lnSpc>
              <a:buFontTx/>
              <a:buAutoNum type="arabicPeriod" startAt="23"/>
            </a:pPr>
            <a:r>
              <a:rPr lang="en-US" smtClean="0">
                <a:solidFill>
                  <a:srgbClr val="000000"/>
                </a:solidFill>
                <a:cs typeface="Times New Roman" pitchFamily="18" charset="0"/>
              </a:rPr>
              <a:t>	if (q’==q</a:t>
            </a:r>
            <a:r>
              <a:rPr lang="en-US" baseline="-30000" smtClean="0">
                <a:solidFill>
                  <a:srgbClr val="000000"/>
                </a:solidFill>
                <a:cs typeface="Times New Roman" pitchFamily="18" charset="0"/>
              </a:rPr>
              <a:t>i</a:t>
            </a:r>
            <a:r>
              <a:rPr lang="en-US" smtClean="0">
                <a:solidFill>
                  <a:srgbClr val="000000"/>
                </a:solidFill>
                <a:cs typeface="Times New Roman" pitchFamily="18" charset="0"/>
              </a:rPr>
              <a:t>)</a:t>
            </a:r>
          </a:p>
          <a:p>
            <a:pPr marL="990600" lvl="1" indent="-533400" algn="just" eaLnBrk="1" hangingPunct="1">
              <a:lnSpc>
                <a:spcPct val="90000"/>
              </a:lnSpc>
              <a:buFontTx/>
              <a:buAutoNum type="arabicPeriod" startAt="23"/>
            </a:pPr>
            <a:r>
              <a:rPr lang="en-US" smtClean="0">
                <a:solidFill>
                  <a:srgbClr val="000000"/>
                </a:solidFill>
                <a:cs typeface="Times New Roman" pitchFamily="18" charset="0"/>
              </a:rPr>
              <a:t>		q” = q</a:t>
            </a:r>
            <a:r>
              <a:rPr lang="en-US" baseline="-30000" smtClean="0">
                <a:solidFill>
                  <a:srgbClr val="000000"/>
                </a:solidFill>
                <a:cs typeface="Times New Roman" pitchFamily="18" charset="0"/>
              </a:rPr>
              <a:t>j</a:t>
            </a:r>
            <a:r>
              <a:rPr lang="en-US" baseline="30000" smtClean="0">
                <a:solidFill>
                  <a:srgbClr val="000000"/>
                </a:solidFill>
                <a:cs typeface="Times New Roman" pitchFamily="18" charset="0"/>
              </a:rPr>
              <a:t>bl(b)</a:t>
            </a:r>
            <a:endParaRPr lang="en-US" smtClean="0">
              <a:solidFill>
                <a:srgbClr val="000000"/>
              </a:solidFill>
              <a:cs typeface="Times New Roman" pitchFamily="18" charset="0"/>
            </a:endParaRPr>
          </a:p>
          <a:p>
            <a:pPr marL="990600" lvl="1" indent="-533400" algn="just" eaLnBrk="1" hangingPunct="1">
              <a:lnSpc>
                <a:spcPct val="90000"/>
              </a:lnSpc>
              <a:buFontTx/>
              <a:buAutoNum type="arabicPeriod" startAt="23"/>
            </a:pPr>
            <a:r>
              <a:rPr lang="en-US" smtClean="0">
                <a:solidFill>
                  <a:srgbClr val="000000"/>
                </a:solidFill>
                <a:cs typeface="Times New Roman" pitchFamily="18" charset="0"/>
              </a:rPr>
              <a:t>	else</a:t>
            </a:r>
          </a:p>
          <a:p>
            <a:pPr marL="990600" lvl="1" indent="-533400" algn="just" eaLnBrk="1" hangingPunct="1">
              <a:lnSpc>
                <a:spcPct val="90000"/>
              </a:lnSpc>
              <a:buFontTx/>
              <a:buAutoNum type="arabicPeriod" startAt="23"/>
            </a:pPr>
            <a:r>
              <a:rPr lang="en-US" smtClean="0">
                <a:solidFill>
                  <a:srgbClr val="000000"/>
                </a:solidFill>
                <a:cs typeface="Times New Roman" pitchFamily="18" charset="0"/>
              </a:rPr>
              <a:t>		q” = q</a:t>
            </a:r>
          </a:p>
          <a:p>
            <a:pPr marL="990600" lvl="1" indent="-533400" algn="just" eaLnBrk="1" hangingPunct="1">
              <a:lnSpc>
                <a:spcPct val="90000"/>
              </a:lnSpc>
              <a:buFontTx/>
              <a:buAutoNum type="arabicPeriod" startAt="23"/>
            </a:pPr>
            <a:r>
              <a:rPr lang="en-US" smtClean="0">
                <a:solidFill>
                  <a:srgbClr val="000000"/>
                </a:solidFill>
                <a:cs typeface="Times New Roman" pitchFamily="18" charset="0"/>
              </a:rPr>
              <a:t>            T</a:t>
            </a:r>
            <a:r>
              <a:rPr lang="en-US" baseline="30000" smtClean="0">
                <a:solidFill>
                  <a:srgbClr val="000000"/>
                </a:solidFill>
                <a:cs typeface="Times New Roman" pitchFamily="18" charset="0"/>
              </a:rPr>
              <a:t>i+1</a:t>
            </a:r>
            <a:r>
              <a:rPr lang="en-US" smtClean="0">
                <a:solidFill>
                  <a:srgbClr val="000000"/>
                </a:solidFill>
                <a:cs typeface="Times New Roman" pitchFamily="18" charset="0"/>
              </a:rPr>
              <a:t> = T</a:t>
            </a:r>
            <a:r>
              <a:rPr lang="en-US" baseline="30000" smtClean="0">
                <a:solidFill>
                  <a:srgbClr val="000000"/>
                </a:solidFill>
                <a:cs typeface="Times New Roman" pitchFamily="18" charset="0"/>
              </a:rPr>
              <a:t>i+1</a:t>
            </a:r>
            <a:r>
              <a:rPr lang="en-US" smtClean="0">
                <a:solidFill>
                  <a:srgbClr val="000000"/>
                </a:solidFill>
                <a:cs typeface="Times New Roman" pitchFamily="18" charset="0"/>
              </a:rPr>
              <a:t> </a:t>
            </a:r>
            <a:r>
              <a:rPr lang="en-US" i="1" smtClean="0">
                <a:solidFill>
                  <a:srgbClr val="000000"/>
                </a:solidFill>
                <a:cs typeface="Times New Roman" pitchFamily="18" charset="0"/>
              </a:rPr>
              <a:t>union</a:t>
            </a:r>
            <a:r>
              <a:rPr lang="en-US" smtClean="0">
                <a:solidFill>
                  <a:srgbClr val="000000"/>
                </a:solidFill>
                <a:cs typeface="Times New Roman" pitchFamily="18" charset="0"/>
              </a:rPr>
              <a:t> {(q,b’,q”)} – {(q,b,q’)}</a:t>
            </a:r>
          </a:p>
          <a:p>
            <a:pPr marL="990600" lvl="1" indent="-533400" algn="just" eaLnBrk="1" hangingPunct="1">
              <a:lnSpc>
                <a:spcPct val="90000"/>
              </a:lnSpc>
              <a:buFontTx/>
              <a:buAutoNum type="arabicPeriod" startAt="23"/>
            </a:pPr>
            <a:r>
              <a:rPr lang="en-US" smtClean="0">
                <a:solidFill>
                  <a:srgbClr val="000000"/>
                </a:solidFill>
                <a:cs typeface="Times New Roman" pitchFamily="18" charset="0"/>
              </a:rPr>
              <a:t>}//13</a:t>
            </a:r>
            <a:endParaRPr lang="en-US" smtClean="0"/>
          </a:p>
        </p:txBody>
      </p:sp>
      <p:sp>
        <p:nvSpPr>
          <p:cNvPr id="101380" name="Date Placeholder 1"/>
          <p:cNvSpPr>
            <a:spLocks noGrp="1"/>
          </p:cNvSpPr>
          <p:nvPr>
            <p:ph type="dt" sz="quarter" idx="10"/>
          </p:nvPr>
        </p:nvSpPr>
        <p:spPr>
          <a:noFill/>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en-US"/>
              <a:t>EICAR 2011</a:t>
            </a: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Rectangle 2"/>
          <p:cNvSpPr>
            <a:spLocks noGrp="1" noChangeArrowheads="1"/>
          </p:cNvSpPr>
          <p:nvPr>
            <p:ph type="title"/>
          </p:nvPr>
        </p:nvSpPr>
        <p:spPr>
          <a:xfrm>
            <a:off x="457200" y="2514600"/>
            <a:ext cx="8229600" cy="1143000"/>
          </a:xfrm>
        </p:spPr>
        <p:txBody>
          <a:bodyPr/>
          <a:lstStyle/>
          <a:p>
            <a:pPr eaLnBrk="1" hangingPunct="1"/>
            <a:r>
              <a:rPr lang="en-US" sz="3600" smtClean="0">
                <a:solidFill>
                  <a:srgbClr val="FF0000"/>
                </a:solidFill>
              </a:rPr>
              <a:t>Analyzing Variants of E-mail Worms</a:t>
            </a:r>
          </a:p>
        </p:txBody>
      </p:sp>
      <p:sp>
        <p:nvSpPr>
          <p:cNvPr id="104451" name="Date Placeholder 1"/>
          <p:cNvSpPr>
            <a:spLocks noGrp="1"/>
          </p:cNvSpPr>
          <p:nvPr>
            <p:ph type="dt" sz="quarter" idx="10"/>
          </p:nvPr>
        </p:nvSpPr>
        <p:spPr>
          <a:noFill/>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en-US"/>
              <a:t>EICAR 2011</a:t>
            </a: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p:txBody>
          <a:bodyPr/>
          <a:lstStyle/>
          <a:p>
            <a:pPr eaLnBrk="1" hangingPunct="1"/>
            <a:r>
              <a:rPr lang="en-US" smtClean="0"/>
              <a:t>Ideas</a:t>
            </a:r>
          </a:p>
        </p:txBody>
      </p:sp>
      <p:sp>
        <p:nvSpPr>
          <p:cNvPr id="22531" name="Rectangle 3"/>
          <p:cNvSpPr>
            <a:spLocks noGrp="1" noChangeArrowheads="1"/>
          </p:cNvSpPr>
          <p:nvPr>
            <p:ph type="body" idx="1"/>
          </p:nvPr>
        </p:nvSpPr>
        <p:spPr/>
        <p:txBody>
          <a:bodyPr/>
          <a:lstStyle/>
          <a:p>
            <a:pPr algn="just" eaLnBrk="1" hangingPunct="1"/>
            <a:r>
              <a:rPr lang="en-US" sz="2800" smtClean="0"/>
              <a:t>Let us restrict ourselves to </a:t>
            </a:r>
            <a:r>
              <a:rPr lang="en-US" sz="2800" smtClean="0">
                <a:solidFill>
                  <a:schemeClr val="hlink"/>
                </a:solidFill>
              </a:rPr>
              <a:t>viruses</a:t>
            </a:r>
            <a:r>
              <a:rPr lang="en-US" sz="2800" smtClean="0"/>
              <a:t> (parasitic, spread by infecting trusted programs)</a:t>
            </a:r>
          </a:p>
          <a:p>
            <a:pPr algn="just" eaLnBrk="1" hangingPunct="1"/>
            <a:r>
              <a:rPr lang="en-US" sz="2800" smtClean="0"/>
              <a:t>We know the intended behaviour for </a:t>
            </a:r>
            <a:r>
              <a:rPr lang="en-US" sz="2800" smtClean="0">
                <a:solidFill>
                  <a:schemeClr val="hlink"/>
                </a:solidFill>
              </a:rPr>
              <a:t>trusted</a:t>
            </a:r>
            <a:r>
              <a:rPr lang="en-US" sz="2800" smtClean="0"/>
              <a:t> programs!!!</a:t>
            </a:r>
          </a:p>
          <a:p>
            <a:pPr algn="just" eaLnBrk="1" hangingPunct="1"/>
            <a:r>
              <a:rPr lang="en-US" sz="2800" smtClean="0"/>
              <a:t>Assume that the </a:t>
            </a:r>
            <a:r>
              <a:rPr lang="en-US" sz="2800" smtClean="0">
                <a:solidFill>
                  <a:schemeClr val="hlink"/>
                </a:solidFill>
              </a:rPr>
              <a:t>functionality</a:t>
            </a:r>
            <a:r>
              <a:rPr lang="en-US" sz="2800" smtClean="0"/>
              <a:t> is left unmodified (else the user can suspect it)</a:t>
            </a:r>
          </a:p>
          <a:p>
            <a:pPr algn="just" eaLnBrk="1" hangingPunct="1"/>
            <a:r>
              <a:rPr lang="en-US" sz="2800" smtClean="0"/>
              <a:t>Run-time monitor the internal behaviour of trusted programs to discover anomaly in behaviour</a:t>
            </a:r>
          </a:p>
        </p:txBody>
      </p:sp>
      <p:sp>
        <p:nvSpPr>
          <p:cNvPr id="22532" name="Date Placeholder 1"/>
          <p:cNvSpPr>
            <a:spLocks noGrp="1"/>
          </p:cNvSpPr>
          <p:nvPr>
            <p:ph type="dt" sz="quarter" idx="10"/>
          </p:nvPr>
        </p:nvSpPr>
        <p:spPr>
          <a:noFill/>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en-US"/>
              <a:t>EICAR 2011</a:t>
            </a:r>
          </a:p>
        </p:txBody>
      </p:sp>
    </p:spTree>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Rectangle 2"/>
          <p:cNvSpPr>
            <a:spLocks noGrp="1" noChangeArrowheads="1"/>
          </p:cNvSpPr>
          <p:nvPr>
            <p:ph type="title"/>
          </p:nvPr>
        </p:nvSpPr>
        <p:spPr/>
        <p:txBody>
          <a:bodyPr/>
          <a:lstStyle/>
          <a:p>
            <a:pPr eaLnBrk="1" hangingPunct="1"/>
            <a:r>
              <a:rPr lang="en-US" smtClean="0">
                <a:solidFill>
                  <a:srgbClr val="FF0000"/>
                </a:solidFill>
              </a:rPr>
              <a:t>Semantic Signature Extraction</a:t>
            </a:r>
          </a:p>
        </p:txBody>
      </p:sp>
      <p:sp>
        <p:nvSpPr>
          <p:cNvPr id="105475" name="Rectangle 3"/>
          <p:cNvSpPr>
            <a:spLocks noGrp="1" noChangeArrowheads="1"/>
          </p:cNvSpPr>
          <p:nvPr>
            <p:ph type="body" idx="1"/>
          </p:nvPr>
        </p:nvSpPr>
        <p:spPr/>
        <p:txBody>
          <a:bodyPr/>
          <a:lstStyle/>
          <a:p>
            <a:pPr marL="609600" indent="-609600" algn="just" eaLnBrk="1" hangingPunct="1">
              <a:buFontTx/>
              <a:buAutoNum type="arabicPeriod"/>
            </a:pPr>
            <a:r>
              <a:rPr lang="en-US" smtClean="0"/>
              <a:t>Execute the worm </a:t>
            </a:r>
            <a:r>
              <a:rPr lang="en-US" smtClean="0">
                <a:solidFill>
                  <a:schemeClr val="hlink"/>
                </a:solidFill>
              </a:rPr>
              <a:t>Netsky.a</a:t>
            </a:r>
            <a:r>
              <a:rPr lang="en-US" smtClean="0"/>
              <a:t> and collect the sequence of API calls it makes until its activity count saturates (behaviour log is saved as an XML file)</a:t>
            </a:r>
          </a:p>
          <a:p>
            <a:pPr marL="990600" lvl="1" indent="-533400" algn="just" eaLnBrk="1" hangingPunct="1">
              <a:buFontTx/>
              <a:buChar char="•"/>
            </a:pPr>
            <a:r>
              <a:rPr lang="en-US" smtClean="0"/>
              <a:t>Failed events in the worm logs were mostly concerning attempts to delete registry entries of known AV software or of competing worms</a:t>
            </a:r>
          </a:p>
        </p:txBody>
      </p:sp>
      <p:sp>
        <p:nvSpPr>
          <p:cNvPr id="105476" name="Date Placeholder 1"/>
          <p:cNvSpPr>
            <a:spLocks noGrp="1"/>
          </p:cNvSpPr>
          <p:nvPr>
            <p:ph type="dt" sz="quarter" idx="10"/>
          </p:nvPr>
        </p:nvSpPr>
        <p:spPr>
          <a:noFill/>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en-US"/>
              <a:t>EICAR 2011</a:t>
            </a:r>
          </a:p>
        </p:txBody>
      </p:sp>
    </p:spTree>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Rectangle 2"/>
          <p:cNvSpPr>
            <a:spLocks noGrp="1" noChangeArrowheads="1"/>
          </p:cNvSpPr>
          <p:nvPr>
            <p:ph type="title"/>
          </p:nvPr>
        </p:nvSpPr>
        <p:spPr/>
        <p:txBody>
          <a:bodyPr/>
          <a:lstStyle/>
          <a:p>
            <a:pPr eaLnBrk="1" hangingPunct="1"/>
            <a:r>
              <a:rPr lang="en-US" smtClean="0">
                <a:solidFill>
                  <a:srgbClr val="FF0000"/>
                </a:solidFill>
              </a:rPr>
              <a:t>Semantic Signature Extraction</a:t>
            </a:r>
          </a:p>
        </p:txBody>
      </p:sp>
      <p:sp>
        <p:nvSpPr>
          <p:cNvPr id="106499" name="Rectangle 3"/>
          <p:cNvSpPr>
            <a:spLocks noGrp="1" noChangeArrowheads="1"/>
          </p:cNvSpPr>
          <p:nvPr>
            <p:ph type="body" idx="1"/>
          </p:nvPr>
        </p:nvSpPr>
        <p:spPr>
          <a:xfrm>
            <a:off x="457200" y="1600200"/>
            <a:ext cx="8229600" cy="3657600"/>
          </a:xfrm>
        </p:spPr>
        <p:txBody>
          <a:bodyPr/>
          <a:lstStyle/>
          <a:p>
            <a:pPr marL="609600" indent="-609600" algn="just" eaLnBrk="1" hangingPunct="1">
              <a:buFontTx/>
              <a:buAutoNum type="arabicPeriod" startAt="2"/>
            </a:pPr>
            <a:r>
              <a:rPr lang="en-US" sz="2800" smtClean="0"/>
              <a:t>Extract the security relevant API calls from the behaviour log, and collect into text files (one text file per </a:t>
            </a:r>
            <a:r>
              <a:rPr lang="en-US" sz="2800" smtClean="0">
                <a:solidFill>
                  <a:schemeClr val="hlink"/>
                </a:solidFill>
              </a:rPr>
              <a:t>(pid, tid)</a:t>
            </a:r>
            <a:r>
              <a:rPr lang="en-US" sz="2800" smtClean="0"/>
              <a:t> pair) the triples (</a:t>
            </a:r>
            <a:r>
              <a:rPr lang="en-US" sz="2800" i="1" smtClean="0">
                <a:solidFill>
                  <a:schemeClr val="hlink"/>
                </a:solidFill>
              </a:rPr>
              <a:t>time_stamp</a:t>
            </a:r>
            <a:r>
              <a:rPr lang="en-US" sz="2800" smtClean="0"/>
              <a:t>, </a:t>
            </a:r>
            <a:r>
              <a:rPr lang="en-US" sz="2800" i="1" smtClean="0">
                <a:solidFill>
                  <a:schemeClr val="hlink"/>
                </a:solidFill>
              </a:rPr>
              <a:t>API_class_symbol</a:t>
            </a:r>
            <a:r>
              <a:rPr lang="en-US" sz="2800" smtClean="0"/>
              <a:t>, </a:t>
            </a:r>
            <a:r>
              <a:rPr lang="en-US" sz="2800" i="1" smtClean="0">
                <a:solidFill>
                  <a:schemeClr val="hlink"/>
                </a:solidFill>
              </a:rPr>
              <a:t>object_path</a:t>
            </a:r>
            <a:r>
              <a:rPr lang="en-US" sz="2800" smtClean="0"/>
              <a:t>) denoting the abstracted form</a:t>
            </a:r>
          </a:p>
          <a:p>
            <a:pPr marL="990600" lvl="1" indent="-533400" algn="just" eaLnBrk="1" hangingPunct="1"/>
            <a:r>
              <a:rPr lang="en-US" sz="2400" smtClean="0"/>
              <a:t>this is done to avoid the problems caused due to interleaving of the activities of several threads</a:t>
            </a:r>
          </a:p>
        </p:txBody>
      </p:sp>
      <p:sp>
        <p:nvSpPr>
          <p:cNvPr id="106500" name="Date Placeholder 1"/>
          <p:cNvSpPr>
            <a:spLocks noGrp="1"/>
          </p:cNvSpPr>
          <p:nvPr>
            <p:ph type="dt" sz="quarter" idx="10"/>
          </p:nvPr>
        </p:nvSpPr>
        <p:spPr>
          <a:noFill/>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en-US"/>
              <a:t>EICAR 2011</a:t>
            </a:r>
          </a:p>
        </p:txBody>
      </p:sp>
    </p:spTree>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07522" name="Rectangle 2"/>
          <p:cNvSpPr>
            <a:spLocks noGrp="1" noChangeArrowheads="1"/>
          </p:cNvSpPr>
          <p:nvPr>
            <p:ph type="title"/>
          </p:nvPr>
        </p:nvSpPr>
        <p:spPr/>
        <p:txBody>
          <a:bodyPr/>
          <a:lstStyle/>
          <a:p>
            <a:pPr eaLnBrk="1" hangingPunct="1"/>
            <a:r>
              <a:rPr lang="en-US" smtClean="0">
                <a:solidFill>
                  <a:srgbClr val="FF0000"/>
                </a:solidFill>
              </a:rPr>
              <a:t>Semantic Signature Extraction</a:t>
            </a:r>
          </a:p>
        </p:txBody>
      </p:sp>
      <p:sp>
        <p:nvSpPr>
          <p:cNvPr id="107523" name="Rectangle 3"/>
          <p:cNvSpPr>
            <a:spLocks noGrp="1" noChangeArrowheads="1"/>
          </p:cNvSpPr>
          <p:nvPr>
            <p:ph type="body" idx="1"/>
          </p:nvPr>
        </p:nvSpPr>
        <p:spPr>
          <a:xfrm>
            <a:off x="457200" y="1600200"/>
            <a:ext cx="8229600" cy="4800600"/>
          </a:xfrm>
        </p:spPr>
        <p:txBody>
          <a:bodyPr/>
          <a:lstStyle/>
          <a:p>
            <a:pPr algn="just" eaLnBrk="1" hangingPunct="1">
              <a:lnSpc>
                <a:spcPct val="80000"/>
              </a:lnSpc>
            </a:pPr>
            <a:r>
              <a:rPr lang="en-US" sz="1800" smtClean="0">
                <a:solidFill>
                  <a:srgbClr val="000000"/>
                </a:solidFill>
                <a:cs typeface="Times New Roman" pitchFamily="18" charset="0"/>
              </a:rPr>
              <a:t>&lt;event&gt;</a:t>
            </a:r>
          </a:p>
          <a:p>
            <a:pPr algn="just" eaLnBrk="1" hangingPunct="1">
              <a:lnSpc>
                <a:spcPct val="80000"/>
              </a:lnSpc>
              <a:buFontTx/>
              <a:buNone/>
            </a:pPr>
            <a:r>
              <a:rPr lang="en-US" sz="1800" smtClean="0">
                <a:solidFill>
                  <a:srgbClr val="000000"/>
                </a:solidFill>
                <a:cs typeface="Times New Roman" pitchFamily="18" charset="0"/>
              </a:rPr>
              <a:t>	&lt;ProcessIndex&gt;27&lt;/ProcessIndex&gt;</a:t>
            </a:r>
          </a:p>
          <a:p>
            <a:pPr algn="just" eaLnBrk="1" hangingPunct="1">
              <a:lnSpc>
                <a:spcPct val="80000"/>
              </a:lnSpc>
              <a:buFontTx/>
              <a:buNone/>
            </a:pPr>
            <a:r>
              <a:rPr lang="en-US" sz="1800" smtClean="0">
                <a:solidFill>
                  <a:srgbClr val="000000"/>
                </a:solidFill>
                <a:cs typeface="Times New Roman" pitchFamily="18" charset="0"/>
              </a:rPr>
              <a:t>	&lt;TimeofDay&gt;</a:t>
            </a:r>
            <a:r>
              <a:rPr lang="en-US" sz="1800" smtClean="0">
                <a:solidFill>
                  <a:schemeClr val="folHlink"/>
                </a:solidFill>
                <a:cs typeface="Times New Roman" pitchFamily="18" charset="0"/>
              </a:rPr>
              <a:t>11:47:21.8450861</a:t>
            </a:r>
            <a:r>
              <a:rPr lang="en-US" sz="1800" smtClean="0">
                <a:solidFill>
                  <a:srgbClr val="000000"/>
                </a:solidFill>
                <a:cs typeface="Times New Roman" pitchFamily="18" charset="0"/>
              </a:rPr>
              <a:t> AM&lt;/TimeofDay&gt;</a:t>
            </a:r>
          </a:p>
          <a:p>
            <a:pPr algn="just" eaLnBrk="1" hangingPunct="1">
              <a:lnSpc>
                <a:spcPct val="80000"/>
              </a:lnSpc>
              <a:buFontTx/>
              <a:buNone/>
            </a:pPr>
            <a:r>
              <a:rPr lang="en-US" sz="1800" smtClean="0">
                <a:solidFill>
                  <a:srgbClr val="000000"/>
                </a:solidFill>
                <a:cs typeface="Times New Roman" pitchFamily="18" charset="0"/>
              </a:rPr>
              <a:t>	&lt;ProcessName&gt;Virus.Win32.Etap.exe&lt;/ProcessName&gt;</a:t>
            </a:r>
          </a:p>
          <a:p>
            <a:pPr algn="just" eaLnBrk="1" hangingPunct="1">
              <a:lnSpc>
                <a:spcPct val="80000"/>
              </a:lnSpc>
              <a:buFontTx/>
              <a:buNone/>
            </a:pPr>
            <a:r>
              <a:rPr lang="en-US" sz="1800" smtClean="0">
                <a:solidFill>
                  <a:srgbClr val="000000"/>
                </a:solidFill>
                <a:cs typeface="Times New Roman" pitchFamily="18" charset="0"/>
              </a:rPr>
              <a:t>	&lt;PID&gt;</a:t>
            </a:r>
            <a:r>
              <a:rPr lang="en-US" sz="1800" smtClean="0">
                <a:solidFill>
                  <a:schemeClr val="hlink"/>
                </a:solidFill>
                <a:cs typeface="Times New Roman" pitchFamily="18" charset="0"/>
              </a:rPr>
              <a:t>516</a:t>
            </a:r>
            <a:r>
              <a:rPr lang="en-US" sz="1800" smtClean="0">
                <a:solidFill>
                  <a:srgbClr val="000000"/>
                </a:solidFill>
                <a:cs typeface="Times New Roman" pitchFamily="18" charset="0"/>
              </a:rPr>
              <a:t>&lt;/PID&gt;</a:t>
            </a:r>
          </a:p>
          <a:p>
            <a:pPr algn="just" eaLnBrk="1" hangingPunct="1">
              <a:lnSpc>
                <a:spcPct val="80000"/>
              </a:lnSpc>
              <a:buFontTx/>
              <a:buNone/>
            </a:pPr>
            <a:r>
              <a:rPr lang="en-US" sz="1800" smtClean="0">
                <a:solidFill>
                  <a:srgbClr val="000000"/>
                </a:solidFill>
                <a:cs typeface="Times New Roman" pitchFamily="18" charset="0"/>
              </a:rPr>
              <a:t>	&lt;TID&gt;</a:t>
            </a:r>
            <a:r>
              <a:rPr lang="en-US" sz="1800" smtClean="0">
                <a:solidFill>
                  <a:schemeClr val="hlink"/>
                </a:solidFill>
                <a:cs typeface="Times New Roman" pitchFamily="18" charset="0"/>
              </a:rPr>
              <a:t>1035</a:t>
            </a:r>
            <a:r>
              <a:rPr lang="en-US" sz="1800" smtClean="0">
                <a:solidFill>
                  <a:srgbClr val="000000"/>
                </a:solidFill>
                <a:cs typeface="Times New Roman" pitchFamily="18" charset="0"/>
              </a:rPr>
              <a:t>&lt;/TID&gt;</a:t>
            </a:r>
            <a:endParaRPr lang="en-US" sz="1800" b="1" smtClean="0">
              <a:solidFill>
                <a:srgbClr val="000000"/>
              </a:solidFill>
              <a:cs typeface="Times New Roman" pitchFamily="18" charset="0"/>
            </a:endParaRPr>
          </a:p>
          <a:p>
            <a:pPr algn="just" eaLnBrk="1" hangingPunct="1">
              <a:lnSpc>
                <a:spcPct val="80000"/>
              </a:lnSpc>
              <a:buFontTx/>
              <a:buNone/>
            </a:pPr>
            <a:r>
              <a:rPr lang="en-US" sz="1800" b="1" smtClean="0">
                <a:solidFill>
                  <a:srgbClr val="000000"/>
                </a:solidFill>
                <a:cs typeface="Times New Roman" pitchFamily="18" charset="0"/>
              </a:rPr>
              <a:t>	&lt;Operation&gt;</a:t>
            </a:r>
            <a:r>
              <a:rPr lang="en-US" sz="1800" b="1" smtClean="0">
                <a:solidFill>
                  <a:srgbClr val="0000FF"/>
                </a:solidFill>
                <a:cs typeface="Times New Roman" pitchFamily="18" charset="0"/>
              </a:rPr>
              <a:t>QueryStandardInformationFile</a:t>
            </a:r>
            <a:r>
              <a:rPr lang="en-US" sz="1800" b="1" smtClean="0">
                <a:solidFill>
                  <a:srgbClr val="000000"/>
                </a:solidFill>
                <a:cs typeface="Times New Roman" pitchFamily="18" charset="0"/>
              </a:rPr>
              <a:t>&lt;/Operation&gt;</a:t>
            </a:r>
          </a:p>
          <a:p>
            <a:pPr algn="just" eaLnBrk="1" hangingPunct="1">
              <a:lnSpc>
                <a:spcPct val="80000"/>
              </a:lnSpc>
              <a:buFontTx/>
              <a:buNone/>
            </a:pPr>
            <a:r>
              <a:rPr lang="en-US" sz="1800" b="1" smtClean="0">
                <a:solidFill>
                  <a:srgbClr val="000000"/>
                </a:solidFill>
                <a:cs typeface="Times New Roman" pitchFamily="18" charset="0"/>
              </a:rPr>
              <a:t>	&lt;Path&gt;</a:t>
            </a:r>
            <a:r>
              <a:rPr lang="en-US" sz="1800" b="1" smtClean="0">
                <a:solidFill>
                  <a:schemeClr val="hlink"/>
                </a:solidFill>
                <a:cs typeface="Times New Roman" pitchFamily="18" charset="0"/>
              </a:rPr>
              <a:t>C:\WINDOWS\WindowsShell.Manifest</a:t>
            </a:r>
            <a:r>
              <a:rPr lang="en-US" sz="1800" b="1" smtClean="0">
                <a:solidFill>
                  <a:srgbClr val="000000"/>
                </a:solidFill>
                <a:cs typeface="Times New Roman" pitchFamily="18" charset="0"/>
              </a:rPr>
              <a:t>&lt;/Path&gt;</a:t>
            </a:r>
            <a:endParaRPr lang="en-US" sz="1800" smtClean="0">
              <a:solidFill>
                <a:srgbClr val="000000"/>
              </a:solidFill>
              <a:cs typeface="Times New Roman" pitchFamily="18" charset="0"/>
            </a:endParaRPr>
          </a:p>
          <a:p>
            <a:pPr algn="just" eaLnBrk="1" hangingPunct="1">
              <a:lnSpc>
                <a:spcPct val="80000"/>
              </a:lnSpc>
              <a:buFontTx/>
              <a:buNone/>
            </a:pPr>
            <a:r>
              <a:rPr lang="en-US" sz="1800" smtClean="0">
                <a:solidFill>
                  <a:srgbClr val="000000"/>
                </a:solidFill>
                <a:cs typeface="Times New Roman" pitchFamily="18" charset="0"/>
              </a:rPr>
              <a:t>	&lt;Result&gt;SUCCESS&lt;/Result&gt;</a:t>
            </a:r>
          </a:p>
          <a:p>
            <a:pPr algn="just" eaLnBrk="1" hangingPunct="1">
              <a:lnSpc>
                <a:spcPct val="80000"/>
              </a:lnSpc>
              <a:buFontTx/>
              <a:buNone/>
            </a:pPr>
            <a:r>
              <a:rPr lang="en-US" sz="1800" smtClean="0">
                <a:solidFill>
                  <a:srgbClr val="000000"/>
                </a:solidFill>
                <a:cs typeface="Times New Roman" pitchFamily="18" charset="0"/>
              </a:rPr>
              <a:t>	&lt;Detail&gt;</a:t>
            </a:r>
          </a:p>
          <a:p>
            <a:pPr lvl="1" algn="just" eaLnBrk="1" hangingPunct="1">
              <a:lnSpc>
                <a:spcPct val="80000"/>
              </a:lnSpc>
              <a:buFontTx/>
              <a:buNone/>
            </a:pPr>
            <a:r>
              <a:rPr lang="en-US" sz="1600" smtClean="0">
                <a:solidFill>
                  <a:srgbClr val="000000"/>
                </a:solidFill>
                <a:cs typeface="Times New Roman" pitchFamily="18" charset="0"/>
              </a:rPr>
              <a:t>		   AllocationSize: 4,096, EndOfFile: 749, NumberOfLinks: 1,</a:t>
            </a:r>
          </a:p>
          <a:p>
            <a:pPr lvl="1" algn="just" eaLnBrk="1" hangingPunct="1">
              <a:lnSpc>
                <a:spcPct val="80000"/>
              </a:lnSpc>
              <a:buFontTx/>
              <a:buNone/>
            </a:pPr>
            <a:r>
              <a:rPr lang="en-US" sz="1600" smtClean="0">
                <a:solidFill>
                  <a:srgbClr val="000000"/>
                </a:solidFill>
                <a:cs typeface="Times New Roman" pitchFamily="18" charset="0"/>
              </a:rPr>
              <a:t>		   DeletePending: False, Directory: False</a:t>
            </a:r>
          </a:p>
          <a:p>
            <a:pPr algn="just" eaLnBrk="1" hangingPunct="1">
              <a:lnSpc>
                <a:spcPct val="80000"/>
              </a:lnSpc>
              <a:buFontTx/>
              <a:buNone/>
            </a:pPr>
            <a:r>
              <a:rPr lang="en-US" sz="1800" smtClean="0">
                <a:solidFill>
                  <a:srgbClr val="000000"/>
                </a:solidFill>
                <a:cs typeface="Times New Roman" pitchFamily="18" charset="0"/>
              </a:rPr>
              <a:t>	&lt;/Detail&gt;</a:t>
            </a:r>
          </a:p>
          <a:p>
            <a:pPr eaLnBrk="1" hangingPunct="1">
              <a:lnSpc>
                <a:spcPct val="80000"/>
              </a:lnSpc>
              <a:buFontTx/>
              <a:buNone/>
            </a:pPr>
            <a:r>
              <a:rPr lang="en-US" sz="1800" smtClean="0">
                <a:solidFill>
                  <a:srgbClr val="000000"/>
                </a:solidFill>
                <a:cs typeface="Times New Roman" pitchFamily="18" charset="0"/>
              </a:rPr>
              <a:t>	&lt;/event&gt;</a:t>
            </a:r>
          </a:p>
          <a:p>
            <a:pPr eaLnBrk="1" hangingPunct="1">
              <a:lnSpc>
                <a:spcPct val="80000"/>
              </a:lnSpc>
              <a:buFontTx/>
              <a:buNone/>
            </a:pPr>
            <a:endParaRPr lang="en-US" sz="1800" smtClean="0"/>
          </a:p>
          <a:p>
            <a:pPr eaLnBrk="1" hangingPunct="1">
              <a:lnSpc>
                <a:spcPct val="80000"/>
              </a:lnSpc>
              <a:buFontTx/>
              <a:buNone/>
            </a:pPr>
            <a:r>
              <a:rPr lang="en-US" sz="1800" smtClean="0"/>
              <a:t>	is stored as (</a:t>
            </a:r>
            <a:r>
              <a:rPr lang="en-US" sz="1800" smtClean="0">
                <a:solidFill>
                  <a:schemeClr val="folHlink"/>
                </a:solidFill>
              </a:rPr>
              <a:t>1147218450861</a:t>
            </a:r>
            <a:r>
              <a:rPr lang="en-US" sz="1800" smtClean="0"/>
              <a:t>, </a:t>
            </a:r>
            <a:r>
              <a:rPr lang="en-US" sz="1800" smtClean="0">
                <a:solidFill>
                  <a:srgbClr val="0000FF"/>
                </a:solidFill>
              </a:rPr>
              <a:t>E</a:t>
            </a:r>
            <a:r>
              <a:rPr lang="en-US" sz="1800" smtClean="0"/>
              <a:t>, </a:t>
            </a:r>
            <a:r>
              <a:rPr lang="en-US" sz="1800" smtClean="0">
                <a:solidFill>
                  <a:schemeClr val="hlink"/>
                </a:solidFill>
              </a:rPr>
              <a:t>C:\WINDOWS\WindowsShell.Manifest</a:t>
            </a:r>
            <a:r>
              <a:rPr lang="en-US" sz="1800" smtClean="0"/>
              <a:t>) </a:t>
            </a:r>
          </a:p>
          <a:p>
            <a:pPr eaLnBrk="1" hangingPunct="1">
              <a:lnSpc>
                <a:spcPct val="80000"/>
              </a:lnSpc>
              <a:buFontTx/>
              <a:buNone/>
            </a:pPr>
            <a:r>
              <a:rPr lang="en-US" sz="1800" smtClean="0"/>
              <a:t>	into the file “</a:t>
            </a:r>
            <a:r>
              <a:rPr lang="en-US" sz="1800" smtClean="0">
                <a:solidFill>
                  <a:schemeClr val="hlink"/>
                </a:solidFill>
              </a:rPr>
              <a:t>516</a:t>
            </a:r>
            <a:r>
              <a:rPr lang="en-US" sz="1800" smtClean="0"/>
              <a:t>.</a:t>
            </a:r>
            <a:r>
              <a:rPr lang="en-US" sz="1800" smtClean="0">
                <a:solidFill>
                  <a:schemeClr val="hlink"/>
                </a:solidFill>
              </a:rPr>
              <a:t>1035</a:t>
            </a:r>
            <a:r>
              <a:rPr lang="en-US" sz="1800" smtClean="0"/>
              <a:t>.txt”</a:t>
            </a:r>
          </a:p>
        </p:txBody>
      </p:sp>
      <p:sp>
        <p:nvSpPr>
          <p:cNvPr id="107524" name="Date Placeholder 1"/>
          <p:cNvSpPr>
            <a:spLocks noGrp="1"/>
          </p:cNvSpPr>
          <p:nvPr>
            <p:ph type="dt" sz="quarter" idx="10"/>
          </p:nvPr>
        </p:nvSpPr>
        <p:spPr>
          <a:noFill/>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en-US"/>
              <a:t>EICAR 2011</a:t>
            </a: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08546" name="Rectangle 2"/>
          <p:cNvSpPr>
            <a:spLocks noGrp="1" noChangeArrowheads="1"/>
          </p:cNvSpPr>
          <p:nvPr>
            <p:ph type="title"/>
          </p:nvPr>
        </p:nvSpPr>
        <p:spPr/>
        <p:txBody>
          <a:bodyPr/>
          <a:lstStyle/>
          <a:p>
            <a:pPr eaLnBrk="1" hangingPunct="1"/>
            <a:r>
              <a:rPr lang="en-US" smtClean="0">
                <a:solidFill>
                  <a:srgbClr val="FF0000"/>
                </a:solidFill>
              </a:rPr>
              <a:t>Semantic Signature Extraction</a:t>
            </a:r>
          </a:p>
        </p:txBody>
      </p:sp>
      <p:sp>
        <p:nvSpPr>
          <p:cNvPr id="108547" name="Rectangle 3"/>
          <p:cNvSpPr>
            <a:spLocks noGrp="1" noChangeArrowheads="1"/>
          </p:cNvSpPr>
          <p:nvPr>
            <p:ph type="body" idx="1"/>
          </p:nvPr>
        </p:nvSpPr>
        <p:spPr>
          <a:xfrm>
            <a:off x="457200" y="1600200"/>
            <a:ext cx="8229600" cy="4343400"/>
          </a:xfrm>
        </p:spPr>
        <p:txBody>
          <a:bodyPr/>
          <a:lstStyle/>
          <a:p>
            <a:pPr marL="609600" indent="-609600" algn="just" eaLnBrk="1" hangingPunct="1">
              <a:buFontTx/>
              <a:buAutoNum type="arabicPeriod" startAt="3"/>
            </a:pPr>
            <a:r>
              <a:rPr lang="en-US" smtClean="0"/>
              <a:t>In each of the text files we look for patterns of security relevant events and store them in an abstract form. The time-stamp of the abstracted event is the time-stamp of the first event in the pattern</a:t>
            </a:r>
          </a:p>
          <a:p>
            <a:pPr marL="990600" lvl="1" indent="-533400" algn="just" eaLnBrk="1" hangingPunct="1">
              <a:buFontTx/>
              <a:buNone/>
            </a:pPr>
            <a:r>
              <a:rPr lang="en-US" smtClean="0"/>
              <a:t>	- This is to correctly identify the sequencing</a:t>
            </a:r>
          </a:p>
          <a:p>
            <a:pPr marL="990600" lvl="1" indent="-533400" algn="just" eaLnBrk="1" hangingPunct="1">
              <a:buFontTx/>
              <a:buNone/>
            </a:pPr>
            <a:r>
              <a:rPr lang="en-US" smtClean="0"/>
              <a:t>	  of events</a:t>
            </a:r>
          </a:p>
        </p:txBody>
      </p:sp>
      <p:sp>
        <p:nvSpPr>
          <p:cNvPr id="108548" name="Date Placeholder 1"/>
          <p:cNvSpPr>
            <a:spLocks noGrp="1"/>
          </p:cNvSpPr>
          <p:nvPr>
            <p:ph type="dt" sz="quarter" idx="10"/>
          </p:nvPr>
        </p:nvSpPr>
        <p:spPr>
          <a:noFill/>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en-US"/>
              <a:t>EICAR 2011</a:t>
            </a: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09570" name="Rectangle 2"/>
          <p:cNvSpPr>
            <a:spLocks noGrp="1" noChangeArrowheads="1"/>
          </p:cNvSpPr>
          <p:nvPr>
            <p:ph type="title"/>
          </p:nvPr>
        </p:nvSpPr>
        <p:spPr/>
        <p:txBody>
          <a:bodyPr/>
          <a:lstStyle/>
          <a:p>
            <a:pPr eaLnBrk="1" hangingPunct="1"/>
            <a:r>
              <a:rPr lang="en-US" smtClean="0">
                <a:solidFill>
                  <a:srgbClr val="FF0000"/>
                </a:solidFill>
              </a:rPr>
              <a:t>Semantic Signature Extraction</a:t>
            </a:r>
          </a:p>
        </p:txBody>
      </p:sp>
      <p:sp>
        <p:nvSpPr>
          <p:cNvPr id="109571" name="Rectangle 3"/>
          <p:cNvSpPr>
            <a:spLocks noGrp="1" noChangeArrowheads="1"/>
          </p:cNvSpPr>
          <p:nvPr>
            <p:ph type="body" idx="1"/>
          </p:nvPr>
        </p:nvSpPr>
        <p:spPr>
          <a:xfrm>
            <a:off x="457200" y="1600200"/>
            <a:ext cx="8229600" cy="4648200"/>
          </a:xfrm>
        </p:spPr>
        <p:txBody>
          <a:bodyPr/>
          <a:lstStyle/>
          <a:p>
            <a:pPr algn="just" eaLnBrk="1" hangingPunct="1">
              <a:lnSpc>
                <a:spcPct val="80000"/>
              </a:lnSpc>
              <a:buFontTx/>
              <a:buNone/>
            </a:pPr>
            <a:r>
              <a:rPr lang="en-US" sz="2400" smtClean="0"/>
              <a:t>	The pattern (without the timestamps)</a:t>
            </a:r>
          </a:p>
          <a:p>
            <a:pPr algn="just" eaLnBrk="1" hangingPunct="1">
              <a:lnSpc>
                <a:spcPct val="80000"/>
              </a:lnSpc>
              <a:buFontTx/>
              <a:buNone/>
            </a:pPr>
            <a:endParaRPr lang="en-US" sz="2400" smtClean="0"/>
          </a:p>
          <a:p>
            <a:pPr eaLnBrk="1" hangingPunct="1">
              <a:lnSpc>
                <a:spcPct val="80000"/>
              </a:lnSpc>
              <a:buFontTx/>
              <a:buNone/>
            </a:pPr>
            <a:r>
              <a:rPr lang="en-US" sz="2000" smtClean="0"/>
              <a:t>	</a:t>
            </a:r>
            <a:r>
              <a:rPr lang="en-US" sz="2000" smtClean="0">
                <a:solidFill>
                  <a:schemeClr val="folHlink"/>
                </a:solidFill>
              </a:rPr>
              <a:t>1246035192286</a:t>
            </a:r>
            <a:r>
              <a:rPr lang="en-US" sz="2000" smtClean="0"/>
              <a:t>, </a:t>
            </a:r>
            <a:r>
              <a:rPr lang="en-US" sz="2000" smtClean="0">
                <a:solidFill>
                  <a:srgbClr val="0000FF"/>
                </a:solidFill>
              </a:rPr>
              <a:t>E</a:t>
            </a:r>
            <a:r>
              <a:rPr lang="en-US" sz="2000" smtClean="0"/>
              <a:t>, </a:t>
            </a:r>
            <a:r>
              <a:rPr lang="en-US" sz="2000" smtClean="0">
                <a:solidFill>
                  <a:schemeClr val="hlink"/>
                </a:solidFill>
              </a:rPr>
              <a:t>C:\Documents and Settings\...\NetSky.aa.exe</a:t>
            </a:r>
          </a:p>
          <a:p>
            <a:pPr eaLnBrk="1" hangingPunct="1">
              <a:lnSpc>
                <a:spcPct val="80000"/>
              </a:lnSpc>
              <a:buFontTx/>
              <a:buNone/>
            </a:pPr>
            <a:r>
              <a:rPr lang="en-US" sz="2000" smtClean="0"/>
              <a:t>	</a:t>
            </a:r>
            <a:r>
              <a:rPr lang="en-US" sz="2000" smtClean="0">
                <a:solidFill>
                  <a:schemeClr val="folHlink"/>
                </a:solidFill>
              </a:rPr>
              <a:t>1246035371931</a:t>
            </a:r>
            <a:r>
              <a:rPr lang="en-US" sz="2000" smtClean="0"/>
              <a:t>, </a:t>
            </a:r>
            <a:r>
              <a:rPr lang="en-US" sz="2000" smtClean="0">
                <a:solidFill>
                  <a:srgbClr val="0000FF"/>
                </a:solidFill>
              </a:rPr>
              <a:t>E</a:t>
            </a:r>
            <a:r>
              <a:rPr lang="en-US" sz="2000" smtClean="0"/>
              <a:t>, </a:t>
            </a:r>
            <a:r>
              <a:rPr lang="en-US" sz="2000" smtClean="0">
                <a:solidFill>
                  <a:schemeClr val="hlink"/>
                </a:solidFill>
              </a:rPr>
              <a:t>PATH</a:t>
            </a:r>
          </a:p>
          <a:p>
            <a:pPr eaLnBrk="1" hangingPunct="1">
              <a:lnSpc>
                <a:spcPct val="80000"/>
              </a:lnSpc>
              <a:buFontTx/>
              <a:buNone/>
            </a:pPr>
            <a:r>
              <a:rPr lang="en-US" sz="2000" smtClean="0"/>
              <a:t>	</a:t>
            </a:r>
            <a:r>
              <a:rPr lang="en-US" sz="2000" smtClean="0">
                <a:solidFill>
                  <a:schemeClr val="folHlink"/>
                </a:solidFill>
              </a:rPr>
              <a:t>1246035375736</a:t>
            </a:r>
            <a:r>
              <a:rPr lang="en-US" sz="2000" smtClean="0"/>
              <a:t>, </a:t>
            </a:r>
            <a:r>
              <a:rPr lang="en-US" sz="2000" smtClean="0">
                <a:solidFill>
                  <a:srgbClr val="0000FF"/>
                </a:solidFill>
              </a:rPr>
              <a:t>E</a:t>
            </a:r>
            <a:r>
              <a:rPr lang="en-US" sz="2000" smtClean="0"/>
              <a:t>, </a:t>
            </a:r>
            <a:r>
              <a:rPr lang="en-US" sz="2000" smtClean="0">
                <a:solidFill>
                  <a:schemeClr val="hlink"/>
                </a:solidFill>
              </a:rPr>
              <a:t>C:\Documents and Settings\...\NetSky.aa.exe</a:t>
            </a:r>
          </a:p>
          <a:p>
            <a:pPr eaLnBrk="1" hangingPunct="1">
              <a:lnSpc>
                <a:spcPct val="80000"/>
              </a:lnSpc>
              <a:buFontTx/>
              <a:buNone/>
            </a:pPr>
            <a:r>
              <a:rPr lang="en-US" sz="2000" smtClean="0"/>
              <a:t>	</a:t>
            </a:r>
            <a:r>
              <a:rPr lang="en-US" sz="2000" smtClean="0">
                <a:solidFill>
                  <a:schemeClr val="folHlink"/>
                </a:solidFill>
              </a:rPr>
              <a:t>1246035377373</a:t>
            </a:r>
            <a:r>
              <a:rPr lang="en-US" sz="2000" smtClean="0"/>
              <a:t>, </a:t>
            </a:r>
            <a:r>
              <a:rPr lang="en-US" sz="2000" smtClean="0">
                <a:solidFill>
                  <a:srgbClr val="0000FF"/>
                </a:solidFill>
              </a:rPr>
              <a:t>G</a:t>
            </a:r>
            <a:r>
              <a:rPr lang="en-US" sz="2000" smtClean="0"/>
              <a:t>, </a:t>
            </a:r>
            <a:r>
              <a:rPr lang="en-US" sz="2000" smtClean="0">
                <a:solidFill>
                  <a:schemeClr val="hlink"/>
                </a:solidFill>
              </a:rPr>
              <a:t>PATH</a:t>
            </a:r>
          </a:p>
          <a:p>
            <a:pPr eaLnBrk="1" hangingPunct="1">
              <a:lnSpc>
                <a:spcPct val="80000"/>
              </a:lnSpc>
              <a:buFontTx/>
              <a:buNone/>
            </a:pPr>
            <a:r>
              <a:rPr lang="en-US" sz="2000" smtClean="0"/>
              <a:t>	</a:t>
            </a:r>
            <a:r>
              <a:rPr lang="en-US" sz="2000" smtClean="0">
                <a:solidFill>
                  <a:schemeClr val="folHlink"/>
                </a:solidFill>
              </a:rPr>
              <a:t>1246035458160</a:t>
            </a:r>
            <a:r>
              <a:rPr lang="en-US" sz="2000" smtClean="0"/>
              <a:t>, </a:t>
            </a:r>
            <a:r>
              <a:rPr lang="en-US" sz="2000" smtClean="0">
                <a:solidFill>
                  <a:srgbClr val="0000FF"/>
                </a:solidFill>
              </a:rPr>
              <a:t>E</a:t>
            </a:r>
            <a:r>
              <a:rPr lang="en-US" sz="2000" smtClean="0"/>
              <a:t>, </a:t>
            </a:r>
            <a:r>
              <a:rPr lang="en-US" sz="2000" smtClean="0">
                <a:solidFill>
                  <a:schemeClr val="hlink"/>
                </a:solidFill>
              </a:rPr>
              <a:t>C:\Documents and Settings\...\NetSky.aa.exe</a:t>
            </a:r>
          </a:p>
          <a:p>
            <a:pPr eaLnBrk="1" hangingPunct="1">
              <a:lnSpc>
                <a:spcPct val="80000"/>
              </a:lnSpc>
              <a:buFontTx/>
              <a:buNone/>
            </a:pPr>
            <a:r>
              <a:rPr lang="en-US" sz="2000" smtClean="0"/>
              <a:t>	</a:t>
            </a:r>
            <a:r>
              <a:rPr lang="en-US" sz="2000" smtClean="0">
                <a:solidFill>
                  <a:schemeClr val="folHlink"/>
                </a:solidFill>
              </a:rPr>
              <a:t>1246035460035</a:t>
            </a:r>
            <a:r>
              <a:rPr lang="en-US" sz="2000" smtClean="0"/>
              <a:t>, </a:t>
            </a:r>
            <a:r>
              <a:rPr lang="en-US" sz="2000" smtClean="0">
                <a:solidFill>
                  <a:srgbClr val="0000FF"/>
                </a:solidFill>
              </a:rPr>
              <a:t>H</a:t>
            </a:r>
            <a:r>
              <a:rPr lang="en-US" sz="2000" smtClean="0"/>
              <a:t>, </a:t>
            </a:r>
            <a:r>
              <a:rPr lang="en-US" sz="2000" smtClean="0">
                <a:solidFill>
                  <a:schemeClr val="hlink"/>
                </a:solidFill>
              </a:rPr>
              <a:t>PATH</a:t>
            </a:r>
          </a:p>
          <a:p>
            <a:pPr eaLnBrk="1" hangingPunct="1">
              <a:lnSpc>
                <a:spcPct val="80000"/>
              </a:lnSpc>
              <a:buFontTx/>
              <a:buNone/>
            </a:pPr>
            <a:r>
              <a:rPr lang="en-US" sz="2000" smtClean="0"/>
              <a:t>	</a:t>
            </a:r>
            <a:r>
              <a:rPr lang="en-US" sz="2000" smtClean="0">
                <a:solidFill>
                  <a:schemeClr val="folHlink"/>
                </a:solidFill>
              </a:rPr>
              <a:t>1246035512991</a:t>
            </a:r>
            <a:r>
              <a:rPr lang="en-US" sz="2000" smtClean="0"/>
              <a:t>, </a:t>
            </a:r>
            <a:r>
              <a:rPr lang="en-US" sz="2000" smtClean="0">
                <a:solidFill>
                  <a:srgbClr val="0000FF"/>
                </a:solidFill>
              </a:rPr>
              <a:t>G</a:t>
            </a:r>
            <a:r>
              <a:rPr lang="en-US" sz="2000" smtClean="0"/>
              <a:t>, </a:t>
            </a:r>
            <a:r>
              <a:rPr lang="en-US" sz="2000" smtClean="0">
                <a:solidFill>
                  <a:schemeClr val="hlink"/>
                </a:solidFill>
              </a:rPr>
              <a:t>PATH</a:t>
            </a:r>
          </a:p>
          <a:p>
            <a:pPr eaLnBrk="1" hangingPunct="1">
              <a:lnSpc>
                <a:spcPct val="80000"/>
              </a:lnSpc>
              <a:buFontTx/>
              <a:buNone/>
            </a:pPr>
            <a:endParaRPr lang="en-US" sz="2000" smtClean="0"/>
          </a:p>
          <a:p>
            <a:pPr eaLnBrk="1" hangingPunct="1">
              <a:lnSpc>
                <a:spcPct val="80000"/>
              </a:lnSpc>
              <a:buFontTx/>
              <a:buNone/>
            </a:pPr>
            <a:r>
              <a:rPr lang="en-US" sz="1800" smtClean="0"/>
              <a:t>	</a:t>
            </a:r>
            <a:r>
              <a:rPr lang="en-US" sz="2400" smtClean="0"/>
              <a:t>corresponds to the worm saving a copy of itself as another file and is abstracted as</a:t>
            </a:r>
          </a:p>
          <a:p>
            <a:pPr eaLnBrk="1" hangingPunct="1">
              <a:lnSpc>
                <a:spcPct val="80000"/>
              </a:lnSpc>
              <a:buFontTx/>
              <a:buNone/>
            </a:pPr>
            <a:endParaRPr lang="en-US" sz="2400" smtClean="0"/>
          </a:p>
          <a:p>
            <a:pPr eaLnBrk="1" hangingPunct="1">
              <a:lnSpc>
                <a:spcPct val="80000"/>
              </a:lnSpc>
              <a:buFontTx/>
              <a:buNone/>
            </a:pPr>
            <a:r>
              <a:rPr lang="en-US" sz="2800" smtClean="0"/>
              <a:t>	</a:t>
            </a:r>
            <a:r>
              <a:rPr lang="en-US" sz="2000" smtClean="0"/>
              <a:t>(</a:t>
            </a:r>
            <a:r>
              <a:rPr lang="en-US" sz="2400" smtClean="0">
                <a:solidFill>
                  <a:schemeClr val="folHlink"/>
                </a:solidFill>
              </a:rPr>
              <a:t>1246035192286</a:t>
            </a:r>
            <a:r>
              <a:rPr lang="en-US" sz="2400" smtClean="0"/>
              <a:t>, </a:t>
            </a:r>
            <a:r>
              <a:rPr lang="en-US" sz="2400" smtClean="0">
                <a:solidFill>
                  <a:srgbClr val="0000FF"/>
                </a:solidFill>
              </a:rPr>
              <a:t>Y</a:t>
            </a:r>
            <a:r>
              <a:rPr lang="en-US" sz="2000" smtClean="0"/>
              <a:t>)</a:t>
            </a:r>
          </a:p>
        </p:txBody>
      </p:sp>
      <p:sp>
        <p:nvSpPr>
          <p:cNvPr id="109572" name="Date Placeholder 1"/>
          <p:cNvSpPr>
            <a:spLocks noGrp="1"/>
          </p:cNvSpPr>
          <p:nvPr>
            <p:ph type="dt" sz="quarter" idx="10"/>
          </p:nvPr>
        </p:nvSpPr>
        <p:spPr>
          <a:noFill/>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en-US"/>
              <a:t>EICAR 2011</a:t>
            </a: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0594" name="Rectangle 2"/>
          <p:cNvSpPr>
            <a:spLocks noGrp="1" noChangeArrowheads="1"/>
          </p:cNvSpPr>
          <p:nvPr>
            <p:ph type="title"/>
          </p:nvPr>
        </p:nvSpPr>
        <p:spPr/>
        <p:txBody>
          <a:bodyPr/>
          <a:lstStyle/>
          <a:p>
            <a:pPr eaLnBrk="1" hangingPunct="1"/>
            <a:r>
              <a:rPr lang="en-US" smtClean="0">
                <a:solidFill>
                  <a:srgbClr val="FF0000"/>
                </a:solidFill>
              </a:rPr>
              <a:t>Semantic Signature Extraction</a:t>
            </a:r>
          </a:p>
        </p:txBody>
      </p:sp>
      <p:sp>
        <p:nvSpPr>
          <p:cNvPr id="110595" name="Rectangle 3"/>
          <p:cNvSpPr>
            <a:spLocks noGrp="1" noChangeArrowheads="1"/>
          </p:cNvSpPr>
          <p:nvPr>
            <p:ph type="body" idx="1"/>
          </p:nvPr>
        </p:nvSpPr>
        <p:spPr>
          <a:xfrm>
            <a:off x="457200" y="1600200"/>
            <a:ext cx="8229600" cy="4800600"/>
          </a:xfrm>
        </p:spPr>
        <p:txBody>
          <a:bodyPr/>
          <a:lstStyle/>
          <a:p>
            <a:pPr eaLnBrk="1" hangingPunct="1">
              <a:lnSpc>
                <a:spcPct val="90000"/>
              </a:lnSpc>
              <a:buFontTx/>
              <a:buNone/>
            </a:pPr>
            <a:r>
              <a:rPr lang="en-US" sz="2000" smtClean="0"/>
              <a:t>	</a:t>
            </a:r>
            <a:r>
              <a:rPr lang="en-US" sz="2000" smtClean="0">
                <a:solidFill>
                  <a:schemeClr val="folHlink"/>
                </a:solidFill>
              </a:rPr>
              <a:t>1246035669106</a:t>
            </a:r>
            <a:r>
              <a:rPr lang="en-US" sz="2000" smtClean="0"/>
              <a:t>, </a:t>
            </a:r>
            <a:r>
              <a:rPr lang="en-US" sz="2000" smtClean="0">
                <a:solidFill>
                  <a:srgbClr val="0000FF"/>
                </a:solidFill>
              </a:rPr>
              <a:t>F</a:t>
            </a:r>
            <a:r>
              <a:rPr lang="en-US" sz="2000" smtClean="0"/>
              <a:t>, </a:t>
            </a:r>
            <a:r>
              <a:rPr lang="en-US" sz="2000" smtClean="0">
                <a:solidFill>
                  <a:schemeClr val="hlink"/>
                </a:solidFill>
              </a:rPr>
              <a:t>C:\Documents and Settings\...\NetSky.aa.exe</a:t>
            </a:r>
          </a:p>
          <a:p>
            <a:pPr eaLnBrk="1" hangingPunct="1">
              <a:lnSpc>
                <a:spcPct val="90000"/>
              </a:lnSpc>
              <a:buFontTx/>
              <a:buNone/>
            </a:pPr>
            <a:r>
              <a:rPr lang="en-US" sz="2000" smtClean="0"/>
              <a:t>	</a:t>
            </a:r>
            <a:r>
              <a:rPr lang="en-US" sz="2000" smtClean="0">
                <a:solidFill>
                  <a:schemeClr val="folHlink"/>
                </a:solidFill>
              </a:rPr>
              <a:t>1246035755055</a:t>
            </a:r>
            <a:r>
              <a:rPr lang="en-US" sz="2000" smtClean="0"/>
              <a:t>, </a:t>
            </a:r>
            <a:r>
              <a:rPr lang="en-US" sz="2000" smtClean="0">
                <a:solidFill>
                  <a:srgbClr val="0000FF"/>
                </a:solidFill>
              </a:rPr>
              <a:t>E</a:t>
            </a:r>
            <a:r>
              <a:rPr lang="en-US" sz="2000" smtClean="0"/>
              <a:t>, </a:t>
            </a:r>
            <a:r>
              <a:rPr lang="en-US" sz="2000" smtClean="0">
                <a:solidFill>
                  <a:schemeClr val="hlink"/>
                </a:solidFill>
              </a:rPr>
              <a:t>C:\Documents and Settings\...\NetSky.aa.exe</a:t>
            </a:r>
          </a:p>
          <a:p>
            <a:pPr eaLnBrk="1" hangingPunct="1">
              <a:lnSpc>
                <a:spcPct val="90000"/>
              </a:lnSpc>
              <a:buFontTx/>
              <a:buNone/>
            </a:pPr>
            <a:r>
              <a:rPr lang="en-US" sz="2000" smtClean="0"/>
              <a:t>	</a:t>
            </a:r>
            <a:r>
              <a:rPr lang="en-US" sz="2000" smtClean="0">
                <a:solidFill>
                  <a:schemeClr val="folHlink"/>
                </a:solidFill>
              </a:rPr>
              <a:t>1246035759056</a:t>
            </a:r>
            <a:r>
              <a:rPr lang="en-US" sz="2000" smtClean="0"/>
              <a:t>, </a:t>
            </a:r>
            <a:r>
              <a:rPr lang="en-US" sz="2000" smtClean="0">
                <a:solidFill>
                  <a:srgbClr val="0000FF"/>
                </a:solidFill>
              </a:rPr>
              <a:t>H</a:t>
            </a:r>
            <a:r>
              <a:rPr lang="en-US" sz="2000" smtClean="0"/>
              <a:t>, </a:t>
            </a:r>
            <a:r>
              <a:rPr lang="en-US" sz="2000" smtClean="0">
                <a:solidFill>
                  <a:schemeClr val="hlink"/>
                </a:solidFill>
              </a:rPr>
              <a:t>PATH</a:t>
            </a:r>
          </a:p>
          <a:p>
            <a:pPr eaLnBrk="1" hangingPunct="1">
              <a:lnSpc>
                <a:spcPct val="90000"/>
              </a:lnSpc>
              <a:buFontTx/>
              <a:buNone/>
            </a:pPr>
            <a:r>
              <a:rPr lang="en-US" sz="2000" smtClean="0"/>
              <a:t>	</a:t>
            </a:r>
            <a:r>
              <a:rPr lang="en-US" sz="2000" smtClean="0">
                <a:solidFill>
                  <a:schemeClr val="folHlink"/>
                </a:solidFill>
              </a:rPr>
              <a:t>1246035787157</a:t>
            </a:r>
            <a:r>
              <a:rPr lang="en-US" sz="2000" smtClean="0"/>
              <a:t>, </a:t>
            </a:r>
            <a:r>
              <a:rPr lang="en-US" sz="2000" smtClean="0">
                <a:solidFill>
                  <a:srgbClr val="0000FF"/>
                </a:solidFill>
              </a:rPr>
              <a:t>F</a:t>
            </a:r>
            <a:r>
              <a:rPr lang="en-US" sz="2000" smtClean="0"/>
              <a:t>, </a:t>
            </a:r>
            <a:r>
              <a:rPr lang="en-US" sz="2000" smtClean="0">
                <a:solidFill>
                  <a:schemeClr val="hlink"/>
                </a:solidFill>
              </a:rPr>
              <a:t>C:\Documents and Settings\...\NetSky.aa.exe</a:t>
            </a:r>
          </a:p>
          <a:p>
            <a:pPr eaLnBrk="1" hangingPunct="1">
              <a:lnSpc>
                <a:spcPct val="90000"/>
              </a:lnSpc>
              <a:buFontTx/>
              <a:buNone/>
            </a:pPr>
            <a:r>
              <a:rPr lang="en-US" sz="2000" smtClean="0"/>
              <a:t>	</a:t>
            </a:r>
            <a:r>
              <a:rPr lang="en-US" sz="2000" smtClean="0">
                <a:solidFill>
                  <a:schemeClr val="folHlink"/>
                </a:solidFill>
              </a:rPr>
              <a:t>1246035790015</a:t>
            </a:r>
            <a:r>
              <a:rPr lang="en-US" sz="2000" smtClean="0"/>
              <a:t>, </a:t>
            </a:r>
            <a:r>
              <a:rPr lang="en-US" sz="2000" smtClean="0">
                <a:solidFill>
                  <a:srgbClr val="0000FF"/>
                </a:solidFill>
              </a:rPr>
              <a:t>H</a:t>
            </a:r>
            <a:r>
              <a:rPr lang="en-US" sz="2000" smtClean="0"/>
              <a:t>, </a:t>
            </a:r>
            <a:r>
              <a:rPr lang="en-US" sz="2000" smtClean="0">
                <a:solidFill>
                  <a:schemeClr val="hlink"/>
                </a:solidFill>
              </a:rPr>
              <a:t>PATH</a:t>
            </a:r>
          </a:p>
          <a:p>
            <a:pPr eaLnBrk="1" hangingPunct="1">
              <a:lnSpc>
                <a:spcPct val="90000"/>
              </a:lnSpc>
              <a:buFontTx/>
              <a:buNone/>
            </a:pPr>
            <a:r>
              <a:rPr lang="en-US" sz="2000" smtClean="0"/>
              <a:t>	…</a:t>
            </a:r>
          </a:p>
          <a:p>
            <a:pPr eaLnBrk="1" hangingPunct="1">
              <a:lnSpc>
                <a:spcPct val="90000"/>
              </a:lnSpc>
              <a:buFontTx/>
              <a:buNone/>
            </a:pPr>
            <a:r>
              <a:rPr lang="en-US" sz="2000" smtClean="0"/>
              <a:t>	</a:t>
            </a:r>
            <a:r>
              <a:rPr lang="en-US" sz="2000" smtClean="0">
                <a:solidFill>
                  <a:schemeClr val="folHlink"/>
                </a:solidFill>
              </a:rPr>
              <a:t>1246035811515</a:t>
            </a:r>
            <a:r>
              <a:rPr lang="en-US" sz="2000" smtClean="0"/>
              <a:t>, </a:t>
            </a:r>
            <a:r>
              <a:rPr lang="en-US" sz="2000" smtClean="0">
                <a:solidFill>
                  <a:srgbClr val="0000FF"/>
                </a:solidFill>
              </a:rPr>
              <a:t>F</a:t>
            </a:r>
            <a:r>
              <a:rPr lang="en-US" sz="2000" smtClean="0"/>
              <a:t>, </a:t>
            </a:r>
            <a:r>
              <a:rPr lang="en-US" sz="2000" smtClean="0">
                <a:solidFill>
                  <a:schemeClr val="hlink"/>
                </a:solidFill>
              </a:rPr>
              <a:t>C:\Documents and Settings\...\NetSky.aa.exe</a:t>
            </a:r>
          </a:p>
          <a:p>
            <a:pPr eaLnBrk="1" hangingPunct="1">
              <a:lnSpc>
                <a:spcPct val="90000"/>
              </a:lnSpc>
              <a:buFontTx/>
              <a:buNone/>
            </a:pPr>
            <a:r>
              <a:rPr lang="en-US" sz="2000" smtClean="0"/>
              <a:t>	</a:t>
            </a:r>
            <a:r>
              <a:rPr lang="en-US" sz="2000" smtClean="0">
                <a:solidFill>
                  <a:schemeClr val="folHlink"/>
                </a:solidFill>
              </a:rPr>
              <a:t>1246035812624</a:t>
            </a:r>
            <a:r>
              <a:rPr lang="en-US" sz="2000" smtClean="0"/>
              <a:t>, </a:t>
            </a:r>
            <a:r>
              <a:rPr lang="en-US" sz="2000" smtClean="0">
                <a:solidFill>
                  <a:srgbClr val="0000FF"/>
                </a:solidFill>
              </a:rPr>
              <a:t>H</a:t>
            </a:r>
            <a:r>
              <a:rPr lang="en-US" sz="2000" smtClean="0"/>
              <a:t>, </a:t>
            </a:r>
            <a:r>
              <a:rPr lang="en-US" sz="2000" smtClean="0">
                <a:solidFill>
                  <a:schemeClr val="hlink"/>
                </a:solidFill>
              </a:rPr>
              <a:t>PATH</a:t>
            </a:r>
          </a:p>
          <a:p>
            <a:pPr eaLnBrk="1" hangingPunct="1">
              <a:lnSpc>
                <a:spcPct val="90000"/>
              </a:lnSpc>
              <a:buFontTx/>
              <a:buNone/>
            </a:pPr>
            <a:endParaRPr lang="en-US" sz="2000" smtClean="0"/>
          </a:p>
          <a:p>
            <a:pPr eaLnBrk="1" hangingPunct="1">
              <a:lnSpc>
                <a:spcPct val="90000"/>
              </a:lnSpc>
              <a:buFontTx/>
              <a:buNone/>
            </a:pPr>
            <a:r>
              <a:rPr lang="en-US" sz="2000" smtClean="0"/>
              <a:t>	</a:t>
            </a:r>
            <a:r>
              <a:rPr lang="en-US" sz="2400" smtClean="0"/>
              <a:t>i.e, </a:t>
            </a:r>
            <a:r>
              <a:rPr lang="en-US" sz="2400" smtClean="0">
                <a:solidFill>
                  <a:srgbClr val="0000FF"/>
                </a:solidFill>
              </a:rPr>
              <a:t>FEH(FH)*</a:t>
            </a:r>
            <a:r>
              <a:rPr lang="en-US" sz="2400" smtClean="0"/>
              <a:t> corresponds to the worm copying itself into another file and is abstracted as</a:t>
            </a:r>
          </a:p>
          <a:p>
            <a:pPr eaLnBrk="1" hangingPunct="1">
              <a:lnSpc>
                <a:spcPct val="90000"/>
              </a:lnSpc>
              <a:buFontTx/>
              <a:buNone/>
            </a:pPr>
            <a:endParaRPr lang="en-US" sz="2400" smtClean="0"/>
          </a:p>
          <a:p>
            <a:pPr eaLnBrk="1" hangingPunct="1">
              <a:lnSpc>
                <a:spcPct val="90000"/>
              </a:lnSpc>
              <a:buFontTx/>
              <a:buNone/>
            </a:pPr>
            <a:r>
              <a:rPr lang="en-US" sz="2400" smtClean="0"/>
              <a:t>	(</a:t>
            </a:r>
            <a:r>
              <a:rPr lang="en-US" sz="2400" smtClean="0">
                <a:solidFill>
                  <a:schemeClr val="folHlink"/>
                </a:solidFill>
              </a:rPr>
              <a:t>1246035669106</a:t>
            </a:r>
            <a:r>
              <a:rPr lang="en-US" sz="2400" smtClean="0"/>
              <a:t>, </a:t>
            </a:r>
            <a:r>
              <a:rPr lang="en-US" sz="2400" smtClean="0">
                <a:solidFill>
                  <a:srgbClr val="0000FF"/>
                </a:solidFill>
              </a:rPr>
              <a:t>Y</a:t>
            </a:r>
            <a:r>
              <a:rPr lang="en-US" sz="2400" smtClean="0"/>
              <a:t>)</a:t>
            </a:r>
          </a:p>
        </p:txBody>
      </p:sp>
      <p:sp>
        <p:nvSpPr>
          <p:cNvPr id="110596" name="Date Placeholder 1"/>
          <p:cNvSpPr>
            <a:spLocks noGrp="1"/>
          </p:cNvSpPr>
          <p:nvPr>
            <p:ph type="dt" sz="quarter" idx="10"/>
          </p:nvPr>
        </p:nvSpPr>
        <p:spPr>
          <a:noFill/>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en-US"/>
              <a:t>EICAR 2011</a:t>
            </a: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1618" name="Rectangle 2"/>
          <p:cNvSpPr>
            <a:spLocks noGrp="1" noChangeArrowheads="1"/>
          </p:cNvSpPr>
          <p:nvPr>
            <p:ph type="title"/>
          </p:nvPr>
        </p:nvSpPr>
        <p:spPr/>
        <p:txBody>
          <a:bodyPr/>
          <a:lstStyle/>
          <a:p>
            <a:pPr eaLnBrk="1" hangingPunct="1"/>
            <a:r>
              <a:rPr lang="en-US" smtClean="0">
                <a:solidFill>
                  <a:srgbClr val="FF0000"/>
                </a:solidFill>
              </a:rPr>
              <a:t>Semantic Signature Extraction</a:t>
            </a:r>
          </a:p>
        </p:txBody>
      </p:sp>
      <p:sp>
        <p:nvSpPr>
          <p:cNvPr id="111619" name="Rectangle 3"/>
          <p:cNvSpPr>
            <a:spLocks noGrp="1" noChangeArrowheads="1"/>
          </p:cNvSpPr>
          <p:nvPr>
            <p:ph type="body" idx="1"/>
          </p:nvPr>
        </p:nvSpPr>
        <p:spPr>
          <a:xfrm>
            <a:off x="457200" y="1447800"/>
            <a:ext cx="8229600" cy="5105400"/>
          </a:xfrm>
        </p:spPr>
        <p:txBody>
          <a:bodyPr/>
          <a:lstStyle/>
          <a:p>
            <a:pPr eaLnBrk="1" hangingPunct="1">
              <a:buFontTx/>
              <a:buNone/>
            </a:pPr>
            <a:r>
              <a:rPr lang="en-US" sz="1600" smtClean="0"/>
              <a:t>	</a:t>
            </a:r>
            <a:r>
              <a:rPr lang="en-US" sz="1600" smtClean="0">
                <a:solidFill>
                  <a:schemeClr val="folHlink"/>
                </a:solidFill>
              </a:rPr>
              <a:t>1235341777112</a:t>
            </a:r>
            <a:r>
              <a:rPr lang="en-US" sz="1600" smtClean="0"/>
              <a:t>, </a:t>
            </a:r>
            <a:r>
              <a:rPr lang="en-US" sz="1600" smtClean="0">
                <a:solidFill>
                  <a:srgbClr val="0000FF"/>
                </a:solidFill>
              </a:rPr>
              <a:t>E</a:t>
            </a:r>
            <a:r>
              <a:rPr lang="en-US" sz="1600" smtClean="0"/>
              <a:t>, </a:t>
            </a:r>
            <a:r>
              <a:rPr lang="en-US" sz="1600" smtClean="0">
                <a:solidFill>
                  <a:schemeClr val="hlink"/>
                </a:solidFill>
              </a:rPr>
              <a:t>C:\Documents and Settings\...\Content.IE5\index.dat</a:t>
            </a:r>
          </a:p>
          <a:p>
            <a:pPr eaLnBrk="1" hangingPunct="1">
              <a:buFontTx/>
              <a:buNone/>
            </a:pPr>
            <a:r>
              <a:rPr lang="en-US" sz="1600" smtClean="0"/>
              <a:t>	</a:t>
            </a:r>
            <a:r>
              <a:rPr lang="en-US" sz="1600" smtClean="0">
                <a:solidFill>
                  <a:schemeClr val="folHlink"/>
                </a:solidFill>
              </a:rPr>
              <a:t>1235465086870</a:t>
            </a:r>
            <a:r>
              <a:rPr lang="en-US" sz="1600" smtClean="0"/>
              <a:t>, </a:t>
            </a:r>
            <a:r>
              <a:rPr lang="en-US" sz="1600" smtClean="0">
                <a:solidFill>
                  <a:srgbClr val="0000FF"/>
                </a:solidFill>
              </a:rPr>
              <a:t>A</a:t>
            </a:r>
            <a:r>
              <a:rPr lang="en-US" sz="1600" smtClean="0"/>
              <a:t>, </a:t>
            </a:r>
            <a:r>
              <a:rPr lang="en-US" sz="1600" smtClean="0">
                <a:solidFill>
                  <a:schemeClr val="hlink"/>
                </a:solidFill>
              </a:rPr>
              <a:t>HKLM\System\...\Tcpip\Parameters\Hostname</a:t>
            </a:r>
          </a:p>
          <a:p>
            <a:pPr eaLnBrk="1" hangingPunct="1">
              <a:buFontTx/>
              <a:buNone/>
            </a:pPr>
            <a:r>
              <a:rPr lang="en-US" sz="1600" smtClean="0"/>
              <a:t>	</a:t>
            </a:r>
            <a:r>
              <a:rPr lang="en-US" sz="1600" smtClean="0">
                <a:solidFill>
                  <a:schemeClr val="folHlink"/>
                </a:solidFill>
              </a:rPr>
              <a:t>1235465087507</a:t>
            </a:r>
            <a:r>
              <a:rPr lang="en-US" sz="1600" smtClean="0"/>
              <a:t>, </a:t>
            </a:r>
            <a:r>
              <a:rPr lang="en-US" sz="1600" smtClean="0">
                <a:solidFill>
                  <a:srgbClr val="0000FF"/>
                </a:solidFill>
              </a:rPr>
              <a:t>A</a:t>
            </a:r>
            <a:r>
              <a:rPr lang="en-US" sz="1600" smtClean="0"/>
              <a:t>, </a:t>
            </a:r>
            <a:r>
              <a:rPr lang="en-US" sz="1600" smtClean="0">
                <a:solidFill>
                  <a:schemeClr val="hlink"/>
                </a:solidFill>
              </a:rPr>
              <a:t>HKLM\System\...\Tcpip\Parameters\Domain</a:t>
            </a:r>
          </a:p>
          <a:p>
            <a:pPr eaLnBrk="1" hangingPunct="1">
              <a:buFontTx/>
              <a:buNone/>
            </a:pPr>
            <a:r>
              <a:rPr lang="en-US" sz="1600" smtClean="0"/>
              <a:t>	</a:t>
            </a:r>
            <a:r>
              <a:rPr lang="en-US" sz="1600" smtClean="0">
                <a:solidFill>
                  <a:schemeClr val="folHlink"/>
                </a:solidFill>
              </a:rPr>
              <a:t>1235465087725</a:t>
            </a:r>
            <a:r>
              <a:rPr lang="en-US" sz="1600" smtClean="0"/>
              <a:t>, </a:t>
            </a:r>
            <a:r>
              <a:rPr lang="en-US" sz="1600" smtClean="0">
                <a:solidFill>
                  <a:srgbClr val="0000FF"/>
                </a:solidFill>
              </a:rPr>
              <a:t>A</a:t>
            </a:r>
            <a:r>
              <a:rPr lang="en-US" sz="1600" smtClean="0"/>
              <a:t>, </a:t>
            </a:r>
            <a:r>
              <a:rPr lang="en-US" sz="1600" smtClean="0">
                <a:solidFill>
                  <a:schemeClr val="hlink"/>
                </a:solidFill>
              </a:rPr>
              <a:t>HKLM\System\...\Tcpip\Parameters\DhcpDomain</a:t>
            </a:r>
          </a:p>
          <a:p>
            <a:pPr eaLnBrk="1" hangingPunct="1">
              <a:buFontTx/>
              <a:buNone/>
            </a:pPr>
            <a:r>
              <a:rPr lang="en-US" sz="1600" smtClean="0"/>
              <a:t>	</a:t>
            </a:r>
            <a:r>
              <a:rPr lang="en-US" sz="1600" smtClean="0">
                <a:solidFill>
                  <a:schemeClr val="folHlink"/>
                </a:solidFill>
              </a:rPr>
              <a:t>1235465090365</a:t>
            </a:r>
            <a:r>
              <a:rPr lang="en-US" sz="1600" smtClean="0"/>
              <a:t>, </a:t>
            </a:r>
            <a:r>
              <a:rPr lang="en-US" sz="1600" smtClean="0">
                <a:solidFill>
                  <a:srgbClr val="0000FF"/>
                </a:solidFill>
              </a:rPr>
              <a:t>A</a:t>
            </a:r>
            <a:r>
              <a:rPr lang="en-US" sz="1600" smtClean="0"/>
              <a:t>, </a:t>
            </a:r>
            <a:r>
              <a:rPr lang="en-US" sz="1600" smtClean="0">
                <a:solidFill>
                  <a:schemeClr val="hlink"/>
                </a:solidFill>
              </a:rPr>
              <a:t>HKLM\System\...\Tcpip\Linkage\Bind</a:t>
            </a:r>
          </a:p>
          <a:p>
            <a:pPr eaLnBrk="1" hangingPunct="1">
              <a:buFontTx/>
              <a:buNone/>
            </a:pPr>
            <a:r>
              <a:rPr lang="en-US" sz="1600" smtClean="0"/>
              <a:t>	</a:t>
            </a:r>
            <a:r>
              <a:rPr lang="en-US" sz="1600" smtClean="0">
                <a:solidFill>
                  <a:schemeClr val="folHlink"/>
                </a:solidFill>
              </a:rPr>
              <a:t>1235465101082</a:t>
            </a:r>
            <a:r>
              <a:rPr lang="en-US" sz="1600" smtClean="0"/>
              <a:t>, </a:t>
            </a:r>
            <a:r>
              <a:rPr lang="en-US" sz="1600" smtClean="0">
                <a:solidFill>
                  <a:srgbClr val="0000FF"/>
                </a:solidFill>
              </a:rPr>
              <a:t>A</a:t>
            </a:r>
            <a:r>
              <a:rPr lang="en-US" sz="1600" smtClean="0"/>
              <a:t>, </a:t>
            </a:r>
            <a:r>
              <a:rPr lang="en-US" sz="1600" smtClean="0">
                <a:solidFill>
                  <a:schemeClr val="hlink"/>
                </a:solidFill>
              </a:rPr>
              <a:t>HKLM\System\......\EnableDHCP</a:t>
            </a:r>
          </a:p>
          <a:p>
            <a:pPr eaLnBrk="1" hangingPunct="1">
              <a:buFontTx/>
              <a:buNone/>
            </a:pPr>
            <a:r>
              <a:rPr lang="en-US" sz="1600" smtClean="0"/>
              <a:t>	</a:t>
            </a:r>
            <a:r>
              <a:rPr lang="en-US" sz="1600" smtClean="0">
                <a:solidFill>
                  <a:schemeClr val="folHlink"/>
                </a:solidFill>
              </a:rPr>
              <a:t>1235465101484</a:t>
            </a:r>
            <a:r>
              <a:rPr lang="en-US" sz="1600" smtClean="0"/>
              <a:t>, </a:t>
            </a:r>
            <a:r>
              <a:rPr lang="en-US" sz="1600" smtClean="0">
                <a:solidFill>
                  <a:srgbClr val="0000FF"/>
                </a:solidFill>
              </a:rPr>
              <a:t>A</a:t>
            </a:r>
            <a:r>
              <a:rPr lang="en-US" sz="1600" smtClean="0"/>
              <a:t>, </a:t>
            </a:r>
            <a:r>
              <a:rPr lang="en-US" sz="1600" smtClean="0">
                <a:solidFill>
                  <a:schemeClr val="hlink"/>
                </a:solidFill>
              </a:rPr>
              <a:t>HKLM\System\......\LeaseObtainedTime</a:t>
            </a:r>
          </a:p>
          <a:p>
            <a:pPr eaLnBrk="1" hangingPunct="1">
              <a:buFontTx/>
              <a:buNone/>
            </a:pPr>
            <a:r>
              <a:rPr lang="en-US" sz="1600" smtClean="0"/>
              <a:t>	</a:t>
            </a:r>
            <a:r>
              <a:rPr lang="en-US" sz="1600" smtClean="0">
                <a:solidFill>
                  <a:schemeClr val="folHlink"/>
                </a:solidFill>
              </a:rPr>
              <a:t>1235465101805</a:t>
            </a:r>
            <a:r>
              <a:rPr lang="en-US" sz="1600" smtClean="0"/>
              <a:t>, </a:t>
            </a:r>
            <a:r>
              <a:rPr lang="en-US" sz="1600" smtClean="0">
                <a:solidFill>
                  <a:srgbClr val="0000FF"/>
                </a:solidFill>
              </a:rPr>
              <a:t>A</a:t>
            </a:r>
            <a:r>
              <a:rPr lang="en-US" sz="1600" smtClean="0"/>
              <a:t>, </a:t>
            </a:r>
            <a:r>
              <a:rPr lang="en-US" sz="1600" smtClean="0">
                <a:solidFill>
                  <a:schemeClr val="hlink"/>
                </a:solidFill>
              </a:rPr>
              <a:t>HKLM\System\......\LeaseTerminatesTime</a:t>
            </a:r>
          </a:p>
          <a:p>
            <a:pPr eaLnBrk="1" hangingPunct="1">
              <a:buFontTx/>
              <a:buNone/>
            </a:pPr>
            <a:r>
              <a:rPr lang="en-US" sz="1600" smtClean="0"/>
              <a:t>	</a:t>
            </a:r>
            <a:r>
              <a:rPr lang="en-US" sz="1600" smtClean="0">
                <a:solidFill>
                  <a:schemeClr val="folHlink"/>
                </a:solidFill>
              </a:rPr>
              <a:t>1235465102068</a:t>
            </a:r>
            <a:r>
              <a:rPr lang="en-US" sz="1600" smtClean="0"/>
              <a:t>, </a:t>
            </a:r>
            <a:r>
              <a:rPr lang="en-US" sz="1600" smtClean="0">
                <a:solidFill>
                  <a:srgbClr val="0000FF"/>
                </a:solidFill>
              </a:rPr>
              <a:t>A</a:t>
            </a:r>
            <a:r>
              <a:rPr lang="en-US" sz="1600" smtClean="0"/>
              <a:t>, </a:t>
            </a:r>
            <a:r>
              <a:rPr lang="en-US" sz="1600" smtClean="0">
                <a:solidFill>
                  <a:schemeClr val="hlink"/>
                </a:solidFill>
              </a:rPr>
              <a:t>HKLM\System\......\DhcpServer</a:t>
            </a:r>
          </a:p>
          <a:p>
            <a:pPr eaLnBrk="1" hangingPunct="1">
              <a:buFontTx/>
              <a:buNone/>
            </a:pPr>
            <a:r>
              <a:rPr lang="en-US" sz="1600" smtClean="0"/>
              <a:t>	</a:t>
            </a:r>
            <a:r>
              <a:rPr lang="en-US" sz="1600" smtClean="0">
                <a:solidFill>
                  <a:schemeClr val="folHlink"/>
                </a:solidFill>
              </a:rPr>
              <a:t>1235465104825</a:t>
            </a:r>
            <a:r>
              <a:rPr lang="en-US" sz="1600" smtClean="0"/>
              <a:t>, </a:t>
            </a:r>
            <a:r>
              <a:rPr lang="en-US" sz="1600" smtClean="0">
                <a:solidFill>
                  <a:srgbClr val="0000FF"/>
                </a:solidFill>
              </a:rPr>
              <a:t>A</a:t>
            </a:r>
            <a:r>
              <a:rPr lang="en-US" sz="1600" smtClean="0"/>
              <a:t>, </a:t>
            </a:r>
            <a:r>
              <a:rPr lang="en-US" sz="1600" smtClean="0">
                <a:solidFill>
                  <a:schemeClr val="hlink"/>
                </a:solidFill>
              </a:rPr>
              <a:t>HKLM\System\......\NameServer</a:t>
            </a:r>
          </a:p>
          <a:p>
            <a:pPr eaLnBrk="1" hangingPunct="1">
              <a:buFontTx/>
              <a:buNone/>
            </a:pPr>
            <a:r>
              <a:rPr lang="en-US" sz="1600" smtClean="0"/>
              <a:t>	</a:t>
            </a:r>
            <a:r>
              <a:rPr lang="en-US" sz="1600" smtClean="0">
                <a:solidFill>
                  <a:schemeClr val="folHlink"/>
                </a:solidFill>
              </a:rPr>
              <a:t>1235465105331</a:t>
            </a:r>
            <a:r>
              <a:rPr lang="en-US" sz="1600" smtClean="0"/>
              <a:t>, </a:t>
            </a:r>
            <a:r>
              <a:rPr lang="en-US" sz="1600" smtClean="0">
                <a:solidFill>
                  <a:srgbClr val="0000FF"/>
                </a:solidFill>
              </a:rPr>
              <a:t>A</a:t>
            </a:r>
            <a:r>
              <a:rPr lang="en-US" sz="1600" smtClean="0"/>
              <a:t>, </a:t>
            </a:r>
            <a:r>
              <a:rPr lang="en-US" sz="1600" smtClean="0">
                <a:solidFill>
                  <a:schemeClr val="hlink"/>
                </a:solidFill>
              </a:rPr>
              <a:t>HKLM\System\......\DhcpNameServer</a:t>
            </a:r>
          </a:p>
          <a:p>
            <a:pPr eaLnBrk="1" hangingPunct="1">
              <a:buFontTx/>
              <a:buNone/>
            </a:pPr>
            <a:r>
              <a:rPr lang="en-US" sz="1600" smtClean="0"/>
              <a:t>	</a:t>
            </a:r>
            <a:r>
              <a:rPr lang="en-US" sz="1600" smtClean="0">
                <a:solidFill>
                  <a:schemeClr val="folHlink"/>
                </a:solidFill>
              </a:rPr>
              <a:t>1235465112846</a:t>
            </a:r>
            <a:r>
              <a:rPr lang="en-US" sz="1600" smtClean="0"/>
              <a:t>, </a:t>
            </a:r>
            <a:r>
              <a:rPr lang="en-US" sz="1600" smtClean="0">
                <a:solidFill>
                  <a:srgbClr val="0000FF"/>
                </a:solidFill>
              </a:rPr>
              <a:t>A</a:t>
            </a:r>
            <a:r>
              <a:rPr lang="en-US" sz="1600" smtClean="0"/>
              <a:t>, </a:t>
            </a:r>
            <a:r>
              <a:rPr lang="en-US" sz="1600" smtClean="0">
                <a:solidFill>
                  <a:schemeClr val="hlink"/>
                </a:solidFill>
              </a:rPr>
              <a:t>HKLM\System\...\Tcpip\Parameters\IPEnableRouter</a:t>
            </a:r>
          </a:p>
          <a:p>
            <a:pPr eaLnBrk="1" hangingPunct="1">
              <a:buFontTx/>
              <a:buNone/>
            </a:pPr>
            <a:endParaRPr lang="en-US" sz="1600" smtClean="0"/>
          </a:p>
          <a:p>
            <a:pPr eaLnBrk="1" hangingPunct="1">
              <a:buFontTx/>
              <a:buNone/>
            </a:pPr>
            <a:r>
              <a:rPr lang="en-US" sz="1400" smtClean="0"/>
              <a:t>	</a:t>
            </a:r>
            <a:r>
              <a:rPr lang="en-US" sz="2000" smtClean="0"/>
              <a:t>happens before every network activity and is abstracted as</a:t>
            </a:r>
          </a:p>
          <a:p>
            <a:pPr eaLnBrk="1" hangingPunct="1">
              <a:buFontTx/>
              <a:buNone/>
            </a:pPr>
            <a:endParaRPr lang="en-US" sz="2000" smtClean="0"/>
          </a:p>
          <a:p>
            <a:pPr eaLnBrk="1" hangingPunct="1">
              <a:buFontTx/>
              <a:buNone/>
            </a:pPr>
            <a:r>
              <a:rPr lang="en-US" sz="2000" smtClean="0"/>
              <a:t>	</a:t>
            </a:r>
            <a:r>
              <a:rPr lang="en-US" sz="2400" smtClean="0"/>
              <a:t>(</a:t>
            </a:r>
            <a:r>
              <a:rPr lang="en-US" sz="2400" smtClean="0">
                <a:solidFill>
                  <a:schemeClr val="folHlink"/>
                </a:solidFill>
              </a:rPr>
              <a:t>1235341777112</a:t>
            </a:r>
            <a:r>
              <a:rPr lang="en-US" sz="2400" smtClean="0"/>
              <a:t>, </a:t>
            </a:r>
            <a:r>
              <a:rPr lang="en-US" sz="2400" smtClean="0">
                <a:solidFill>
                  <a:srgbClr val="0000FF"/>
                </a:solidFill>
              </a:rPr>
              <a:t>O</a:t>
            </a:r>
            <a:r>
              <a:rPr lang="en-US" sz="2400" smtClean="0"/>
              <a:t>)</a:t>
            </a:r>
          </a:p>
        </p:txBody>
      </p:sp>
      <p:sp>
        <p:nvSpPr>
          <p:cNvPr id="111620" name="Date Placeholder 1"/>
          <p:cNvSpPr>
            <a:spLocks noGrp="1"/>
          </p:cNvSpPr>
          <p:nvPr>
            <p:ph type="dt" sz="quarter" idx="10"/>
          </p:nvPr>
        </p:nvSpPr>
        <p:spPr>
          <a:noFill/>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en-US"/>
              <a:t>EICAR 2011</a:t>
            </a: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2642" name="Rectangle 2"/>
          <p:cNvSpPr>
            <a:spLocks noGrp="1" noChangeArrowheads="1"/>
          </p:cNvSpPr>
          <p:nvPr>
            <p:ph type="title"/>
          </p:nvPr>
        </p:nvSpPr>
        <p:spPr/>
        <p:txBody>
          <a:bodyPr/>
          <a:lstStyle/>
          <a:p>
            <a:pPr eaLnBrk="1" hangingPunct="1"/>
            <a:r>
              <a:rPr lang="en-US" smtClean="0">
                <a:solidFill>
                  <a:srgbClr val="FF0000"/>
                </a:solidFill>
              </a:rPr>
              <a:t>Semantic Signature Extraction</a:t>
            </a:r>
          </a:p>
        </p:txBody>
      </p:sp>
      <p:sp>
        <p:nvSpPr>
          <p:cNvPr id="112643" name="Rectangle 3"/>
          <p:cNvSpPr>
            <a:spLocks noGrp="1" noChangeArrowheads="1"/>
          </p:cNvSpPr>
          <p:nvPr>
            <p:ph type="body" idx="1"/>
          </p:nvPr>
        </p:nvSpPr>
        <p:spPr>
          <a:xfrm>
            <a:off x="457200" y="1447800"/>
            <a:ext cx="8229600" cy="5105400"/>
          </a:xfrm>
        </p:spPr>
        <p:txBody>
          <a:bodyPr/>
          <a:lstStyle/>
          <a:p>
            <a:pPr eaLnBrk="1" hangingPunct="1">
              <a:lnSpc>
                <a:spcPct val="90000"/>
              </a:lnSpc>
              <a:buFontTx/>
              <a:buNone/>
            </a:pPr>
            <a:r>
              <a:rPr lang="en-US" sz="1800" smtClean="0"/>
              <a:t>	</a:t>
            </a:r>
            <a:r>
              <a:rPr lang="en-US" sz="1800" smtClean="0">
                <a:solidFill>
                  <a:schemeClr val="folHlink"/>
                </a:solidFill>
              </a:rPr>
              <a:t>1235419172387</a:t>
            </a:r>
            <a:r>
              <a:rPr lang="en-US" sz="1800" smtClean="0"/>
              <a:t>, </a:t>
            </a:r>
            <a:r>
              <a:rPr lang="en-US" sz="1800" smtClean="0">
                <a:solidFill>
                  <a:srgbClr val="0000FF"/>
                </a:solidFill>
              </a:rPr>
              <a:t>I</a:t>
            </a:r>
            <a:r>
              <a:rPr lang="en-US" sz="1800" smtClean="0"/>
              <a:t>, </a:t>
            </a:r>
            <a:r>
              <a:rPr lang="en-US" sz="1800" smtClean="0">
                <a:solidFill>
                  <a:schemeClr val="hlink"/>
                </a:solidFill>
              </a:rPr>
              <a:t>C:\Program Files\...\Mappings\*</a:t>
            </a:r>
          </a:p>
          <a:p>
            <a:pPr eaLnBrk="1" hangingPunct="1">
              <a:lnSpc>
                <a:spcPct val="90000"/>
              </a:lnSpc>
              <a:buFontTx/>
              <a:buNone/>
            </a:pPr>
            <a:r>
              <a:rPr lang="en-US" sz="1800" smtClean="0"/>
              <a:t>	</a:t>
            </a:r>
            <a:r>
              <a:rPr lang="en-US" sz="1800" smtClean="0">
                <a:solidFill>
                  <a:schemeClr val="folHlink"/>
                </a:solidFill>
              </a:rPr>
              <a:t>1235419177158</a:t>
            </a:r>
            <a:r>
              <a:rPr lang="en-US" sz="1800" smtClean="0"/>
              <a:t>, </a:t>
            </a:r>
            <a:r>
              <a:rPr lang="en-US" sz="1800" smtClean="0">
                <a:solidFill>
                  <a:srgbClr val="0000FF"/>
                </a:solidFill>
              </a:rPr>
              <a:t>I</a:t>
            </a:r>
            <a:r>
              <a:rPr lang="en-US" sz="1800" smtClean="0"/>
              <a:t>, </a:t>
            </a:r>
            <a:r>
              <a:rPr lang="en-US" sz="1800" smtClean="0">
                <a:solidFill>
                  <a:schemeClr val="hlink"/>
                </a:solidFill>
              </a:rPr>
              <a:t>C:\Program Files\...\Mappings</a:t>
            </a:r>
          </a:p>
          <a:p>
            <a:pPr eaLnBrk="1" hangingPunct="1">
              <a:lnSpc>
                <a:spcPct val="90000"/>
              </a:lnSpc>
              <a:buFontTx/>
              <a:buNone/>
            </a:pPr>
            <a:r>
              <a:rPr lang="en-US" sz="1800" smtClean="0"/>
              <a:t>	</a:t>
            </a:r>
            <a:r>
              <a:rPr lang="en-US" sz="1800" smtClean="0">
                <a:solidFill>
                  <a:schemeClr val="folHlink"/>
                </a:solidFill>
              </a:rPr>
              <a:t>1235419245318</a:t>
            </a:r>
            <a:r>
              <a:rPr lang="en-US" sz="1800" smtClean="0"/>
              <a:t>, </a:t>
            </a:r>
            <a:r>
              <a:rPr lang="en-US" sz="1800" smtClean="0">
                <a:solidFill>
                  <a:srgbClr val="0000FF"/>
                </a:solidFill>
              </a:rPr>
              <a:t>I</a:t>
            </a:r>
            <a:r>
              <a:rPr lang="en-US" sz="1800" smtClean="0"/>
              <a:t>, </a:t>
            </a:r>
            <a:r>
              <a:rPr lang="en-US" sz="1800" smtClean="0">
                <a:solidFill>
                  <a:schemeClr val="hlink"/>
                </a:solidFill>
              </a:rPr>
              <a:t>C:\Program Files\...\Mappings\...*</a:t>
            </a:r>
          </a:p>
          <a:p>
            <a:pPr eaLnBrk="1" hangingPunct="1">
              <a:lnSpc>
                <a:spcPct val="90000"/>
              </a:lnSpc>
              <a:buFontTx/>
              <a:buNone/>
            </a:pPr>
            <a:r>
              <a:rPr lang="en-US" sz="1800" smtClean="0"/>
              <a:t>	</a:t>
            </a:r>
            <a:r>
              <a:rPr lang="en-US" sz="1800" smtClean="0">
                <a:solidFill>
                  <a:schemeClr val="folHlink"/>
                </a:solidFill>
              </a:rPr>
              <a:t>1235419250589</a:t>
            </a:r>
            <a:r>
              <a:rPr lang="en-US" sz="1800" smtClean="0"/>
              <a:t>, </a:t>
            </a:r>
            <a:r>
              <a:rPr lang="en-US" sz="1800" smtClean="0">
                <a:solidFill>
                  <a:srgbClr val="0000FF"/>
                </a:solidFill>
              </a:rPr>
              <a:t>I</a:t>
            </a:r>
            <a:r>
              <a:rPr lang="en-US" sz="1800" smtClean="0"/>
              <a:t>, </a:t>
            </a:r>
            <a:r>
              <a:rPr lang="en-US" sz="1800" smtClean="0">
                <a:solidFill>
                  <a:schemeClr val="hlink"/>
                </a:solidFill>
              </a:rPr>
              <a:t>C:\Program Files\...\Mappings\Adobe</a:t>
            </a:r>
          </a:p>
          <a:p>
            <a:pPr eaLnBrk="1" hangingPunct="1">
              <a:lnSpc>
                <a:spcPct val="90000"/>
              </a:lnSpc>
              <a:buFontTx/>
              <a:buNone/>
            </a:pPr>
            <a:r>
              <a:rPr lang="en-US" sz="1800" smtClean="0"/>
              <a:t>	</a:t>
            </a:r>
            <a:r>
              <a:rPr lang="en-US" sz="1800" smtClean="0">
                <a:solidFill>
                  <a:schemeClr val="folHlink"/>
                </a:solidFill>
              </a:rPr>
              <a:t>1235419267385</a:t>
            </a:r>
            <a:r>
              <a:rPr lang="en-US" sz="1800" smtClean="0"/>
              <a:t>, </a:t>
            </a:r>
            <a:r>
              <a:rPr lang="en-US" sz="1800" smtClean="0">
                <a:solidFill>
                  <a:srgbClr val="0000FF"/>
                </a:solidFill>
              </a:rPr>
              <a:t>F</a:t>
            </a:r>
            <a:r>
              <a:rPr lang="en-US" sz="1800" smtClean="0"/>
              <a:t>, </a:t>
            </a:r>
            <a:r>
              <a:rPr lang="en-US" sz="1800" smtClean="0">
                <a:solidFill>
                  <a:schemeClr val="hlink"/>
                </a:solidFill>
              </a:rPr>
              <a:t>C:\Program Files\...\Mappings\...symbol.txt</a:t>
            </a:r>
          </a:p>
          <a:p>
            <a:pPr eaLnBrk="1" hangingPunct="1">
              <a:lnSpc>
                <a:spcPct val="90000"/>
              </a:lnSpc>
              <a:buFontTx/>
              <a:buNone/>
            </a:pPr>
            <a:r>
              <a:rPr lang="en-US" sz="1800" smtClean="0"/>
              <a:t>	</a:t>
            </a:r>
            <a:r>
              <a:rPr lang="en-US" sz="1800" smtClean="0">
                <a:solidFill>
                  <a:schemeClr val="folHlink"/>
                </a:solidFill>
              </a:rPr>
              <a:t>1235419705250</a:t>
            </a:r>
            <a:r>
              <a:rPr lang="en-US" sz="1800" smtClean="0"/>
              <a:t>, </a:t>
            </a:r>
            <a:r>
              <a:rPr lang="en-US" sz="1800" smtClean="0">
                <a:solidFill>
                  <a:srgbClr val="0000FF"/>
                </a:solidFill>
              </a:rPr>
              <a:t>F</a:t>
            </a:r>
            <a:r>
              <a:rPr lang="en-US" sz="1800" smtClean="0"/>
              <a:t>,</a:t>
            </a:r>
            <a:r>
              <a:rPr lang="en-US" sz="1800" smtClean="0">
                <a:solidFill>
                  <a:schemeClr val="hlink"/>
                </a:solidFill>
              </a:rPr>
              <a:t> C:\Program Files\...\Mappings\...zdingbat.txt</a:t>
            </a:r>
          </a:p>
          <a:p>
            <a:pPr eaLnBrk="1" hangingPunct="1">
              <a:lnSpc>
                <a:spcPct val="90000"/>
              </a:lnSpc>
              <a:buFontTx/>
              <a:buNone/>
            </a:pPr>
            <a:r>
              <a:rPr lang="en-US" sz="1800" smtClean="0"/>
              <a:t>	</a:t>
            </a:r>
            <a:r>
              <a:rPr lang="en-US" sz="1800" smtClean="0">
                <a:solidFill>
                  <a:schemeClr val="folHlink"/>
                </a:solidFill>
              </a:rPr>
              <a:t>1235419867939</a:t>
            </a:r>
            <a:r>
              <a:rPr lang="en-US" sz="1800" smtClean="0"/>
              <a:t>, </a:t>
            </a:r>
            <a:r>
              <a:rPr lang="en-US" sz="1800" smtClean="0">
                <a:solidFill>
                  <a:srgbClr val="0000FF"/>
                </a:solidFill>
              </a:rPr>
              <a:t>I</a:t>
            </a:r>
            <a:r>
              <a:rPr lang="en-US" sz="1800" smtClean="0"/>
              <a:t>, </a:t>
            </a:r>
            <a:r>
              <a:rPr lang="en-US" sz="1800" smtClean="0">
                <a:solidFill>
                  <a:schemeClr val="hlink"/>
                </a:solidFill>
              </a:rPr>
              <a:t>C:\Program Files\...\Mappings\Mac\*</a:t>
            </a:r>
          </a:p>
          <a:p>
            <a:pPr eaLnBrk="1" hangingPunct="1">
              <a:lnSpc>
                <a:spcPct val="90000"/>
              </a:lnSpc>
              <a:buFontTx/>
              <a:buNone/>
            </a:pPr>
            <a:r>
              <a:rPr lang="en-US" sz="1800" smtClean="0"/>
              <a:t>	</a:t>
            </a:r>
            <a:r>
              <a:rPr lang="en-US" sz="1800" smtClean="0">
                <a:solidFill>
                  <a:schemeClr val="folHlink"/>
                </a:solidFill>
              </a:rPr>
              <a:t>1235419885346</a:t>
            </a:r>
            <a:r>
              <a:rPr lang="en-US" sz="1800" smtClean="0"/>
              <a:t>, </a:t>
            </a:r>
            <a:r>
              <a:rPr lang="en-US" sz="1800" smtClean="0">
                <a:solidFill>
                  <a:srgbClr val="0000FF"/>
                </a:solidFill>
              </a:rPr>
              <a:t>I</a:t>
            </a:r>
            <a:r>
              <a:rPr lang="en-US" sz="1800" smtClean="0"/>
              <a:t>, </a:t>
            </a:r>
            <a:r>
              <a:rPr lang="en-US" sz="1800" smtClean="0">
                <a:solidFill>
                  <a:schemeClr val="hlink"/>
                </a:solidFill>
              </a:rPr>
              <a:t>C:\Program Files\...\Mappings\Mac</a:t>
            </a:r>
          </a:p>
          <a:p>
            <a:pPr eaLnBrk="1" hangingPunct="1">
              <a:lnSpc>
                <a:spcPct val="90000"/>
              </a:lnSpc>
              <a:buFontTx/>
              <a:buNone/>
            </a:pPr>
            <a:r>
              <a:rPr lang="en-US" sz="1800" smtClean="0"/>
              <a:t>	</a:t>
            </a:r>
            <a:r>
              <a:rPr lang="en-US" sz="1800" smtClean="0">
                <a:solidFill>
                  <a:schemeClr val="folHlink"/>
                </a:solidFill>
              </a:rPr>
              <a:t>1235419908313</a:t>
            </a:r>
            <a:r>
              <a:rPr lang="en-US" sz="1800" smtClean="0"/>
              <a:t>, </a:t>
            </a:r>
            <a:r>
              <a:rPr lang="en-US" sz="1800" smtClean="0">
                <a:solidFill>
                  <a:srgbClr val="0000FF"/>
                </a:solidFill>
              </a:rPr>
              <a:t>F</a:t>
            </a:r>
            <a:r>
              <a:rPr lang="en-US" sz="1800" smtClean="0"/>
              <a:t>, </a:t>
            </a:r>
            <a:r>
              <a:rPr lang="en-US" sz="1800" smtClean="0">
                <a:solidFill>
                  <a:schemeClr val="hlink"/>
                </a:solidFill>
              </a:rPr>
              <a:t>C:\Program Files\...\Mappings\Mac\CENTEURO.TXT</a:t>
            </a:r>
          </a:p>
          <a:p>
            <a:pPr eaLnBrk="1" hangingPunct="1">
              <a:lnSpc>
                <a:spcPct val="90000"/>
              </a:lnSpc>
              <a:buFontTx/>
              <a:buNone/>
            </a:pPr>
            <a:r>
              <a:rPr lang="en-US" sz="1800" smtClean="0"/>
              <a:t>	</a:t>
            </a:r>
            <a:r>
              <a:rPr lang="en-US" sz="1800" smtClean="0">
                <a:solidFill>
                  <a:schemeClr val="folHlink"/>
                </a:solidFill>
              </a:rPr>
              <a:t>1235420132824</a:t>
            </a:r>
            <a:r>
              <a:rPr lang="en-US" sz="1800" smtClean="0"/>
              <a:t>, </a:t>
            </a:r>
            <a:r>
              <a:rPr lang="en-US" sz="1800" smtClean="0">
                <a:solidFill>
                  <a:srgbClr val="0000FF"/>
                </a:solidFill>
              </a:rPr>
              <a:t>F</a:t>
            </a:r>
            <a:r>
              <a:rPr lang="en-US" sz="1800" smtClean="0"/>
              <a:t>, </a:t>
            </a:r>
            <a:r>
              <a:rPr lang="en-US" sz="1800" smtClean="0">
                <a:solidFill>
                  <a:schemeClr val="hlink"/>
                </a:solidFill>
              </a:rPr>
              <a:t>C:\Program Files\...\Mappings\Mac\CORPCHAR.TXT</a:t>
            </a:r>
          </a:p>
          <a:p>
            <a:pPr eaLnBrk="1" hangingPunct="1">
              <a:lnSpc>
                <a:spcPct val="90000"/>
              </a:lnSpc>
              <a:buFontTx/>
              <a:buNone/>
            </a:pPr>
            <a:endParaRPr lang="en-US" sz="1800" smtClean="0"/>
          </a:p>
          <a:p>
            <a:pPr algn="just" eaLnBrk="1" hangingPunct="1">
              <a:lnSpc>
                <a:spcPct val="90000"/>
              </a:lnSpc>
              <a:buFontTx/>
              <a:buNone/>
            </a:pPr>
            <a:r>
              <a:rPr lang="en-US" sz="2400" smtClean="0"/>
              <a:t>	corresponds to </a:t>
            </a:r>
            <a:r>
              <a:rPr lang="en-US" sz="2400" smtClean="0">
                <a:solidFill>
                  <a:schemeClr val="hlink"/>
                </a:solidFill>
              </a:rPr>
              <a:t>traversing</a:t>
            </a:r>
            <a:r>
              <a:rPr lang="en-US" sz="2400" smtClean="0"/>
              <a:t> the directory structure looking for email addresses to infect. Each </a:t>
            </a:r>
            <a:r>
              <a:rPr lang="en-US" sz="2400" smtClean="0">
                <a:solidFill>
                  <a:srgbClr val="0000FF"/>
                </a:solidFill>
              </a:rPr>
              <a:t>I</a:t>
            </a:r>
            <a:r>
              <a:rPr lang="en-US" sz="2400" smtClean="0"/>
              <a:t> in such a pattern is replaced by a </a:t>
            </a:r>
            <a:r>
              <a:rPr lang="en-US" sz="2400" smtClean="0">
                <a:solidFill>
                  <a:srgbClr val="0000FF"/>
                </a:solidFill>
              </a:rPr>
              <a:t>T</a:t>
            </a:r>
            <a:r>
              <a:rPr lang="en-US" sz="2400" smtClean="0"/>
              <a:t> (for </a:t>
            </a:r>
            <a:r>
              <a:rPr lang="en-US" sz="2400" smtClean="0">
                <a:solidFill>
                  <a:schemeClr val="hlink"/>
                </a:solidFill>
              </a:rPr>
              <a:t>traversing</a:t>
            </a:r>
            <a:r>
              <a:rPr lang="en-US" sz="2400" smtClean="0"/>
              <a:t>) and each </a:t>
            </a:r>
            <a:r>
              <a:rPr lang="en-US" sz="2400" smtClean="0">
                <a:solidFill>
                  <a:srgbClr val="0000FF"/>
                </a:solidFill>
              </a:rPr>
              <a:t>F</a:t>
            </a:r>
            <a:r>
              <a:rPr lang="en-US" sz="2400" smtClean="0"/>
              <a:t> is replaced by a </a:t>
            </a:r>
            <a:r>
              <a:rPr lang="en-US" sz="2400" smtClean="0">
                <a:solidFill>
                  <a:srgbClr val="0000FF"/>
                </a:solidFill>
              </a:rPr>
              <a:t>R</a:t>
            </a:r>
            <a:r>
              <a:rPr lang="en-US" sz="2400" smtClean="0"/>
              <a:t> (for </a:t>
            </a:r>
            <a:r>
              <a:rPr lang="en-US" sz="2400" smtClean="0">
                <a:solidFill>
                  <a:schemeClr val="hlink"/>
                </a:solidFill>
              </a:rPr>
              <a:t>reading</a:t>
            </a:r>
            <a:r>
              <a:rPr lang="en-US" sz="2400" smtClean="0"/>
              <a:t>). This forms the back-bone of the worm behaviour. The path is ignored</a:t>
            </a:r>
          </a:p>
        </p:txBody>
      </p:sp>
      <p:sp>
        <p:nvSpPr>
          <p:cNvPr id="112644" name="Date Placeholder 1"/>
          <p:cNvSpPr>
            <a:spLocks noGrp="1"/>
          </p:cNvSpPr>
          <p:nvPr>
            <p:ph type="dt" sz="quarter" idx="10"/>
          </p:nvPr>
        </p:nvSpPr>
        <p:spPr>
          <a:noFill/>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en-US"/>
              <a:t>EICAR 2011</a:t>
            </a: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3666" name="Rectangle 2"/>
          <p:cNvSpPr>
            <a:spLocks noGrp="1" noChangeArrowheads="1"/>
          </p:cNvSpPr>
          <p:nvPr>
            <p:ph type="title"/>
          </p:nvPr>
        </p:nvSpPr>
        <p:spPr/>
        <p:txBody>
          <a:bodyPr/>
          <a:lstStyle/>
          <a:p>
            <a:pPr eaLnBrk="1" hangingPunct="1"/>
            <a:r>
              <a:rPr lang="en-US" smtClean="0">
                <a:solidFill>
                  <a:srgbClr val="FF0000"/>
                </a:solidFill>
              </a:rPr>
              <a:t>Semantic Signature Extraction</a:t>
            </a:r>
          </a:p>
        </p:txBody>
      </p:sp>
      <p:sp>
        <p:nvSpPr>
          <p:cNvPr id="113667" name="Rectangle 3"/>
          <p:cNvSpPr>
            <a:spLocks noGrp="1" noChangeArrowheads="1"/>
          </p:cNvSpPr>
          <p:nvPr>
            <p:ph type="body" idx="1"/>
          </p:nvPr>
        </p:nvSpPr>
        <p:spPr/>
        <p:txBody>
          <a:bodyPr/>
          <a:lstStyle/>
          <a:p>
            <a:pPr marL="609600" indent="-609600" algn="just" eaLnBrk="1" hangingPunct="1">
              <a:buFontTx/>
              <a:buAutoNum type="arabicPeriod" startAt="4"/>
            </a:pPr>
            <a:r>
              <a:rPr lang="en-US" smtClean="0"/>
              <a:t>In each text file, we ignore all those operations which do not occur in any of these abstractions, </a:t>
            </a:r>
          </a:p>
          <a:p>
            <a:pPr marL="990600" lvl="1" indent="-533400" algn="just" eaLnBrk="1" hangingPunct="1">
              <a:buFontTx/>
              <a:buNone/>
            </a:pPr>
            <a:r>
              <a:rPr lang="en-US" smtClean="0"/>
              <a:t>	this is because, we are interested in extracting the signature of a worm (that forms its crux) and not to identify all its activities. Note however, that the ability to identify all its activities is very useful for disinfecting an already infected system</a:t>
            </a:r>
          </a:p>
        </p:txBody>
      </p:sp>
      <p:sp>
        <p:nvSpPr>
          <p:cNvPr id="113668" name="Date Placeholder 1"/>
          <p:cNvSpPr>
            <a:spLocks noGrp="1"/>
          </p:cNvSpPr>
          <p:nvPr>
            <p:ph type="dt" sz="quarter" idx="10"/>
          </p:nvPr>
        </p:nvSpPr>
        <p:spPr>
          <a:noFill/>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en-US"/>
              <a:t>EICAR 2011</a:t>
            </a: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4690" name="Rectangle 2"/>
          <p:cNvSpPr>
            <a:spLocks noGrp="1" noChangeArrowheads="1"/>
          </p:cNvSpPr>
          <p:nvPr>
            <p:ph type="title"/>
          </p:nvPr>
        </p:nvSpPr>
        <p:spPr/>
        <p:txBody>
          <a:bodyPr/>
          <a:lstStyle/>
          <a:p>
            <a:pPr eaLnBrk="1" hangingPunct="1"/>
            <a:r>
              <a:rPr lang="en-US" smtClean="0">
                <a:solidFill>
                  <a:srgbClr val="FF0000"/>
                </a:solidFill>
              </a:rPr>
              <a:t>Semantic Signature Extraction</a:t>
            </a:r>
          </a:p>
        </p:txBody>
      </p:sp>
      <p:sp>
        <p:nvSpPr>
          <p:cNvPr id="114691" name="Rectangle 3"/>
          <p:cNvSpPr>
            <a:spLocks noGrp="1" noChangeArrowheads="1"/>
          </p:cNvSpPr>
          <p:nvPr>
            <p:ph type="body" idx="1"/>
          </p:nvPr>
        </p:nvSpPr>
        <p:spPr>
          <a:xfrm>
            <a:off x="457200" y="1600200"/>
            <a:ext cx="8229600" cy="3962400"/>
          </a:xfrm>
        </p:spPr>
        <p:txBody>
          <a:bodyPr/>
          <a:lstStyle/>
          <a:p>
            <a:pPr marL="609600" indent="-609600" algn="just" eaLnBrk="1" hangingPunct="1">
              <a:lnSpc>
                <a:spcPct val="90000"/>
              </a:lnSpc>
              <a:buFontTx/>
              <a:buAutoNum type="arabicPeriod" startAt="5"/>
            </a:pPr>
            <a:r>
              <a:rPr lang="en-US" smtClean="0"/>
              <a:t>Once we have the abstracted versions of all the threads of an execution, we merge them back into a single file and sort them according to their time-stamps and remove the time stamps, resulting in a file containing just the sequence of symbols corresponding to the activities performed</a:t>
            </a:r>
            <a:endParaRPr lang="en-US" sz="3600" smtClean="0">
              <a:solidFill>
                <a:srgbClr val="0000FF"/>
              </a:solidFill>
            </a:endParaRPr>
          </a:p>
        </p:txBody>
      </p:sp>
      <p:sp>
        <p:nvSpPr>
          <p:cNvPr id="114692" name="Date Placeholder 1"/>
          <p:cNvSpPr>
            <a:spLocks noGrp="1"/>
          </p:cNvSpPr>
          <p:nvPr>
            <p:ph type="dt" sz="quarter" idx="10"/>
          </p:nvPr>
        </p:nvSpPr>
        <p:spPr>
          <a:noFill/>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en-US"/>
              <a:t>EICAR 2011</a:t>
            </a: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1399</TotalTime>
  <Words>5304</Words>
  <Application>Microsoft Office PowerPoint</Application>
  <PresentationFormat>On-screen Show (4:3)</PresentationFormat>
  <Paragraphs>896</Paragraphs>
  <Slides>111</Slides>
  <Notes>0</Notes>
  <HiddenSlides>39</HiddenSlides>
  <MMClips>0</MMClips>
  <ScaleCrop>false</ScaleCrop>
  <HeadingPairs>
    <vt:vector size="4" baseType="variant">
      <vt:variant>
        <vt:lpstr>Theme</vt:lpstr>
      </vt:variant>
      <vt:variant>
        <vt:i4>1</vt:i4>
      </vt:variant>
      <vt:variant>
        <vt:lpstr>Slide Titles</vt:lpstr>
      </vt:variant>
      <vt:variant>
        <vt:i4>111</vt:i4>
      </vt:variant>
    </vt:vector>
  </HeadingPairs>
  <TitlesOfParts>
    <vt:vector size="112" baseType="lpstr">
      <vt:lpstr>Default Design</vt:lpstr>
      <vt:lpstr>Metamorphic Virus: Charaecterization as RE</vt:lpstr>
      <vt:lpstr>Organization</vt:lpstr>
      <vt:lpstr>Benchmarking Program Behaviour for Infection Detection</vt:lpstr>
      <vt:lpstr>Benchmarking Program Behaviour for Infection Detection</vt:lpstr>
      <vt:lpstr>Benchmarking Program Behaviour for Infection Detection</vt:lpstr>
      <vt:lpstr>Benchmarking Program Behaviour for Infection Detection</vt:lpstr>
      <vt:lpstr>Reactive programs</vt:lpstr>
      <vt:lpstr>Logical Layers of OS</vt:lpstr>
      <vt:lpstr>Ideas</vt:lpstr>
      <vt:lpstr>Behaviour modelling</vt:lpstr>
      <vt:lpstr>Behaviour modelling</vt:lpstr>
      <vt:lpstr>Behaviour modelling</vt:lpstr>
      <vt:lpstr>PowerPoint Presentation</vt:lpstr>
      <vt:lpstr>Automatic Extraction of Program Behaviour</vt:lpstr>
      <vt:lpstr>Comparing behaviours</vt:lpstr>
      <vt:lpstr>Tree Isomorphism</vt:lpstr>
      <vt:lpstr>Policies for Comparing Corresponding Processes</vt:lpstr>
      <vt:lpstr>Defining Infection</vt:lpstr>
      <vt:lpstr>Validating program behaviour</vt:lpstr>
      <vt:lpstr>Validating program behaviour</vt:lpstr>
      <vt:lpstr>Experiments (Malware Detection)</vt:lpstr>
      <vt:lpstr>Semantic Behaviour Model: Summary</vt:lpstr>
      <vt:lpstr>Resilience to Transformations</vt:lpstr>
      <vt:lpstr>Outline</vt:lpstr>
      <vt:lpstr>Semantic Signature Extraction</vt:lpstr>
      <vt:lpstr>Virus replication</vt:lpstr>
      <vt:lpstr>Semantic Signature Extraction</vt:lpstr>
      <vt:lpstr>Semantic Signature Extraction</vt:lpstr>
      <vt:lpstr>Semantic Signature Extraction</vt:lpstr>
      <vt:lpstr>Semantic Signature Extraction</vt:lpstr>
      <vt:lpstr>Analyzing Generations of Metamorphic Virus</vt:lpstr>
      <vt:lpstr>Semantic Signature Extraction</vt:lpstr>
      <vt:lpstr>Semantic Signature Extraction</vt:lpstr>
      <vt:lpstr>Semantic Signature Extraction</vt:lpstr>
      <vt:lpstr>Semantic Signature Extraction</vt:lpstr>
      <vt:lpstr>Semantic Signature Extraction</vt:lpstr>
      <vt:lpstr>Semantic Signature Extraction</vt:lpstr>
      <vt:lpstr>Semantic Signature Extraction</vt:lpstr>
      <vt:lpstr>Semantic Signature Extraction</vt:lpstr>
      <vt:lpstr>Semantic Signature Extraction</vt:lpstr>
      <vt:lpstr>Semantic Signature Extraction</vt:lpstr>
      <vt:lpstr>Semantic Signature Extraction</vt:lpstr>
      <vt:lpstr>PowerPoint Presentation</vt:lpstr>
      <vt:lpstr>Semantic Signature Extraction</vt:lpstr>
      <vt:lpstr>Semantic Signature Extraction</vt:lpstr>
      <vt:lpstr>Semantic Signature Extraction</vt:lpstr>
      <vt:lpstr>Analysis of Sality (a Metamorphic Virus)</vt:lpstr>
      <vt:lpstr>Analysis of Sality</vt:lpstr>
      <vt:lpstr>Analysis of Sality</vt:lpstr>
      <vt:lpstr>Analysis of Sality</vt:lpstr>
      <vt:lpstr>Analysis of Sality</vt:lpstr>
      <vt:lpstr>Analysis of Sality</vt:lpstr>
      <vt:lpstr>Analysis of Sality</vt:lpstr>
      <vt:lpstr>Analysis of Sality</vt:lpstr>
      <vt:lpstr>Analysis of Sality</vt:lpstr>
      <vt:lpstr>Analysis of Sality</vt:lpstr>
      <vt:lpstr>Analysis of Sality</vt:lpstr>
      <vt:lpstr>Analysis of Sality</vt:lpstr>
      <vt:lpstr>Analysis of Sality</vt:lpstr>
      <vt:lpstr>Analysis of Sality</vt:lpstr>
      <vt:lpstr>Analysis of Sality</vt:lpstr>
      <vt:lpstr>Analysis of Sality</vt:lpstr>
      <vt:lpstr>Analysis of Sality</vt:lpstr>
      <vt:lpstr>Analysis of Sality</vt:lpstr>
      <vt:lpstr>Static Analyzer Tool: Call Graph</vt:lpstr>
      <vt:lpstr>Static Analyzer Tool</vt:lpstr>
      <vt:lpstr>PowerPoint Presentation</vt:lpstr>
      <vt:lpstr>Reverse Engineering:  Sality</vt:lpstr>
      <vt:lpstr>Learning Regular Languages from Positive Data</vt:lpstr>
      <vt:lpstr>Learning Regular Languages from Positive Data</vt:lpstr>
      <vt:lpstr>Learning Regular Languages from Positive Data</vt:lpstr>
      <vt:lpstr>Learning Regular Languages from Positive Data</vt:lpstr>
      <vt:lpstr>Learning Regular Languages from Positive Data</vt:lpstr>
      <vt:lpstr>Learning Regular Languages from Positive Data</vt:lpstr>
      <vt:lpstr>Learning Regular Languages from Positive Data</vt:lpstr>
      <vt:lpstr>Learning Regular Languages from Positive Data</vt:lpstr>
      <vt:lpstr>Learning Regular Languages from Positive Data</vt:lpstr>
      <vt:lpstr>Learning Regular Languages from Positive Data</vt:lpstr>
      <vt:lpstr>Learning Regular Languages from Positive Data</vt:lpstr>
      <vt:lpstr>Pseudo-Code of Learning Algorithm</vt:lpstr>
      <vt:lpstr>Pseudo-Code of Learning Algorithm</vt:lpstr>
      <vt:lpstr>Pseudo-Code of Learning Algorithm</vt:lpstr>
      <vt:lpstr>Pseudo-Code of Learning Algorithm</vt:lpstr>
      <vt:lpstr>Pseudo-Code of Learning Algorithm</vt:lpstr>
      <vt:lpstr>Pseudo-Code of Learning Algorithm</vt:lpstr>
      <vt:lpstr>Pseudo-Code of Learning Algorithm</vt:lpstr>
      <vt:lpstr>PowerPoint Presentation</vt:lpstr>
      <vt:lpstr>Pseudo-Code of Learning Algorithm</vt:lpstr>
      <vt:lpstr>Analyzing Variants of E-mail Worms</vt:lpstr>
      <vt:lpstr>Semantic Signature Extraction</vt:lpstr>
      <vt:lpstr>Semantic Signature Extraction</vt:lpstr>
      <vt:lpstr>Semantic Signature Extraction</vt:lpstr>
      <vt:lpstr>Semantic Signature Extraction</vt:lpstr>
      <vt:lpstr>Semantic Signature Extraction</vt:lpstr>
      <vt:lpstr>Semantic Signature Extraction</vt:lpstr>
      <vt:lpstr>Semantic Signature Extraction</vt:lpstr>
      <vt:lpstr>Semantic Signature Extraction</vt:lpstr>
      <vt:lpstr>Semantic Signature Extraction</vt:lpstr>
      <vt:lpstr>Semantic Signature Extraction</vt:lpstr>
      <vt:lpstr>Semantic Signature Extraction</vt:lpstr>
      <vt:lpstr>Semantic Signature Extraction</vt:lpstr>
      <vt:lpstr>Semantic Signature Extraction</vt:lpstr>
      <vt:lpstr>Semantic Signature Extraction</vt:lpstr>
      <vt:lpstr>Semantic Signature Extraction</vt:lpstr>
      <vt:lpstr>Conclusions</vt:lpstr>
      <vt:lpstr>Architecture of Monitoring</vt:lpstr>
      <vt:lpstr>Conclusions</vt:lpstr>
      <vt:lpstr>Challenges and Future Work</vt:lpstr>
      <vt:lpstr>Debugging Environment</vt:lpstr>
      <vt:lpstr>PowerPoint Presentation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shyamasundar</dc:creator>
  <cp:lastModifiedBy>shyamasundar</cp:lastModifiedBy>
  <cp:revision>599</cp:revision>
  <cp:lastPrinted>1601-01-01T00:00:00Z</cp:lastPrinted>
  <dcterms:created xsi:type="dcterms:W3CDTF">1601-01-01T00:00:00Z</dcterms:created>
  <dcterms:modified xsi:type="dcterms:W3CDTF">2011-06-20T02:07:37Z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Version">
    <vt:i4>1</vt:i4>
  </property>
</Properties>
</file>