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95" r:id="rId2"/>
    <p:sldId id="280" r:id="rId3"/>
    <p:sldId id="281" r:id="rId4"/>
    <p:sldId id="294" r:id="rId5"/>
    <p:sldId id="298" r:id="rId6"/>
    <p:sldId id="283" r:id="rId7"/>
    <p:sldId id="299" r:id="rId8"/>
    <p:sldId id="300" r:id="rId9"/>
    <p:sldId id="301" r:id="rId10"/>
    <p:sldId id="302" r:id="rId11"/>
    <p:sldId id="303" r:id="rId12"/>
    <p:sldId id="304" r:id="rId13"/>
    <p:sldId id="305" r:id="rId14"/>
    <p:sldId id="306" r:id="rId15"/>
    <p:sldId id="307" r:id="rId16"/>
    <p:sldId id="308" r:id="rId17"/>
    <p:sldId id="315" r:id="rId18"/>
    <p:sldId id="316" r:id="rId19"/>
    <p:sldId id="317" r:id="rId20"/>
    <p:sldId id="309" r:id="rId21"/>
    <p:sldId id="285" r:id="rId22"/>
    <p:sldId id="286" r:id="rId23"/>
    <p:sldId id="287" r:id="rId24"/>
    <p:sldId id="288" r:id="rId25"/>
    <p:sldId id="289" r:id="rId26"/>
    <p:sldId id="290" r:id="rId27"/>
    <p:sldId id="291" r:id="rId28"/>
    <p:sldId id="292" r:id="rId29"/>
    <p:sldId id="293" r:id="rId30"/>
    <p:sldId id="297" r:id="rId31"/>
    <p:sldId id="271" r:id="rId32"/>
    <p:sldId id="272" r:id="rId33"/>
    <p:sldId id="273" r:id="rId34"/>
    <p:sldId id="274" r:id="rId35"/>
    <p:sldId id="277" r:id="rId36"/>
    <p:sldId id="278" r:id="rId37"/>
    <p:sldId id="275" r:id="rId38"/>
    <p:sldId id="296" r:id="rId39"/>
    <p:sldId id="270" r:id="rId40"/>
    <p:sldId id="279" r:id="rId41"/>
    <p:sldId id="276" r:id="rId42"/>
    <p:sldId id="256" r:id="rId43"/>
    <p:sldId id="257" r:id="rId44"/>
    <p:sldId id="258" r:id="rId45"/>
    <p:sldId id="259" r:id="rId46"/>
    <p:sldId id="260" r:id="rId47"/>
    <p:sldId id="261" r:id="rId48"/>
    <p:sldId id="262" r:id="rId49"/>
    <p:sldId id="263" r:id="rId50"/>
    <p:sldId id="264" r:id="rId51"/>
    <p:sldId id="265" r:id="rId52"/>
    <p:sldId id="266" r:id="rId53"/>
    <p:sldId id="267" r:id="rId54"/>
    <p:sldId id="268" r:id="rId55"/>
    <p:sldId id="269" r:id="rId56"/>
    <p:sldId id="314" r:id="rId57"/>
    <p:sldId id="310" r:id="rId58"/>
    <p:sldId id="311" r:id="rId59"/>
    <p:sldId id="312" r:id="rId60"/>
    <p:sldId id="313"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605" autoAdjust="0"/>
    <p:restoredTop sz="86322" autoAdjust="0"/>
  </p:normalViewPr>
  <p:slideViewPr>
    <p:cSldViewPr>
      <p:cViewPr varScale="1">
        <p:scale>
          <a:sx n="89" d="100"/>
          <a:sy n="89" d="100"/>
        </p:scale>
        <p:origin x="-1978"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3DFF3C-3036-4C5D-AAA0-FE58C6EE092B}" type="datetimeFigureOut">
              <a:rPr lang="en-US" smtClean="0"/>
              <a:t>6/19/2011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9D4A5C-9927-40F1-8DDD-7796921DBBD5}" type="slidenum">
              <a:rPr lang="en-US" smtClean="0"/>
              <a:t>‹#›</a:t>
            </a:fld>
            <a:endParaRPr lang="en-US"/>
          </a:p>
        </p:txBody>
      </p:sp>
    </p:spTree>
    <p:extLst>
      <p:ext uri="{BB962C8B-B14F-4D97-AF65-F5344CB8AC3E}">
        <p14:creationId xmlns:p14="http://schemas.microsoft.com/office/powerpoint/2010/main" val="29987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20 June 2011</a:t>
            </a:r>
            <a:endParaRPr lang="en-US"/>
          </a:p>
        </p:txBody>
      </p:sp>
      <p:sp>
        <p:nvSpPr>
          <p:cNvPr id="8" name="Footer Placeholder 7"/>
          <p:cNvSpPr>
            <a:spLocks noGrp="1"/>
          </p:cNvSpPr>
          <p:nvPr>
            <p:ph type="ftr" sz="quarter" idx="11"/>
          </p:nvPr>
        </p:nvSpPr>
        <p:spPr/>
        <p:txBody>
          <a:bodyPr/>
          <a:lstStyle/>
          <a:p>
            <a:r>
              <a:rPr lang="en-US" smtClean="0"/>
              <a:t>National Workshop on Malware Threats and Defence, Tezpur</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20 June 2011</a:t>
            </a:r>
            <a:endParaRPr lang="en-US"/>
          </a:p>
        </p:txBody>
      </p:sp>
      <p:sp>
        <p:nvSpPr>
          <p:cNvPr id="4" name="Footer Placeholder 3"/>
          <p:cNvSpPr>
            <a:spLocks noGrp="1"/>
          </p:cNvSpPr>
          <p:nvPr>
            <p:ph type="ftr" sz="quarter" idx="11"/>
          </p:nvPr>
        </p:nvSpPr>
        <p:spPr/>
        <p:txBody>
          <a:bodyPr/>
          <a:lstStyle/>
          <a:p>
            <a:r>
              <a:rPr lang="en-US" smtClean="0"/>
              <a:t>National Workshop on Malware Threats and Defence, Tezpur</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20 June 2011</a:t>
            </a:r>
            <a:endParaRPr lang="en-US"/>
          </a:p>
        </p:txBody>
      </p:sp>
      <p:sp>
        <p:nvSpPr>
          <p:cNvPr id="3" name="Footer Placeholder 2"/>
          <p:cNvSpPr>
            <a:spLocks noGrp="1"/>
          </p:cNvSpPr>
          <p:nvPr>
            <p:ph type="ftr" sz="quarter" idx="11"/>
          </p:nvPr>
        </p:nvSpPr>
        <p:spPr/>
        <p:txBody>
          <a:bodyPr/>
          <a:lstStyle/>
          <a:p>
            <a:r>
              <a:rPr lang="en-US" smtClean="0"/>
              <a:t>National Workshop on Malware Threats and Defence, Tezpur</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20 June 2011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National Workshop on Malware Threats and Defence, Tezpur</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metamorphic.pptx"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0000"/>
                </a:solidFill>
              </a:rPr>
              <a:t>Combating Malware: Issues and Challenges</a:t>
            </a:r>
            <a:endParaRPr lang="en-US" dirty="0">
              <a:solidFill>
                <a:srgbClr val="FF0000"/>
              </a:solidFill>
            </a:endParaRPr>
          </a:p>
        </p:txBody>
      </p:sp>
      <p:sp>
        <p:nvSpPr>
          <p:cNvPr id="3" name="Subtitle 2"/>
          <p:cNvSpPr>
            <a:spLocks noGrp="1"/>
          </p:cNvSpPr>
          <p:nvPr>
            <p:ph type="subTitle" idx="1"/>
          </p:nvPr>
        </p:nvSpPr>
        <p:spPr/>
        <p:txBody>
          <a:bodyPr>
            <a:normAutofit fontScale="85000" lnSpcReduction="20000"/>
          </a:bodyPr>
          <a:lstStyle/>
          <a:p>
            <a:r>
              <a:rPr lang="en-US" dirty="0" smtClean="0"/>
              <a:t>RK </a:t>
            </a:r>
            <a:r>
              <a:rPr lang="en-US" dirty="0" err="1" smtClean="0"/>
              <a:t>Shyamasundar</a:t>
            </a:r>
            <a:endParaRPr lang="en-US" dirty="0" smtClean="0"/>
          </a:p>
          <a:p>
            <a:r>
              <a:rPr lang="en-US" dirty="0" smtClean="0"/>
              <a:t>Tata Institute of Fundamental Research</a:t>
            </a:r>
          </a:p>
          <a:p>
            <a:r>
              <a:rPr lang="en-US" dirty="0" smtClean="0"/>
              <a:t>Mumbai</a:t>
            </a:r>
          </a:p>
          <a:p>
            <a:r>
              <a:rPr lang="en-US" dirty="0" smtClean="0"/>
              <a:t>shyam@tifr.res.in</a:t>
            </a:r>
            <a:endParaRPr lang="en-US"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1624562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Some remarks</a:t>
            </a:r>
          </a:p>
        </p:txBody>
      </p:sp>
      <p:sp>
        <p:nvSpPr>
          <p:cNvPr id="18435" name="Rectangle 3"/>
          <p:cNvSpPr>
            <a:spLocks noGrp="1" noChangeArrowheads="1"/>
          </p:cNvSpPr>
          <p:nvPr>
            <p:ph type="body" idx="1"/>
          </p:nvPr>
        </p:nvSpPr>
        <p:spPr/>
        <p:txBody>
          <a:bodyPr/>
          <a:lstStyle/>
          <a:p>
            <a:pPr algn="just"/>
            <a:r>
              <a:rPr lang="en-US" smtClean="0"/>
              <a:t>Ability to do </a:t>
            </a:r>
            <a:r>
              <a:rPr lang="en-US" smtClean="0">
                <a:solidFill>
                  <a:srgbClr val="FF0000"/>
                </a:solidFill>
              </a:rPr>
              <a:t>damage</a:t>
            </a:r>
            <a:r>
              <a:rPr lang="en-US" smtClean="0"/>
              <a:t> is not considered a vital characteristic of a virus</a:t>
            </a:r>
          </a:p>
          <a:p>
            <a:pPr algn="just"/>
            <a:r>
              <a:rPr lang="en-US" smtClean="0"/>
              <a:t>Possibility of a virus infection is based on the theory of </a:t>
            </a:r>
            <a:r>
              <a:rPr lang="en-US" smtClean="0">
                <a:solidFill>
                  <a:srgbClr val="FF0000"/>
                </a:solidFill>
              </a:rPr>
              <a:t>self-reproducing automata</a:t>
            </a:r>
          </a:p>
          <a:p>
            <a:pPr algn="just"/>
            <a:r>
              <a:rPr lang="en-US" smtClean="0"/>
              <a:t>Infected programs can also act as viruses, thus spreading to the transitive closure of information sharing</a:t>
            </a:r>
          </a:p>
        </p:txBody>
      </p:sp>
      <p:sp>
        <p:nvSpPr>
          <p:cNvPr id="18436"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18437"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9D8803B2-3E2B-4BCD-AC63-48A238EC3D44}" type="slidenum">
              <a:rPr lang="en-US" smtClean="0"/>
              <a:pPr/>
              <a:t>10</a:t>
            </a:fld>
            <a:endParaRPr lang="en-US" smtClean="0"/>
          </a:p>
        </p:txBody>
      </p:sp>
      <p:sp>
        <p:nvSpPr>
          <p:cNvPr id="18438"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69975" y="1371600"/>
            <a:ext cx="7007225" cy="4959350"/>
          </a:xfrm>
        </p:spPr>
      </p:pic>
      <p:sp>
        <p:nvSpPr>
          <p:cNvPr id="24579" name="TextBox 4"/>
          <p:cNvSpPr txBox="1">
            <a:spLocks noChangeArrowheads="1"/>
          </p:cNvSpPr>
          <p:nvPr/>
        </p:nvSpPr>
        <p:spPr bwMode="auto">
          <a:xfrm>
            <a:off x="4419600" y="22098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endParaRPr lang="en-IN"/>
          </a:p>
        </p:txBody>
      </p:sp>
      <p:sp>
        <p:nvSpPr>
          <p:cNvPr id="24580" name="Title 6"/>
          <p:cNvSpPr>
            <a:spLocks noGrp="1"/>
          </p:cNvSpPr>
          <p:nvPr>
            <p:ph type="title"/>
          </p:nvPr>
        </p:nvSpPr>
        <p:spPr/>
        <p:txBody>
          <a:bodyPr/>
          <a:lstStyle/>
          <a:p>
            <a:r>
              <a:rPr lang="en-US" smtClean="0"/>
              <a:t>Adleman’s model of a virus</a:t>
            </a:r>
            <a:endParaRPr lang="en-IN" smtClean="0"/>
          </a:p>
        </p:txBody>
      </p:sp>
      <p:sp>
        <p:nvSpPr>
          <p:cNvPr id="24581" name="Date Placeholder 4"/>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24582"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8052312D-72A5-4FCD-8A11-AFB838EC76F3}" type="slidenum">
              <a:rPr lang="en-US" smtClean="0"/>
              <a:pPr/>
              <a:t>11</a:t>
            </a:fld>
            <a:endParaRPr lang="en-US" smtClean="0"/>
          </a:p>
        </p:txBody>
      </p:sp>
      <p:sp>
        <p:nvSpPr>
          <p:cNvPr id="24583" name="Footer Placeholder 6"/>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777875"/>
            <a:ext cx="6858000" cy="57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4"/>
          <p:cNvSpPr txBox="1">
            <a:spLocks noChangeArrowheads="1"/>
          </p:cNvSpPr>
          <p:nvPr/>
        </p:nvSpPr>
        <p:spPr bwMode="auto">
          <a:xfrm>
            <a:off x="2743200" y="152400"/>
            <a:ext cx="3613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sz="3200">
                <a:solidFill>
                  <a:srgbClr val="FF0000"/>
                </a:solidFill>
              </a:rPr>
              <a:t>Compression Virus</a:t>
            </a:r>
          </a:p>
        </p:txBody>
      </p:sp>
      <p:sp>
        <p:nvSpPr>
          <p:cNvPr id="25604"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25605"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9EA49E4-78A5-43CC-A323-57FC008A7AFB}" type="slidenum">
              <a:rPr lang="en-US" smtClean="0"/>
              <a:pPr/>
              <a:t>12</a:t>
            </a:fld>
            <a:endParaRPr lang="en-US" smtClean="0"/>
          </a:p>
        </p:txBody>
      </p:sp>
      <p:sp>
        <p:nvSpPr>
          <p:cNvPr id="25606"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t>Formal characterization</a:t>
            </a:r>
          </a:p>
        </p:txBody>
      </p:sp>
      <p:sp>
        <p:nvSpPr>
          <p:cNvPr id="26627" name="Rectangle 3"/>
          <p:cNvSpPr>
            <a:spLocks noGrp="1" noChangeArrowheads="1"/>
          </p:cNvSpPr>
          <p:nvPr>
            <p:ph type="body" idx="1"/>
          </p:nvPr>
        </p:nvSpPr>
        <p:spPr/>
        <p:txBody>
          <a:bodyPr/>
          <a:lstStyle/>
          <a:p>
            <a:pPr algn="just"/>
            <a:r>
              <a:rPr lang="en-US" smtClean="0"/>
              <a:t>A program </a:t>
            </a:r>
            <a:r>
              <a:rPr lang="en-US" i="1" smtClean="0"/>
              <a:t>v</a:t>
            </a:r>
            <a:r>
              <a:rPr lang="en-US" smtClean="0"/>
              <a:t>, that always terminates, is called a virus iff for all states </a:t>
            </a:r>
            <a:r>
              <a:rPr lang="en-US" i="1" smtClean="0"/>
              <a:t>s</a:t>
            </a:r>
            <a:r>
              <a:rPr lang="en-US" smtClean="0"/>
              <a:t> either</a:t>
            </a:r>
          </a:p>
          <a:p>
            <a:pPr lvl="1" algn="just"/>
            <a:r>
              <a:rPr lang="en-US" smtClean="0">
                <a:solidFill>
                  <a:srgbClr val="FF0000"/>
                </a:solidFill>
              </a:rPr>
              <a:t>Injure</a:t>
            </a:r>
            <a:r>
              <a:rPr lang="en-US" smtClean="0"/>
              <a:t>: all programs infected by </a:t>
            </a:r>
            <a:r>
              <a:rPr lang="en-US" i="1" smtClean="0"/>
              <a:t>v</a:t>
            </a:r>
            <a:r>
              <a:rPr lang="en-US" smtClean="0"/>
              <a:t> result in the same state when executed in </a:t>
            </a:r>
            <a:r>
              <a:rPr lang="en-US" i="1" smtClean="0"/>
              <a:t>s</a:t>
            </a:r>
            <a:endParaRPr lang="en-US" smtClean="0"/>
          </a:p>
          <a:p>
            <a:pPr lvl="1" algn="just"/>
            <a:r>
              <a:rPr lang="en-US" smtClean="0">
                <a:solidFill>
                  <a:srgbClr val="FF0000"/>
                </a:solidFill>
              </a:rPr>
              <a:t>Infect</a:t>
            </a:r>
            <a:r>
              <a:rPr lang="en-US" smtClean="0"/>
              <a:t> or </a:t>
            </a:r>
            <a:r>
              <a:rPr lang="en-US" smtClean="0">
                <a:solidFill>
                  <a:srgbClr val="FF0000"/>
                </a:solidFill>
              </a:rPr>
              <a:t>Imitate</a:t>
            </a:r>
            <a:r>
              <a:rPr lang="en-US" smtClean="0"/>
              <a:t>: for every program </a:t>
            </a:r>
            <a:r>
              <a:rPr lang="en-US" i="1" smtClean="0"/>
              <a:t>p</a:t>
            </a:r>
            <a:r>
              <a:rPr lang="en-US" smtClean="0"/>
              <a:t>, the state resulting when </a:t>
            </a:r>
            <a:r>
              <a:rPr lang="en-US" i="1" smtClean="0"/>
              <a:t>p</a:t>
            </a:r>
            <a:r>
              <a:rPr lang="en-US" smtClean="0"/>
              <a:t> infected by </a:t>
            </a:r>
            <a:r>
              <a:rPr lang="en-US" i="1" smtClean="0"/>
              <a:t>v</a:t>
            </a:r>
            <a:r>
              <a:rPr lang="en-US" smtClean="0"/>
              <a:t> is executed in </a:t>
            </a:r>
            <a:r>
              <a:rPr lang="en-US" i="1" smtClean="0"/>
              <a:t>s</a:t>
            </a:r>
            <a:r>
              <a:rPr lang="en-US" smtClean="0"/>
              <a:t> is the same as the state resulting when </a:t>
            </a:r>
            <a:r>
              <a:rPr lang="en-US" i="1" smtClean="0"/>
              <a:t>p</a:t>
            </a:r>
            <a:r>
              <a:rPr lang="en-US" smtClean="0"/>
              <a:t> is executed in </a:t>
            </a:r>
            <a:r>
              <a:rPr lang="en-US" i="1" smtClean="0"/>
              <a:t>s</a:t>
            </a:r>
            <a:r>
              <a:rPr lang="en-US" smtClean="0"/>
              <a:t> possibly followed by an infection</a:t>
            </a:r>
          </a:p>
        </p:txBody>
      </p:sp>
      <p:sp>
        <p:nvSpPr>
          <p:cNvPr id="26628"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26629"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7FE24050-48FE-4A50-B7DF-E19533AEE0B1}" type="slidenum">
              <a:rPr lang="en-US" smtClean="0"/>
              <a:pPr/>
              <a:t>13</a:t>
            </a:fld>
            <a:endParaRPr lang="en-US" smtClean="0"/>
          </a:p>
        </p:txBody>
      </p:sp>
      <p:sp>
        <p:nvSpPr>
          <p:cNvPr id="26630"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t>Remarks</a:t>
            </a:r>
          </a:p>
        </p:txBody>
      </p:sp>
      <p:sp>
        <p:nvSpPr>
          <p:cNvPr id="27651" name="Rectangle 3"/>
          <p:cNvSpPr>
            <a:spLocks noGrp="1" noChangeArrowheads="1"/>
          </p:cNvSpPr>
          <p:nvPr>
            <p:ph type="body" idx="1"/>
          </p:nvPr>
        </p:nvSpPr>
        <p:spPr/>
        <p:txBody>
          <a:bodyPr/>
          <a:lstStyle/>
          <a:p>
            <a:pPr algn="just"/>
            <a:r>
              <a:rPr lang="en-US" smtClean="0"/>
              <a:t>Adleman’s definition of a virus </a:t>
            </a:r>
            <a:r>
              <a:rPr lang="en-US" i="1" smtClean="0"/>
              <a:t>v</a:t>
            </a:r>
            <a:r>
              <a:rPr lang="en-US" smtClean="0"/>
              <a:t> characterizes the relationship between a program </a:t>
            </a:r>
            <a:r>
              <a:rPr lang="en-US" i="1" smtClean="0"/>
              <a:t>p</a:t>
            </a:r>
            <a:r>
              <a:rPr lang="en-US" smtClean="0"/>
              <a:t> and the program obtained by </a:t>
            </a:r>
            <a:r>
              <a:rPr lang="en-US" i="1" smtClean="0"/>
              <a:t>v</a:t>
            </a:r>
            <a:r>
              <a:rPr lang="en-US" smtClean="0"/>
              <a:t> infecting </a:t>
            </a:r>
            <a:r>
              <a:rPr lang="en-US" i="1" smtClean="0"/>
              <a:t>p</a:t>
            </a:r>
            <a:endParaRPr lang="en-US" smtClean="0"/>
          </a:p>
          <a:p>
            <a:pPr algn="just"/>
            <a:r>
              <a:rPr lang="en-US" smtClean="0"/>
              <a:t>There is no quantification of injury and infection</a:t>
            </a:r>
          </a:p>
          <a:p>
            <a:pPr algn="just"/>
            <a:r>
              <a:rPr lang="en-US" smtClean="0"/>
              <a:t>Gives rise to a taxonomy of virus classes</a:t>
            </a:r>
          </a:p>
          <a:p>
            <a:pPr lvl="1" algn="just"/>
            <a:r>
              <a:rPr lang="en-US" i="1" smtClean="0"/>
              <a:t>benign, Epeian, disseminating and malicious</a:t>
            </a:r>
          </a:p>
        </p:txBody>
      </p:sp>
      <p:sp>
        <p:nvSpPr>
          <p:cNvPr id="27652"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27653"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C5F6B170-1112-4DEB-BF52-A6EE29A9AF24}" type="slidenum">
              <a:rPr lang="en-US" smtClean="0"/>
              <a:pPr/>
              <a:t>14</a:t>
            </a:fld>
            <a:endParaRPr lang="en-US" smtClean="0"/>
          </a:p>
        </p:txBody>
      </p:sp>
      <p:sp>
        <p:nvSpPr>
          <p:cNvPr id="27654"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457200" y="609600"/>
            <a:ext cx="8229600" cy="5516563"/>
          </a:xfrm>
        </p:spPr>
        <p:txBody>
          <a:bodyPr/>
          <a:lstStyle/>
          <a:p>
            <a:pPr algn="just">
              <a:lnSpc>
                <a:spcPct val="90000"/>
              </a:lnSpc>
            </a:pPr>
            <a:r>
              <a:rPr lang="en-US" sz="2800" smtClean="0">
                <a:solidFill>
                  <a:srgbClr val="FF0000"/>
                </a:solidFill>
              </a:rPr>
              <a:t>Benign viruses</a:t>
            </a:r>
            <a:r>
              <a:rPr lang="en-US" sz="2800" smtClean="0"/>
              <a:t> never injure the system nor infect programs e.g., </a:t>
            </a:r>
          </a:p>
          <a:p>
            <a:pPr algn="just">
              <a:lnSpc>
                <a:spcPct val="90000"/>
              </a:lnSpc>
              <a:buFontTx/>
              <a:buNone/>
            </a:pPr>
            <a:r>
              <a:rPr lang="en-US" sz="2800" smtClean="0"/>
              <a:t>	compression virus</a:t>
            </a:r>
          </a:p>
          <a:p>
            <a:pPr algn="just">
              <a:lnSpc>
                <a:spcPct val="90000"/>
              </a:lnSpc>
            </a:pPr>
            <a:endParaRPr lang="en-US" sz="2800" smtClean="0"/>
          </a:p>
          <a:p>
            <a:pPr algn="just">
              <a:lnSpc>
                <a:spcPct val="90000"/>
              </a:lnSpc>
            </a:pPr>
            <a:r>
              <a:rPr lang="en-US" sz="2800" smtClean="0">
                <a:solidFill>
                  <a:srgbClr val="FF0000"/>
                </a:solidFill>
              </a:rPr>
              <a:t>Epeian viruses</a:t>
            </a:r>
            <a:r>
              <a:rPr lang="en-US" sz="2800" smtClean="0"/>
              <a:t> cause damage in certain conditions but never infect e.g., </a:t>
            </a:r>
          </a:p>
          <a:p>
            <a:pPr algn="just">
              <a:lnSpc>
                <a:spcPct val="90000"/>
              </a:lnSpc>
              <a:buFontTx/>
              <a:buNone/>
            </a:pPr>
            <a:r>
              <a:rPr lang="en-US" sz="2800" smtClean="0"/>
              <a:t>	Trojan horse </a:t>
            </a:r>
            <a:r>
              <a:rPr lang="en-US" sz="2800" smtClean="0">
                <a:solidFill>
                  <a:srgbClr val="FF0000"/>
                </a:solidFill>
              </a:rPr>
              <a:t>Graybird</a:t>
            </a:r>
          </a:p>
          <a:p>
            <a:pPr lvl="1" algn="just">
              <a:lnSpc>
                <a:spcPct val="90000"/>
              </a:lnSpc>
            </a:pPr>
            <a:r>
              <a:rPr lang="en-US" sz="2400" smtClean="0"/>
              <a:t>hides its presence on the compromised computer</a:t>
            </a:r>
          </a:p>
          <a:p>
            <a:pPr lvl="1" algn="just">
              <a:lnSpc>
                <a:spcPct val="90000"/>
              </a:lnSpc>
            </a:pPr>
            <a:r>
              <a:rPr lang="en-US" sz="2400" smtClean="0"/>
              <a:t>downloads files from remote Web sites</a:t>
            </a:r>
          </a:p>
          <a:p>
            <a:pPr lvl="1" algn="just">
              <a:lnSpc>
                <a:spcPct val="90000"/>
              </a:lnSpc>
            </a:pPr>
            <a:r>
              <a:rPr lang="en-US" sz="2400" smtClean="0"/>
              <a:t>gives its creator unauthorized access to the compromised machine</a:t>
            </a:r>
          </a:p>
        </p:txBody>
      </p:sp>
      <p:sp>
        <p:nvSpPr>
          <p:cNvPr id="28675" name="Date Placeholder 2"/>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28676" name="Slide Number Placeholder 3"/>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DD1623F-B503-4748-9F56-A22604DFB4DA}" type="slidenum">
              <a:rPr lang="en-US" smtClean="0"/>
              <a:pPr/>
              <a:t>15</a:t>
            </a:fld>
            <a:endParaRPr lang="en-US" smtClean="0"/>
          </a:p>
        </p:txBody>
      </p:sp>
      <p:sp>
        <p:nvSpPr>
          <p:cNvPr id="28677"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381000" y="609600"/>
            <a:ext cx="8229600" cy="5638800"/>
          </a:xfrm>
        </p:spPr>
        <p:txBody>
          <a:bodyPr/>
          <a:lstStyle/>
          <a:p>
            <a:pPr algn="just">
              <a:lnSpc>
                <a:spcPct val="90000"/>
              </a:lnSpc>
            </a:pPr>
            <a:r>
              <a:rPr lang="en-US" sz="2800" smtClean="0">
                <a:solidFill>
                  <a:srgbClr val="FF0000"/>
                </a:solidFill>
              </a:rPr>
              <a:t>Disseminating viruses</a:t>
            </a:r>
            <a:r>
              <a:rPr lang="en-US" sz="2800" smtClean="0"/>
              <a:t> spread by infecting other programs but never injure the system e.g., Internet worms like </a:t>
            </a:r>
            <a:r>
              <a:rPr lang="en-US" sz="2800" smtClean="0">
                <a:solidFill>
                  <a:srgbClr val="FF0000"/>
                </a:solidFill>
              </a:rPr>
              <a:t>Netsky</a:t>
            </a:r>
            <a:endParaRPr lang="en-US" sz="2800" smtClean="0"/>
          </a:p>
          <a:p>
            <a:pPr lvl="1" algn="just">
              <a:lnSpc>
                <a:spcPct val="90000"/>
              </a:lnSpc>
            </a:pPr>
            <a:r>
              <a:rPr lang="en-US" sz="2400" smtClean="0"/>
              <a:t>sent as an e-mail attachment</a:t>
            </a:r>
          </a:p>
          <a:p>
            <a:pPr lvl="1" algn="just">
              <a:lnSpc>
                <a:spcPct val="90000"/>
              </a:lnSpc>
            </a:pPr>
            <a:r>
              <a:rPr lang="en-US" sz="2400" smtClean="0"/>
              <a:t>scans computer for e-mail addresses</a:t>
            </a:r>
          </a:p>
          <a:p>
            <a:pPr lvl="1" algn="just">
              <a:lnSpc>
                <a:spcPct val="90000"/>
              </a:lnSpc>
            </a:pPr>
            <a:r>
              <a:rPr lang="en-US" sz="2400" smtClean="0">
                <a:latin typeface="ヒラギノ角ゴ Pro W3"/>
              </a:rPr>
              <a:t>e-mails </a:t>
            </a:r>
            <a:r>
              <a:rPr lang="en-US" sz="2400" smtClean="0"/>
              <a:t>itself to all the addresses found</a:t>
            </a:r>
          </a:p>
          <a:p>
            <a:pPr algn="just">
              <a:lnSpc>
                <a:spcPct val="90000"/>
              </a:lnSpc>
            </a:pPr>
            <a:r>
              <a:rPr lang="en-US" sz="2800" smtClean="0">
                <a:solidFill>
                  <a:srgbClr val="FF0000"/>
                </a:solidFill>
              </a:rPr>
              <a:t>Malicious viruses</a:t>
            </a:r>
            <a:r>
              <a:rPr lang="en-US" sz="2800" smtClean="0"/>
              <a:t> infect under some conditions and injure under some conditions e.g., </a:t>
            </a:r>
            <a:r>
              <a:rPr lang="en-US" sz="2800" smtClean="0">
                <a:solidFill>
                  <a:srgbClr val="FF0000"/>
                </a:solidFill>
              </a:rPr>
              <a:t>CIH (Chernobyl)</a:t>
            </a:r>
            <a:endParaRPr lang="en-US" sz="2800" smtClean="0"/>
          </a:p>
          <a:p>
            <a:pPr lvl="1" algn="just">
              <a:lnSpc>
                <a:spcPct val="90000"/>
              </a:lnSpc>
            </a:pPr>
            <a:r>
              <a:rPr lang="en-US" sz="2400" smtClean="0"/>
              <a:t>corrupts the system BIOS on April 26</a:t>
            </a:r>
          </a:p>
          <a:p>
            <a:pPr lvl="1" algn="just">
              <a:lnSpc>
                <a:spcPct val="90000"/>
              </a:lnSpc>
            </a:pPr>
            <a:r>
              <a:rPr lang="en-US" sz="2400" smtClean="0"/>
              <a:t>spreads by infecting portable executable files in Windows</a:t>
            </a:r>
          </a:p>
          <a:p>
            <a:pPr lvl="1" algn="just">
              <a:lnSpc>
                <a:spcPct val="90000"/>
              </a:lnSpc>
            </a:pPr>
            <a:r>
              <a:rPr lang="en-US" sz="2400" smtClean="0"/>
              <a:t>inserts itself into the inter-section gaps of the target (hence, the infected file does not grow in size)</a:t>
            </a:r>
          </a:p>
        </p:txBody>
      </p:sp>
      <p:sp>
        <p:nvSpPr>
          <p:cNvPr id="29699" name="Date Placeholder 2"/>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29700" name="Slide Number Placeholder 3"/>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74B1224-BABA-473D-B777-E2B2BBE185D8}" type="slidenum">
              <a:rPr lang="en-US" smtClean="0"/>
              <a:pPr/>
              <a:t>16</a:t>
            </a:fld>
            <a:endParaRPr lang="en-US" smtClean="0"/>
          </a:p>
        </p:txBody>
      </p:sp>
      <p:sp>
        <p:nvSpPr>
          <p:cNvPr id="29701"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t>Basic  results</a:t>
            </a:r>
          </a:p>
        </p:txBody>
      </p:sp>
      <p:sp>
        <p:nvSpPr>
          <p:cNvPr id="31747" name="Rectangle 3"/>
          <p:cNvSpPr>
            <a:spLocks noGrp="1" noChangeArrowheads="1"/>
          </p:cNvSpPr>
          <p:nvPr>
            <p:ph type="body" idx="1"/>
          </p:nvPr>
        </p:nvSpPr>
        <p:spPr/>
        <p:txBody>
          <a:bodyPr/>
          <a:lstStyle/>
          <a:p>
            <a:pPr algn="just"/>
            <a:r>
              <a:rPr lang="en-US" smtClean="0">
                <a:solidFill>
                  <a:srgbClr val="FF0000"/>
                </a:solidFill>
              </a:rPr>
              <a:t>Theorem</a:t>
            </a:r>
            <a:r>
              <a:rPr lang="en-US" smtClean="0"/>
              <a:t>: The set of viruses of a program is undecidable</a:t>
            </a:r>
          </a:p>
          <a:p>
            <a:pPr algn="just"/>
            <a:endParaRPr lang="en-US" smtClean="0"/>
          </a:p>
          <a:p>
            <a:pPr algn="just"/>
            <a:r>
              <a:rPr lang="en-US" i="1" smtClean="0">
                <a:solidFill>
                  <a:srgbClr val="0070C0"/>
                </a:solidFill>
              </a:rPr>
              <a:t>No defense is perfect</a:t>
            </a:r>
            <a:r>
              <a:rPr lang="en-US" smtClean="0"/>
              <a:t>: for every defense mechanism there is a virus which escapes it</a:t>
            </a:r>
          </a:p>
          <a:p>
            <a:pPr algn="just"/>
            <a:r>
              <a:rPr lang="en-US" i="1" smtClean="0">
                <a:solidFill>
                  <a:srgbClr val="0070C0"/>
                </a:solidFill>
              </a:rPr>
              <a:t>Every virus can be caught</a:t>
            </a:r>
            <a:r>
              <a:rPr lang="en-US" smtClean="0"/>
              <a:t>: for every virus there exists a defense mechanism which detects it</a:t>
            </a:r>
          </a:p>
        </p:txBody>
      </p:sp>
      <p:sp>
        <p:nvSpPr>
          <p:cNvPr id="31748"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11/25/2010</a:t>
            </a:r>
          </a:p>
        </p:txBody>
      </p:sp>
      <p:sp>
        <p:nvSpPr>
          <p:cNvPr id="31749"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E8FB6A95-4BEE-4436-9161-5DE0676E8F80}" type="slidenum">
              <a:rPr lang="en-US" smtClean="0"/>
              <a:pPr/>
              <a:t>17</a:t>
            </a:fld>
            <a:endParaRPr lang="en-US" smtClean="0"/>
          </a:p>
        </p:txBody>
      </p:sp>
      <p:sp>
        <p:nvSpPr>
          <p:cNvPr id="31750"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NTCS Chennai Keynote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idx="4294967295"/>
          </p:nvPr>
        </p:nvSpPr>
        <p:spPr/>
        <p:txBody>
          <a:bodyPr/>
          <a:lstStyle/>
          <a:p>
            <a:r>
              <a:rPr lang="en-US" smtClean="0"/>
              <a:t>Viral detection</a:t>
            </a:r>
            <a:endParaRPr lang="en-IN" smtClean="0"/>
          </a:p>
        </p:txBody>
      </p:sp>
      <p:sp>
        <p:nvSpPr>
          <p:cNvPr id="32771" name="Content Placeholder 2"/>
          <p:cNvSpPr>
            <a:spLocks noGrp="1"/>
          </p:cNvSpPr>
          <p:nvPr>
            <p:ph idx="4294967295"/>
          </p:nvPr>
        </p:nvSpPr>
        <p:spPr>
          <a:xfrm>
            <a:off x="457200" y="1341438"/>
            <a:ext cx="8229600" cy="4830762"/>
          </a:xfrm>
        </p:spPr>
        <p:txBody>
          <a:bodyPr/>
          <a:lstStyle/>
          <a:p>
            <a:r>
              <a:rPr lang="en-US" smtClean="0"/>
              <a:t>ContradictoryVirus CV()</a:t>
            </a:r>
          </a:p>
          <a:p>
            <a:pPr>
              <a:buFontTx/>
              <a:buNone/>
            </a:pPr>
            <a:r>
              <a:rPr lang="en-US" smtClean="0"/>
              <a:t>   </a:t>
            </a:r>
            <a:r>
              <a:rPr lang="en-US" sz="2400" smtClean="0"/>
              <a:t>{ … main ()</a:t>
            </a:r>
          </a:p>
          <a:p>
            <a:pPr>
              <a:buFontTx/>
              <a:buNone/>
            </a:pPr>
            <a:r>
              <a:rPr lang="en-US" sz="2400" smtClean="0"/>
              <a:t>         {  if not </a:t>
            </a:r>
            <a:r>
              <a:rPr lang="en-US" sz="2400" smtClean="0">
                <a:solidFill>
                  <a:srgbClr val="FF0000"/>
                </a:solidFill>
              </a:rPr>
              <a:t>virusdetect(CV)</a:t>
            </a:r>
            <a:r>
              <a:rPr lang="en-US" sz="2400" smtClean="0"/>
              <a:t> then</a:t>
            </a:r>
          </a:p>
          <a:p>
            <a:pPr>
              <a:buFontTx/>
              <a:buNone/>
            </a:pPr>
            <a:r>
              <a:rPr lang="en-US" sz="2400" smtClean="0"/>
              <a:t>            {  </a:t>
            </a:r>
            <a:r>
              <a:rPr lang="en-US" sz="2400" smtClean="0">
                <a:solidFill>
                  <a:srgbClr val="FF0000"/>
                </a:solidFill>
              </a:rPr>
              <a:t>infection()</a:t>
            </a:r>
            <a:r>
              <a:rPr lang="en-US" sz="2400" smtClean="0"/>
              <a:t>;</a:t>
            </a:r>
          </a:p>
          <a:p>
            <a:pPr>
              <a:buFontTx/>
              <a:buNone/>
            </a:pPr>
            <a:r>
              <a:rPr lang="en-US" smtClean="0"/>
              <a:t>                </a:t>
            </a:r>
            <a:r>
              <a:rPr lang="en-US" sz="2800" smtClean="0"/>
              <a:t>if  </a:t>
            </a:r>
            <a:r>
              <a:rPr lang="en-US" sz="2800" smtClean="0">
                <a:solidFill>
                  <a:srgbClr val="FF0000"/>
                </a:solidFill>
              </a:rPr>
              <a:t>trigger-value</a:t>
            </a:r>
            <a:r>
              <a:rPr lang="en-US" sz="2800" smtClean="0"/>
              <a:t> “true” then </a:t>
            </a:r>
            <a:r>
              <a:rPr lang="en-US" sz="2800" smtClean="0">
                <a:solidFill>
                  <a:srgbClr val="FF0000"/>
                </a:solidFill>
              </a:rPr>
              <a:t>payload()</a:t>
            </a:r>
          </a:p>
          <a:p>
            <a:pPr>
              <a:buFontTx/>
              <a:buNone/>
            </a:pPr>
            <a:r>
              <a:rPr lang="en-US" sz="2400" smtClean="0"/>
              <a:t>             }</a:t>
            </a:r>
          </a:p>
          <a:p>
            <a:pPr>
              <a:buFontTx/>
              <a:buNone/>
            </a:pPr>
            <a:r>
              <a:rPr lang="en-US" sz="2400" smtClean="0"/>
              <a:t>             endif</a:t>
            </a:r>
          </a:p>
          <a:p>
            <a:pPr>
              <a:buFontTx/>
              <a:buNone/>
            </a:pPr>
            <a:r>
              <a:rPr lang="en-US" sz="2400" smtClean="0"/>
              <a:t>             goto next;</a:t>
            </a:r>
          </a:p>
          <a:p>
            <a:pPr>
              <a:buFontTx/>
              <a:buNone/>
            </a:pPr>
            <a:r>
              <a:rPr lang="en-US" sz="2400" smtClean="0"/>
              <a:t>		}</a:t>
            </a:r>
          </a:p>
          <a:p>
            <a:pPr>
              <a:buFontTx/>
              <a:buNone/>
            </a:pPr>
            <a:r>
              <a:rPr lang="en-US" sz="2400" smtClean="0"/>
              <a:t>	}</a:t>
            </a:r>
            <a:endParaRPr lang="en-IN" sz="2400" smtClean="0"/>
          </a:p>
        </p:txBody>
      </p:sp>
      <p:sp>
        <p:nvSpPr>
          <p:cNvPr id="32772"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11/25/2010</a:t>
            </a:r>
          </a:p>
        </p:txBody>
      </p:sp>
      <p:sp>
        <p:nvSpPr>
          <p:cNvPr id="32773"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017BE785-E481-43AF-B302-725E4CDD6839}" type="slidenum">
              <a:rPr lang="en-US" smtClean="0"/>
              <a:pPr/>
              <a:t>18</a:t>
            </a:fld>
            <a:endParaRPr lang="en-US" smtClean="0"/>
          </a:p>
        </p:txBody>
      </p:sp>
      <p:sp>
        <p:nvSpPr>
          <p:cNvPr id="32774"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NTCS Chennai Keynote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smtClean="0">
                <a:solidFill>
                  <a:srgbClr val="FF0000"/>
                </a:solidFill>
              </a:rPr>
              <a:t>Questions &amp; Challenges</a:t>
            </a:r>
            <a:endParaRPr lang="en-IN" smtClean="0">
              <a:solidFill>
                <a:srgbClr val="FF0000"/>
              </a:solidFill>
            </a:endParaRPr>
          </a:p>
        </p:txBody>
      </p:sp>
      <p:sp>
        <p:nvSpPr>
          <p:cNvPr id="33795" name="Content Placeholder 2"/>
          <p:cNvSpPr>
            <a:spLocks noGrp="1"/>
          </p:cNvSpPr>
          <p:nvPr>
            <p:ph idx="1"/>
          </p:nvPr>
        </p:nvSpPr>
        <p:spPr/>
        <p:txBody>
          <a:bodyPr/>
          <a:lstStyle/>
          <a:p>
            <a:pPr eaLnBrk="1" hangingPunct="1"/>
            <a:r>
              <a:rPr lang="en-US" smtClean="0"/>
              <a:t>Can we </a:t>
            </a:r>
            <a:r>
              <a:rPr lang="en-US" smtClean="0">
                <a:solidFill>
                  <a:srgbClr val="0070C0"/>
                </a:solidFill>
              </a:rPr>
              <a:t>detect</a:t>
            </a:r>
            <a:r>
              <a:rPr lang="en-US" smtClean="0"/>
              <a:t> Computer Viruses?</a:t>
            </a:r>
          </a:p>
          <a:p>
            <a:pPr lvl="1" eaLnBrk="1" hangingPunct="1"/>
            <a:r>
              <a:rPr lang="en-US" smtClean="0"/>
              <a:t>What is the </a:t>
            </a:r>
            <a:r>
              <a:rPr lang="en-US" smtClean="0">
                <a:solidFill>
                  <a:srgbClr val="0070C0"/>
                </a:solidFill>
              </a:rPr>
              <a:t>injury/infection</a:t>
            </a:r>
            <a:r>
              <a:rPr lang="en-US" smtClean="0"/>
              <a:t> caused by the virus?</a:t>
            </a:r>
          </a:p>
          <a:p>
            <a:pPr eaLnBrk="1" hangingPunct="1"/>
            <a:r>
              <a:rPr lang="en-US" smtClean="0"/>
              <a:t>Can we </a:t>
            </a:r>
            <a:r>
              <a:rPr lang="en-US" smtClean="0">
                <a:solidFill>
                  <a:srgbClr val="0070C0"/>
                </a:solidFill>
              </a:rPr>
              <a:t>disinfect </a:t>
            </a:r>
            <a:r>
              <a:rPr lang="en-US" smtClean="0"/>
              <a:t>infected programs?</a:t>
            </a:r>
          </a:p>
          <a:p>
            <a:pPr lvl="1" eaLnBrk="1" hangingPunct="1"/>
            <a:r>
              <a:rPr lang="en-US" smtClean="0"/>
              <a:t>Does </a:t>
            </a:r>
            <a:r>
              <a:rPr lang="en-US" smtClean="0">
                <a:solidFill>
                  <a:srgbClr val="0070C0"/>
                </a:solidFill>
              </a:rPr>
              <a:t>quarantine</a:t>
            </a:r>
            <a:r>
              <a:rPr lang="en-US" smtClean="0"/>
              <a:t> help?</a:t>
            </a:r>
          </a:p>
          <a:p>
            <a:pPr eaLnBrk="1" hangingPunct="1"/>
            <a:r>
              <a:rPr lang="en-US" smtClean="0"/>
              <a:t>Is it possible to </a:t>
            </a:r>
            <a:r>
              <a:rPr lang="en-US" smtClean="0">
                <a:solidFill>
                  <a:srgbClr val="0070C0"/>
                </a:solidFill>
              </a:rPr>
              <a:t>protect</a:t>
            </a:r>
            <a:r>
              <a:rPr lang="en-US" smtClean="0"/>
              <a:t>?</a:t>
            </a:r>
          </a:p>
          <a:p>
            <a:pPr lvl="1" eaLnBrk="1" hangingPunct="1"/>
            <a:r>
              <a:rPr lang="en-US" smtClean="0"/>
              <a:t>Is </a:t>
            </a:r>
            <a:r>
              <a:rPr lang="en-US" smtClean="0">
                <a:solidFill>
                  <a:srgbClr val="0070C0"/>
                </a:solidFill>
              </a:rPr>
              <a:t>isolation</a:t>
            </a:r>
            <a:r>
              <a:rPr lang="en-US" smtClean="0"/>
              <a:t> a protection strategy?</a:t>
            </a:r>
          </a:p>
          <a:p>
            <a:pPr eaLnBrk="1" hangingPunct="1"/>
            <a:r>
              <a:rPr lang="en-US" smtClean="0">
                <a:solidFill>
                  <a:srgbClr val="0070C0"/>
                </a:solidFill>
              </a:rPr>
              <a:t>How </a:t>
            </a:r>
            <a:r>
              <a:rPr lang="en-US" smtClean="0"/>
              <a:t>do we </a:t>
            </a:r>
            <a:r>
              <a:rPr lang="en-US" smtClean="0">
                <a:solidFill>
                  <a:srgbClr val="0070C0"/>
                </a:solidFill>
              </a:rPr>
              <a:t>protect</a:t>
            </a:r>
            <a:r>
              <a:rPr lang="en-US" smtClean="0"/>
              <a:t>?</a:t>
            </a:r>
          </a:p>
          <a:p>
            <a:pPr lvl="1" eaLnBrk="1" hangingPunct="1"/>
            <a:r>
              <a:rPr lang="en-US" smtClean="0"/>
              <a:t>Can we </a:t>
            </a:r>
            <a:r>
              <a:rPr lang="en-US" smtClean="0">
                <a:solidFill>
                  <a:srgbClr val="0070C0"/>
                </a:solidFill>
              </a:rPr>
              <a:t>certify</a:t>
            </a:r>
            <a:r>
              <a:rPr lang="en-US" smtClean="0"/>
              <a:t> a program to be free of virus?</a:t>
            </a:r>
            <a:endParaRPr lang="en-IN" smtClean="0"/>
          </a:p>
        </p:txBody>
      </p:sp>
      <p:sp>
        <p:nvSpPr>
          <p:cNvPr id="33796"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11/25/2010</a:t>
            </a:r>
          </a:p>
        </p:txBody>
      </p:sp>
      <p:sp>
        <p:nvSpPr>
          <p:cNvPr id="33797"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97BB6B85-21D1-4304-9AE6-918D18FD28DC}" type="slidenum">
              <a:rPr lang="en-US" smtClean="0"/>
              <a:pPr/>
              <a:t>19</a:t>
            </a:fld>
            <a:endParaRPr lang="en-US" smtClean="0"/>
          </a:p>
        </p:txBody>
      </p:sp>
      <p:sp>
        <p:nvSpPr>
          <p:cNvPr id="33798"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NTCS Chennai Keynote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Organization</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Background</a:t>
            </a:r>
          </a:p>
          <a:p>
            <a:r>
              <a:rPr lang="en-US" dirty="0" smtClean="0"/>
              <a:t>Detection: Methods </a:t>
            </a:r>
          </a:p>
          <a:p>
            <a:pPr lvl="1"/>
            <a:r>
              <a:rPr lang="en-US" dirty="0" smtClean="0"/>
              <a:t>Syntactic, Semantic, </a:t>
            </a:r>
            <a:r>
              <a:rPr lang="en-US" dirty="0" err="1" smtClean="0"/>
              <a:t>Behavioural</a:t>
            </a:r>
            <a:r>
              <a:rPr lang="en-US" dirty="0"/>
              <a:t> </a:t>
            </a:r>
            <a:r>
              <a:rPr lang="en-US" dirty="0" smtClean="0"/>
              <a:t>                                     </a:t>
            </a:r>
          </a:p>
          <a:p>
            <a:pPr marL="457200" lvl="1" indent="0">
              <a:buNone/>
            </a:pPr>
            <a:r>
              <a:rPr lang="en-US" dirty="0"/>
              <a:t> </a:t>
            </a:r>
            <a:r>
              <a:rPr lang="en-US" dirty="0" smtClean="0"/>
              <a:t>   (Static and Dynamic)</a:t>
            </a:r>
          </a:p>
          <a:p>
            <a:pPr lvl="1"/>
            <a:r>
              <a:rPr lang="en-US" dirty="0" err="1" smtClean="0"/>
              <a:t>Behavioural</a:t>
            </a:r>
            <a:r>
              <a:rPr lang="en-US" dirty="0" smtClean="0"/>
              <a:t> Characterization: Metamorphic</a:t>
            </a:r>
          </a:p>
          <a:p>
            <a:pPr lvl="1"/>
            <a:r>
              <a:rPr lang="en-US" dirty="0" smtClean="0"/>
              <a:t>AV Issues</a:t>
            </a:r>
          </a:p>
          <a:p>
            <a:r>
              <a:rPr lang="en-US" dirty="0" smtClean="0"/>
              <a:t>Threat  Landscape</a:t>
            </a:r>
            <a:endParaRPr lang="en-US" dirty="0"/>
          </a:p>
          <a:p>
            <a:pPr lvl="1"/>
            <a:r>
              <a:rPr lang="en-US" dirty="0" smtClean="0"/>
              <a:t>Protecting SCADA</a:t>
            </a:r>
          </a:p>
          <a:p>
            <a:r>
              <a:rPr lang="en-US" dirty="0" smtClean="0"/>
              <a:t>Cyber </a:t>
            </a:r>
            <a:r>
              <a:rPr lang="en-US" dirty="0" smtClean="0"/>
              <a:t>War</a:t>
            </a:r>
          </a:p>
          <a:p>
            <a:r>
              <a:rPr lang="en-US" dirty="0" smtClean="0"/>
              <a:t>Summary</a:t>
            </a:r>
            <a:endParaRPr lang="en-US" dirty="0" smtClean="0"/>
          </a:p>
          <a:p>
            <a:endParaRPr lang="en-US"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4419600"/>
            <a:ext cx="950913" cy="142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8435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81000" y="152400"/>
            <a:ext cx="845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sz="3200">
                <a:solidFill>
                  <a:srgbClr val="FF0000"/>
                </a:solidFill>
                <a:ea typeface="ＭＳ Ｐゴシック" pitchFamily="34" charset="-128"/>
              </a:rPr>
              <a:t>Analogy: Biological Vs Computer viruses</a:t>
            </a:r>
          </a:p>
        </p:txBody>
      </p:sp>
      <p:graphicFrame>
        <p:nvGraphicFramePr>
          <p:cNvPr id="142389" name="Group 53"/>
          <p:cNvGraphicFramePr>
            <a:graphicFrameLocks noGrp="1"/>
          </p:cNvGraphicFramePr>
          <p:nvPr/>
        </p:nvGraphicFramePr>
        <p:xfrm>
          <a:off x="457200" y="838200"/>
          <a:ext cx="8382000" cy="5529262"/>
        </p:xfrm>
        <a:graphic>
          <a:graphicData uri="http://schemas.openxmlformats.org/drawingml/2006/table">
            <a:tbl>
              <a:tblPr/>
              <a:tblGrid>
                <a:gridCol w="2794000"/>
                <a:gridCol w="2794000"/>
                <a:gridCol w="2794000"/>
              </a:tblGrid>
              <a:tr h="28959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1" i="0" u="none" strike="noStrike" cap="none" normalizeH="0" baseline="0" smtClean="0">
                          <a:ln>
                            <a:noFill/>
                          </a:ln>
                          <a:solidFill>
                            <a:schemeClr val="tx1"/>
                          </a:solidFill>
                          <a:effectLst/>
                          <a:latin typeface="Arial" charset="0"/>
                        </a:rPr>
                        <a:t>Biological Viruses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1" i="0" u="none" strike="noStrike" cap="none" normalizeH="0" baseline="0" smtClean="0">
                          <a:ln>
                            <a:noFill/>
                          </a:ln>
                          <a:solidFill>
                            <a:schemeClr val="tx1"/>
                          </a:solidFill>
                          <a:effectLst/>
                          <a:latin typeface="Arial" charset="0"/>
                        </a:rPr>
                        <a:t>Computer Viruses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1" i="0" u="none" strike="noStrike" cap="none" normalizeH="0" baseline="0" smtClean="0">
                          <a:ln>
                            <a:noFill/>
                          </a:ln>
                          <a:solidFill>
                            <a:schemeClr val="tx1"/>
                          </a:solidFill>
                          <a:effectLst/>
                          <a:latin typeface="Arial" charset="0"/>
                        </a:rPr>
                        <a:t>Example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9006">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Attack on specific cells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Attack on specific file formats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rgbClr val="FF0000"/>
                          </a:solidFill>
                          <a:effectLst/>
                          <a:latin typeface="Arial" charset="0"/>
                        </a:rPr>
                        <a:t>Chameleon</a:t>
                      </a:r>
                      <a:r>
                        <a:rPr kumimoji="0" lang="en-US" sz="1300" b="0" i="0" u="none" strike="noStrike" cap="none" normalizeH="0" baseline="0" smtClean="0">
                          <a:ln>
                            <a:noFill/>
                          </a:ln>
                          <a:solidFill>
                            <a:schemeClr val="tx1"/>
                          </a:solidFill>
                          <a:effectLst/>
                          <a:latin typeface="Arial" charset="0"/>
                        </a:rPr>
                        <a:t>: polymorphic virus that infects COM files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736">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Infected cells produce new viral offsprings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Infected programs produce new viral codes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9148">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Modification of cell’s genome</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Modification of program’s functions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87">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Viral interactions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Combined or anti-viruses viruses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rgbClr val="FF0000"/>
                          </a:solidFill>
                          <a:effectLst/>
                          <a:latin typeface="Arial" charset="0"/>
                        </a:rPr>
                        <a:t>Core wars game</a:t>
                      </a:r>
                      <a:r>
                        <a:rPr kumimoji="0" lang="en-US" sz="1300" b="0" i="0" u="none" strike="noStrike" cap="none" normalizeH="0" baseline="0" smtClean="0">
                          <a:ln>
                            <a:noFill/>
                          </a:ln>
                          <a:solidFill>
                            <a:schemeClr val="tx1"/>
                          </a:solidFill>
                          <a:effectLst/>
                          <a:latin typeface="Arial" charset="0"/>
                        </a:rPr>
                        <a:t>: 2 or more battle programs compete for complete control of a virtual simulator</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6">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Viruses replicate only in living cells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Execution is required to spread</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0500">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Already infected cells are not infected again</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Use infection marker to prevent overinfeciton</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Cohen’s virus definition (checks for marker 1234567 at the beginning to prevent overinfection)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4021">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Retrovirus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Specifically bypasses given anti-virus software</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rgbClr val="FF0000"/>
                          </a:solidFill>
                          <a:effectLst/>
                          <a:latin typeface="Arial" charset="0"/>
                        </a:rPr>
                        <a:t>AV Killer</a:t>
                      </a:r>
                      <a:r>
                        <a:rPr kumimoji="0" lang="en-US" sz="1300" b="0" i="0" u="none" strike="noStrike" cap="none" normalizeH="0" baseline="0" smtClean="0">
                          <a:ln>
                            <a:noFill/>
                          </a:ln>
                          <a:solidFill>
                            <a:schemeClr val="tx1"/>
                          </a:solidFill>
                          <a:effectLst/>
                          <a:latin typeface="Arial" charset="0"/>
                        </a:rPr>
                        <a:t> disables many AV software programs, such as McAfee, NOD32, Symantec Anti-Virus software etc.</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736">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Viral Mutation</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Viral polymorphism</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rgbClr val="FF0000"/>
                          </a:solidFill>
                          <a:effectLst/>
                          <a:latin typeface="Arial" charset="0"/>
                        </a:rPr>
                        <a:t>Chameleon</a:t>
                      </a:r>
                      <a:r>
                        <a:rPr kumimoji="0" lang="en-US" sz="1300" b="0" i="0" u="none" strike="noStrike" cap="none" normalizeH="0" baseline="0" smtClean="0">
                          <a:ln>
                            <a:noFill/>
                          </a:ln>
                          <a:solidFill>
                            <a:schemeClr val="tx1"/>
                          </a:solidFill>
                          <a:effectLst/>
                          <a:latin typeface="Arial" charset="0"/>
                        </a:rPr>
                        <a:t>: first known polymorphic virus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8699">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Antigens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Infection markers-signatures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rgbClr val="FF0000"/>
                          </a:solidFill>
                          <a:effectLst/>
                          <a:latin typeface="Arial" charset="0"/>
                        </a:rPr>
                        <a:t>CIH v1.2</a:t>
                      </a:r>
                    </a:p>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smtClean="0">
                          <a:ln>
                            <a:noFill/>
                          </a:ln>
                          <a:solidFill>
                            <a:schemeClr val="tx1"/>
                          </a:solidFill>
                          <a:effectLst/>
                          <a:latin typeface="Arial" charset="0"/>
                        </a:rPr>
                        <a:t>contains string: CIH v1.2 TTIT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217" name="TextBox 3"/>
          <p:cNvSpPr txBox="1">
            <a:spLocks noChangeArrowheads="1"/>
          </p:cNvSpPr>
          <p:nvPr/>
        </p:nvSpPr>
        <p:spPr bwMode="auto">
          <a:xfrm>
            <a:off x="5568950" y="6400800"/>
            <a:ext cx="3422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solidFill>
                  <a:schemeClr val="hlink"/>
                </a:solidFill>
                <a:ea typeface="ＭＳ Ｐゴシック" pitchFamily="34" charset="-128"/>
              </a:rPr>
              <a:t>S Forrest  (Univ of New Mexico)</a:t>
            </a:r>
            <a:endParaRPr lang="en-IN">
              <a:solidFill>
                <a:schemeClr val="hlink"/>
              </a:solidFill>
              <a:ea typeface="ＭＳ Ｐゴシック" pitchFamily="34" charset="-128"/>
            </a:endParaRPr>
          </a:p>
        </p:txBody>
      </p:sp>
      <p:sp>
        <p:nvSpPr>
          <p:cNvPr id="2" name="Date Placeholder 1"/>
          <p:cNvSpPr>
            <a:spLocks noGrp="1"/>
          </p:cNvSpPr>
          <p:nvPr>
            <p:ph type="dt" sz="half" idx="10"/>
          </p:nvPr>
        </p:nvSpPr>
        <p:spPr/>
        <p:txBody>
          <a:bodyPr/>
          <a:lstStyle/>
          <a:p>
            <a:r>
              <a:rPr lang="en-US" smtClean="0"/>
              <a:t>20 June 2011</a:t>
            </a:r>
            <a:endParaRPr lang="en-US"/>
          </a:p>
        </p:txBody>
      </p:sp>
      <p:sp>
        <p:nvSpPr>
          <p:cNvPr id="3" name="Footer Placeholder 2"/>
          <p:cNvSpPr>
            <a:spLocks noGrp="1"/>
          </p:cNvSpPr>
          <p:nvPr>
            <p:ph type="ftr" sz="quarter" idx="11"/>
          </p:nvPr>
        </p:nvSpPr>
        <p:spPr/>
        <p:txBody>
          <a:bodyPr/>
          <a:lstStyle/>
          <a:p>
            <a:r>
              <a:rPr lang="en-US" smtClean="0"/>
              <a:t>National Workshop on Malware Threats and Defence, Tezpur</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solidFill>
                  <a:srgbClr val="FF0000"/>
                </a:solidFill>
              </a:rPr>
              <a:t> Detection: Textual Patterns </a:t>
            </a:r>
            <a:endParaRPr lang="en-IN" smtClean="0">
              <a:solidFill>
                <a:srgbClr val="FF0000"/>
              </a:solidFill>
            </a:endParaRPr>
          </a:p>
        </p:txBody>
      </p:sp>
      <p:sp>
        <p:nvSpPr>
          <p:cNvPr id="8195" name="Content Placeholder 2"/>
          <p:cNvSpPr>
            <a:spLocks noGrp="1"/>
          </p:cNvSpPr>
          <p:nvPr>
            <p:ph idx="1"/>
          </p:nvPr>
        </p:nvSpPr>
        <p:spPr>
          <a:xfrm>
            <a:off x="533400" y="1828800"/>
            <a:ext cx="8229600" cy="4525963"/>
          </a:xfrm>
        </p:spPr>
        <p:txBody>
          <a:bodyPr>
            <a:normAutofit fontScale="92500" lnSpcReduction="10000"/>
          </a:bodyPr>
          <a:lstStyle/>
          <a:p>
            <a:pPr algn="just" eaLnBrk="1" hangingPunct="1"/>
            <a:r>
              <a:rPr lang="en-IN" sz="2400" dirty="0" smtClean="0"/>
              <a:t>Check for </a:t>
            </a:r>
            <a:r>
              <a:rPr lang="en-IN" sz="2400" dirty="0" smtClean="0">
                <a:solidFill>
                  <a:srgbClr val="0070C0"/>
                </a:solidFill>
              </a:rPr>
              <a:t>syntactic signatures</a:t>
            </a:r>
            <a:r>
              <a:rPr lang="en-IN" sz="2400" dirty="0" smtClean="0"/>
              <a:t> that attempt to capture the machine level byte sequence of the malware spread  across single packets to series of packets.</a:t>
            </a:r>
          </a:p>
          <a:p>
            <a:pPr lvl="2" algn="just" eaLnBrk="1" hangingPunct="1"/>
            <a:r>
              <a:rPr lang="en-IN" sz="2000" dirty="0" smtClean="0">
                <a:solidFill>
                  <a:srgbClr val="0070C0"/>
                </a:solidFill>
              </a:rPr>
              <a:t>Pure-Text:</a:t>
            </a:r>
            <a:r>
              <a:rPr lang="en-IN" sz="2000" dirty="0" smtClean="0"/>
              <a:t> </a:t>
            </a:r>
          </a:p>
          <a:p>
            <a:pPr lvl="2" algn="just" eaLnBrk="1" hangingPunct="1">
              <a:buFontTx/>
              <a:buNone/>
            </a:pPr>
            <a:r>
              <a:rPr lang="en-IN" sz="2000" dirty="0" smtClean="0"/>
              <a:t>   Complexity of detecting a known fixed virus pattern of length M in a program of length N is harnessed by the Boyer-Moore string-searching algorithm which never uses more than N+M steps and under many circumstances (a small pattern and a large alphabet) can use about  N/M steps. </a:t>
            </a:r>
            <a:endParaRPr lang="en-US" sz="2000" dirty="0" smtClean="0"/>
          </a:p>
          <a:p>
            <a:pPr algn="just" eaLnBrk="1" hangingPunct="1"/>
            <a:r>
              <a:rPr lang="en-US" dirty="0" smtClean="0">
                <a:solidFill>
                  <a:srgbClr val="0070C0"/>
                </a:solidFill>
              </a:rPr>
              <a:t>Virus:</a:t>
            </a:r>
          </a:p>
          <a:p>
            <a:pPr lvl="1" algn="just" eaLnBrk="1" hangingPunct="1"/>
            <a:r>
              <a:rPr lang="en-IN" dirty="0" smtClean="0"/>
              <a:t>Textual patterns are not any more the </a:t>
            </a:r>
            <a:r>
              <a:rPr lang="en-IN" dirty="0" smtClean="0"/>
              <a:t>trend</a:t>
            </a:r>
          </a:p>
          <a:p>
            <a:pPr lvl="1" algn="just" eaLnBrk="1" hangingPunct="1"/>
            <a:r>
              <a:rPr lang="en-IN" dirty="0" smtClean="0"/>
              <a:t>Also by simple means of obfuscation detection can be evaded (See Eric </a:t>
            </a:r>
            <a:r>
              <a:rPr lang="en-IN" dirty="0" err="1" smtClean="0"/>
              <a:t>Filiol</a:t>
            </a:r>
            <a:r>
              <a:rPr lang="en-IN" smtClean="0"/>
              <a:t> et al EICAR 2010-1</a:t>
            </a:r>
            <a:endParaRPr lang="en-IN" smtClean="0"/>
          </a:p>
        </p:txBody>
      </p:sp>
      <p:sp>
        <p:nvSpPr>
          <p:cNvPr id="8196"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solidFill>
                  <a:srgbClr val="FF0000"/>
                </a:solidFill>
              </a:rPr>
              <a:t>Metamorphic virus</a:t>
            </a:r>
            <a:endParaRPr lang="en-US" smtClean="0"/>
          </a:p>
        </p:txBody>
      </p:sp>
      <p:sp>
        <p:nvSpPr>
          <p:cNvPr id="9219" name="Rectangle 3"/>
          <p:cNvSpPr>
            <a:spLocks noGrp="1" noChangeArrowheads="1"/>
          </p:cNvSpPr>
          <p:nvPr>
            <p:ph type="body" idx="1"/>
          </p:nvPr>
        </p:nvSpPr>
        <p:spPr/>
        <p:txBody>
          <a:bodyPr>
            <a:normAutofit lnSpcReduction="10000"/>
          </a:bodyPr>
          <a:lstStyle/>
          <a:p>
            <a:pPr algn="just">
              <a:buFontTx/>
              <a:buNone/>
            </a:pPr>
            <a:r>
              <a:rPr lang="en-US" sz="2800" smtClean="0">
                <a:solidFill>
                  <a:srgbClr val="0070C0"/>
                </a:solidFill>
              </a:rPr>
              <a:t>(Metaphoric Permutating High-Obfuscating assembler)</a:t>
            </a:r>
          </a:p>
          <a:p>
            <a:pPr algn="just"/>
            <a:r>
              <a:rPr lang="en-US" smtClean="0"/>
              <a:t>Re-write themselves completely each time they have to infect a file</a:t>
            </a:r>
          </a:p>
          <a:p>
            <a:pPr algn="just"/>
            <a:r>
              <a:rPr lang="en-US" smtClean="0"/>
              <a:t>Heavily use obfuscation techniques</a:t>
            </a:r>
          </a:p>
          <a:p>
            <a:pPr algn="just"/>
            <a:r>
              <a:rPr lang="en-US" smtClean="0"/>
              <a:t>Usually require a large, complex metamorphic engine</a:t>
            </a:r>
          </a:p>
          <a:p>
            <a:pPr algn="just"/>
            <a:r>
              <a:rPr lang="en-US" smtClean="0"/>
              <a:t>e.g., </a:t>
            </a:r>
            <a:r>
              <a:rPr lang="en-US" smtClean="0">
                <a:solidFill>
                  <a:srgbClr val="FF0000"/>
                </a:solidFill>
              </a:rPr>
              <a:t>W32/Simile</a:t>
            </a:r>
            <a:endParaRPr lang="en-US" smtClean="0"/>
          </a:p>
          <a:p>
            <a:pPr lvl="1" algn="just"/>
            <a:r>
              <a:rPr lang="en-US" smtClean="0"/>
              <a:t>over 14000 lines of assembly code</a:t>
            </a:r>
          </a:p>
          <a:p>
            <a:pPr lvl="1" algn="just"/>
            <a:r>
              <a:rPr lang="en-US" smtClean="0"/>
              <a:t>metamorphic engine comprises about 90%</a:t>
            </a:r>
          </a:p>
        </p:txBody>
      </p:sp>
      <p:sp>
        <p:nvSpPr>
          <p:cNvPr id="9220"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solidFill>
                  <a:srgbClr val="FF0000"/>
                </a:solidFill>
              </a:rPr>
              <a:t>Polymorphic Virus</a:t>
            </a:r>
            <a:endParaRPr lang="en-US" smtClean="0"/>
          </a:p>
        </p:txBody>
      </p:sp>
      <p:sp>
        <p:nvSpPr>
          <p:cNvPr id="10243" name="Rectangle 3"/>
          <p:cNvSpPr>
            <a:spLocks noGrp="1" noChangeArrowheads="1"/>
          </p:cNvSpPr>
          <p:nvPr>
            <p:ph type="body" idx="1"/>
          </p:nvPr>
        </p:nvSpPr>
        <p:spPr/>
        <p:txBody>
          <a:bodyPr/>
          <a:lstStyle/>
          <a:p>
            <a:pPr algn="just"/>
            <a:r>
              <a:rPr lang="en-US" smtClean="0"/>
              <a:t>Infects files with an encrypted copy of itself</a:t>
            </a:r>
          </a:p>
          <a:p>
            <a:pPr algn="just"/>
            <a:r>
              <a:rPr lang="en-US" smtClean="0"/>
              <a:t>Encryption is modified on each infection</a:t>
            </a:r>
          </a:p>
          <a:p>
            <a:pPr algn="just"/>
            <a:r>
              <a:rPr lang="en-US" smtClean="0"/>
              <a:t>Thus, polymorphic viruses have no parts that are common between infections</a:t>
            </a:r>
          </a:p>
          <a:p>
            <a:pPr algn="just"/>
            <a:r>
              <a:rPr lang="en-US" smtClean="0"/>
              <a:t>e.g., </a:t>
            </a:r>
            <a:r>
              <a:rPr lang="en-US" smtClean="0">
                <a:solidFill>
                  <a:srgbClr val="FF0000"/>
                </a:solidFill>
              </a:rPr>
              <a:t>Chameleon</a:t>
            </a:r>
            <a:r>
              <a:rPr lang="en-US" smtClean="0"/>
              <a:t> </a:t>
            </a:r>
          </a:p>
          <a:p>
            <a:pPr lvl="1" algn="just"/>
            <a:r>
              <a:rPr lang="en-US" smtClean="0"/>
              <a:t>Infects COM files in its directory</a:t>
            </a:r>
          </a:p>
          <a:p>
            <a:pPr lvl="1" algn="just"/>
            <a:r>
              <a:rPr lang="en-US" smtClean="0"/>
              <a:t>Changes its signature every time it infects a new file</a:t>
            </a:r>
          </a:p>
        </p:txBody>
      </p:sp>
      <p:sp>
        <p:nvSpPr>
          <p:cNvPr id="10244"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Virus replication</a:t>
            </a:r>
          </a:p>
        </p:txBody>
      </p:sp>
      <p:grpSp>
        <p:nvGrpSpPr>
          <p:cNvPr id="11267" name="Group 98"/>
          <p:cNvGrpSpPr>
            <a:grpSpLocks/>
          </p:cNvGrpSpPr>
          <p:nvPr/>
        </p:nvGrpSpPr>
        <p:grpSpPr bwMode="auto">
          <a:xfrm>
            <a:off x="2209800" y="2300288"/>
            <a:ext cx="6400800" cy="442912"/>
            <a:chOff x="1392" y="1305"/>
            <a:chExt cx="4032" cy="279"/>
          </a:xfrm>
        </p:grpSpPr>
        <p:grpSp>
          <p:nvGrpSpPr>
            <p:cNvPr id="11349" name="Group 19"/>
            <p:cNvGrpSpPr>
              <a:grpSpLocks/>
            </p:cNvGrpSpPr>
            <p:nvPr/>
          </p:nvGrpSpPr>
          <p:grpSpPr bwMode="auto">
            <a:xfrm>
              <a:off x="1392" y="1305"/>
              <a:ext cx="4032" cy="279"/>
              <a:chOff x="912" y="1017"/>
              <a:chExt cx="4032" cy="279"/>
            </a:xfrm>
          </p:grpSpPr>
          <p:sp>
            <p:nvSpPr>
              <p:cNvPr id="11357" name="Rectangle 4"/>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1358" name="Group 7"/>
              <p:cNvGrpSpPr>
                <a:grpSpLocks/>
              </p:cNvGrpSpPr>
              <p:nvPr/>
            </p:nvGrpSpPr>
            <p:grpSpPr bwMode="auto">
              <a:xfrm>
                <a:off x="1488" y="1056"/>
                <a:ext cx="720" cy="240"/>
                <a:chOff x="1488" y="1056"/>
                <a:chExt cx="720" cy="240"/>
              </a:xfrm>
            </p:grpSpPr>
            <p:sp>
              <p:nvSpPr>
                <p:cNvPr id="11370" name="Rectangle 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71" name="Line 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359" name="Group 8"/>
              <p:cNvGrpSpPr>
                <a:grpSpLocks/>
              </p:cNvGrpSpPr>
              <p:nvPr/>
            </p:nvGrpSpPr>
            <p:grpSpPr bwMode="auto">
              <a:xfrm>
                <a:off x="2544" y="1056"/>
                <a:ext cx="720" cy="240"/>
                <a:chOff x="1488" y="1056"/>
                <a:chExt cx="720" cy="240"/>
              </a:xfrm>
            </p:grpSpPr>
            <p:sp>
              <p:nvSpPr>
                <p:cNvPr id="11368" name="Rectangle 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69" name="Line 1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360" name="Group 11"/>
              <p:cNvGrpSpPr>
                <a:grpSpLocks/>
              </p:cNvGrpSpPr>
              <p:nvPr/>
            </p:nvGrpSpPr>
            <p:grpSpPr bwMode="auto">
              <a:xfrm>
                <a:off x="4224" y="1056"/>
                <a:ext cx="720" cy="240"/>
                <a:chOff x="1488" y="1056"/>
                <a:chExt cx="720" cy="240"/>
              </a:xfrm>
            </p:grpSpPr>
            <p:sp>
              <p:nvSpPr>
                <p:cNvPr id="11366" name="Rectangle 12"/>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67" name="Line 13"/>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361" name="Line 14"/>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62" name="Line 15"/>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63" name="Line 16"/>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64" name="Line 17"/>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65" name="Text Box 18"/>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1350" name="Text Box 68"/>
            <p:cNvSpPr txBox="1">
              <a:spLocks noChangeArrowheads="1"/>
            </p:cNvSpPr>
            <p:nvPr/>
          </p:nvSpPr>
          <p:spPr bwMode="auto">
            <a:xfrm>
              <a:off x="141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1351" name="Text Box 69"/>
            <p:cNvSpPr txBox="1">
              <a:spLocks noChangeArrowheads="1"/>
            </p:cNvSpPr>
            <p:nvPr/>
          </p:nvSpPr>
          <p:spPr bwMode="auto">
            <a:xfrm>
              <a:off x="2002" y="1353"/>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1352" name="Text Box 70"/>
            <p:cNvSpPr txBox="1">
              <a:spLocks noChangeArrowheads="1"/>
            </p:cNvSpPr>
            <p:nvPr/>
          </p:nvSpPr>
          <p:spPr bwMode="auto">
            <a:xfrm>
              <a:off x="304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1353" name="Text Box 71"/>
            <p:cNvSpPr txBox="1">
              <a:spLocks noChangeArrowheads="1"/>
            </p:cNvSpPr>
            <p:nvPr/>
          </p:nvSpPr>
          <p:spPr bwMode="auto">
            <a:xfrm>
              <a:off x="472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1354" name="Text Box 72"/>
            <p:cNvSpPr txBox="1">
              <a:spLocks noChangeArrowheads="1"/>
            </p:cNvSpPr>
            <p:nvPr/>
          </p:nvSpPr>
          <p:spPr bwMode="auto">
            <a:xfrm>
              <a:off x="2246" y="1353"/>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1355" name="Text Box 73"/>
            <p:cNvSpPr txBox="1">
              <a:spLocks noChangeArrowheads="1"/>
            </p:cNvSpPr>
            <p:nvPr/>
          </p:nvSpPr>
          <p:spPr bwMode="auto">
            <a:xfrm>
              <a:off x="3316" y="1344"/>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1356" name="Text Box 74"/>
            <p:cNvSpPr txBox="1">
              <a:spLocks noChangeArrowheads="1"/>
            </p:cNvSpPr>
            <p:nvPr/>
          </p:nvSpPr>
          <p:spPr bwMode="auto">
            <a:xfrm>
              <a:off x="4992" y="1344"/>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11268" name="Group 101"/>
          <p:cNvGrpSpPr>
            <a:grpSpLocks/>
          </p:cNvGrpSpPr>
          <p:nvPr/>
        </p:nvGrpSpPr>
        <p:grpSpPr bwMode="auto">
          <a:xfrm>
            <a:off x="2209800" y="5638800"/>
            <a:ext cx="6400800" cy="442913"/>
            <a:chOff x="1392" y="3552"/>
            <a:chExt cx="4032" cy="279"/>
          </a:xfrm>
        </p:grpSpPr>
        <p:grpSp>
          <p:nvGrpSpPr>
            <p:cNvPr id="11326" name="Group 52"/>
            <p:cNvGrpSpPr>
              <a:grpSpLocks/>
            </p:cNvGrpSpPr>
            <p:nvPr/>
          </p:nvGrpSpPr>
          <p:grpSpPr bwMode="auto">
            <a:xfrm>
              <a:off x="1392" y="3552"/>
              <a:ext cx="4032" cy="279"/>
              <a:chOff x="912" y="1017"/>
              <a:chExt cx="4032" cy="279"/>
            </a:xfrm>
          </p:grpSpPr>
          <p:sp>
            <p:nvSpPr>
              <p:cNvPr id="11334" name="Rectangle 53"/>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1335" name="Group 54"/>
              <p:cNvGrpSpPr>
                <a:grpSpLocks/>
              </p:cNvGrpSpPr>
              <p:nvPr/>
            </p:nvGrpSpPr>
            <p:grpSpPr bwMode="auto">
              <a:xfrm>
                <a:off x="1488" y="1056"/>
                <a:ext cx="720" cy="240"/>
                <a:chOff x="1488" y="1056"/>
                <a:chExt cx="720" cy="240"/>
              </a:xfrm>
            </p:grpSpPr>
            <p:sp>
              <p:nvSpPr>
                <p:cNvPr id="11347" name="Rectangle 5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48" name="Line 5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336" name="Group 57"/>
              <p:cNvGrpSpPr>
                <a:grpSpLocks/>
              </p:cNvGrpSpPr>
              <p:nvPr/>
            </p:nvGrpSpPr>
            <p:grpSpPr bwMode="auto">
              <a:xfrm>
                <a:off x="2544" y="1056"/>
                <a:ext cx="720" cy="240"/>
                <a:chOff x="1488" y="1056"/>
                <a:chExt cx="720" cy="240"/>
              </a:xfrm>
            </p:grpSpPr>
            <p:sp>
              <p:nvSpPr>
                <p:cNvPr id="11345" name="Rectangle 58"/>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46" name="Line 59"/>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337" name="Group 60"/>
              <p:cNvGrpSpPr>
                <a:grpSpLocks/>
              </p:cNvGrpSpPr>
              <p:nvPr/>
            </p:nvGrpSpPr>
            <p:grpSpPr bwMode="auto">
              <a:xfrm>
                <a:off x="4224" y="1056"/>
                <a:ext cx="720" cy="240"/>
                <a:chOff x="1488" y="1056"/>
                <a:chExt cx="720" cy="240"/>
              </a:xfrm>
            </p:grpSpPr>
            <p:sp>
              <p:nvSpPr>
                <p:cNvPr id="11343" name="Rectangle 61"/>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44" name="Line 62"/>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338" name="Line 63"/>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39" name="Line 64"/>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40" name="Line 65"/>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41" name="Line 66"/>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42" name="Text Box 67"/>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1327" name="Text Box 75"/>
            <p:cNvSpPr txBox="1">
              <a:spLocks noChangeArrowheads="1"/>
            </p:cNvSpPr>
            <p:nvPr/>
          </p:nvSpPr>
          <p:spPr bwMode="auto">
            <a:xfrm>
              <a:off x="1420" y="359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1328" name="Text Box 76"/>
            <p:cNvSpPr txBox="1">
              <a:spLocks noChangeArrowheads="1"/>
            </p:cNvSpPr>
            <p:nvPr/>
          </p:nvSpPr>
          <p:spPr bwMode="auto">
            <a:xfrm>
              <a:off x="1978"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1</a:t>
              </a:r>
            </a:p>
          </p:txBody>
        </p:sp>
        <p:sp>
          <p:nvSpPr>
            <p:cNvPr id="11329" name="Text Box 77"/>
            <p:cNvSpPr txBox="1">
              <a:spLocks noChangeArrowheads="1"/>
            </p:cNvSpPr>
            <p:nvPr/>
          </p:nvSpPr>
          <p:spPr bwMode="auto">
            <a:xfrm>
              <a:off x="3024"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2</a:t>
              </a:r>
            </a:p>
          </p:txBody>
        </p:sp>
        <p:sp>
          <p:nvSpPr>
            <p:cNvPr id="11330" name="Text Box 78"/>
            <p:cNvSpPr txBox="1">
              <a:spLocks noChangeArrowheads="1"/>
            </p:cNvSpPr>
            <p:nvPr/>
          </p:nvSpPr>
          <p:spPr bwMode="auto">
            <a:xfrm>
              <a:off x="4704"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n</a:t>
              </a:r>
            </a:p>
          </p:txBody>
        </p:sp>
        <p:sp>
          <p:nvSpPr>
            <p:cNvPr id="11331" name="Text Box 79"/>
            <p:cNvSpPr txBox="1">
              <a:spLocks noChangeArrowheads="1"/>
            </p:cNvSpPr>
            <p:nvPr/>
          </p:nvSpPr>
          <p:spPr bwMode="auto">
            <a:xfrm>
              <a:off x="2256" y="3588"/>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1332" name="Text Box 80"/>
            <p:cNvSpPr txBox="1">
              <a:spLocks noChangeArrowheads="1"/>
            </p:cNvSpPr>
            <p:nvPr/>
          </p:nvSpPr>
          <p:spPr bwMode="auto">
            <a:xfrm>
              <a:off x="3319" y="359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1333" name="Text Box 81"/>
            <p:cNvSpPr txBox="1">
              <a:spLocks noChangeArrowheads="1"/>
            </p:cNvSpPr>
            <p:nvPr/>
          </p:nvSpPr>
          <p:spPr bwMode="auto">
            <a:xfrm>
              <a:off x="4975" y="359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11269" name="Group 99"/>
          <p:cNvGrpSpPr>
            <a:grpSpLocks/>
          </p:cNvGrpSpPr>
          <p:nvPr/>
        </p:nvGrpSpPr>
        <p:grpSpPr bwMode="auto">
          <a:xfrm>
            <a:off x="2139950" y="3443288"/>
            <a:ext cx="6470650" cy="442912"/>
            <a:chOff x="1348" y="2073"/>
            <a:chExt cx="4076" cy="279"/>
          </a:xfrm>
        </p:grpSpPr>
        <p:grpSp>
          <p:nvGrpSpPr>
            <p:cNvPr id="11303" name="Group 20"/>
            <p:cNvGrpSpPr>
              <a:grpSpLocks/>
            </p:cNvGrpSpPr>
            <p:nvPr/>
          </p:nvGrpSpPr>
          <p:grpSpPr bwMode="auto">
            <a:xfrm>
              <a:off x="1392" y="2073"/>
              <a:ext cx="4032" cy="279"/>
              <a:chOff x="912" y="1017"/>
              <a:chExt cx="4032" cy="279"/>
            </a:xfrm>
          </p:grpSpPr>
          <p:sp>
            <p:nvSpPr>
              <p:cNvPr id="11311" name="Rectangle 21"/>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1312" name="Group 22"/>
              <p:cNvGrpSpPr>
                <a:grpSpLocks/>
              </p:cNvGrpSpPr>
              <p:nvPr/>
            </p:nvGrpSpPr>
            <p:grpSpPr bwMode="auto">
              <a:xfrm>
                <a:off x="1488" y="1056"/>
                <a:ext cx="720" cy="240"/>
                <a:chOff x="1488" y="1056"/>
                <a:chExt cx="720" cy="240"/>
              </a:xfrm>
            </p:grpSpPr>
            <p:sp>
              <p:nvSpPr>
                <p:cNvPr id="11324" name="Rectangle 23"/>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25" name="Line 24"/>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313" name="Group 25"/>
              <p:cNvGrpSpPr>
                <a:grpSpLocks/>
              </p:cNvGrpSpPr>
              <p:nvPr/>
            </p:nvGrpSpPr>
            <p:grpSpPr bwMode="auto">
              <a:xfrm>
                <a:off x="2544" y="1056"/>
                <a:ext cx="720" cy="240"/>
                <a:chOff x="1488" y="1056"/>
                <a:chExt cx="720" cy="240"/>
              </a:xfrm>
            </p:grpSpPr>
            <p:sp>
              <p:nvSpPr>
                <p:cNvPr id="11322" name="Rectangle 26"/>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23" name="Line 27"/>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314" name="Group 28"/>
              <p:cNvGrpSpPr>
                <a:grpSpLocks/>
              </p:cNvGrpSpPr>
              <p:nvPr/>
            </p:nvGrpSpPr>
            <p:grpSpPr bwMode="auto">
              <a:xfrm>
                <a:off x="4224" y="1056"/>
                <a:ext cx="720" cy="240"/>
                <a:chOff x="1488" y="1056"/>
                <a:chExt cx="720" cy="240"/>
              </a:xfrm>
            </p:grpSpPr>
            <p:sp>
              <p:nvSpPr>
                <p:cNvPr id="11320" name="Rectangle 2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21" name="Line 3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315" name="Line 31"/>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16" name="Line 32"/>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17" name="Line 33"/>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18" name="Line 34"/>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319" name="Text Box 35"/>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1304" name="Text Box 82"/>
            <p:cNvSpPr txBox="1">
              <a:spLocks noChangeArrowheads="1"/>
            </p:cNvSpPr>
            <p:nvPr/>
          </p:nvSpPr>
          <p:spPr bwMode="auto">
            <a:xfrm>
              <a:off x="1348"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v</a:t>
              </a:r>
            </a:p>
          </p:txBody>
        </p:sp>
        <p:sp>
          <p:nvSpPr>
            <p:cNvPr id="11305" name="Text Box 83"/>
            <p:cNvSpPr txBox="1">
              <a:spLocks noChangeArrowheads="1"/>
            </p:cNvSpPr>
            <p:nvPr/>
          </p:nvSpPr>
          <p:spPr bwMode="auto">
            <a:xfrm>
              <a:off x="1924"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FF0000"/>
                  </a:solidFill>
                </a:rPr>
                <a:t>v</a:t>
              </a:r>
            </a:p>
          </p:txBody>
        </p:sp>
        <p:sp>
          <p:nvSpPr>
            <p:cNvPr id="11306" name="Text Box 84"/>
            <p:cNvSpPr txBox="1">
              <a:spLocks noChangeArrowheads="1"/>
            </p:cNvSpPr>
            <p:nvPr/>
          </p:nvSpPr>
          <p:spPr bwMode="auto">
            <a:xfrm>
              <a:off x="2980"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00FF00"/>
                  </a:solidFill>
                </a:rPr>
                <a:t>v</a:t>
              </a:r>
            </a:p>
          </p:txBody>
        </p:sp>
        <p:sp>
          <p:nvSpPr>
            <p:cNvPr id="11307" name="Text Box 85"/>
            <p:cNvSpPr txBox="1">
              <a:spLocks noChangeArrowheads="1"/>
            </p:cNvSpPr>
            <p:nvPr/>
          </p:nvSpPr>
          <p:spPr bwMode="auto">
            <a:xfrm>
              <a:off x="4660"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0000FF"/>
                  </a:solidFill>
                </a:rPr>
                <a:t>v</a:t>
              </a:r>
            </a:p>
          </p:txBody>
        </p:sp>
        <p:sp>
          <p:nvSpPr>
            <p:cNvPr id="11308" name="Text Box 86"/>
            <p:cNvSpPr txBox="1">
              <a:spLocks noChangeArrowheads="1"/>
            </p:cNvSpPr>
            <p:nvPr/>
          </p:nvSpPr>
          <p:spPr bwMode="auto">
            <a:xfrm>
              <a:off x="2256"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1309" name="Text Box 87"/>
            <p:cNvSpPr txBox="1">
              <a:spLocks noChangeArrowheads="1"/>
            </p:cNvSpPr>
            <p:nvPr/>
          </p:nvSpPr>
          <p:spPr bwMode="auto">
            <a:xfrm>
              <a:off x="3312"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1310" name="Text Box 88"/>
            <p:cNvSpPr txBox="1">
              <a:spLocks noChangeArrowheads="1"/>
            </p:cNvSpPr>
            <p:nvPr/>
          </p:nvSpPr>
          <p:spPr bwMode="auto">
            <a:xfrm>
              <a:off x="4992"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11270" name="Group 100"/>
          <p:cNvGrpSpPr>
            <a:grpSpLocks/>
          </p:cNvGrpSpPr>
          <p:nvPr/>
        </p:nvGrpSpPr>
        <p:grpSpPr bwMode="auto">
          <a:xfrm>
            <a:off x="2139950" y="4495800"/>
            <a:ext cx="6470650" cy="442913"/>
            <a:chOff x="1348" y="2841"/>
            <a:chExt cx="4076" cy="279"/>
          </a:xfrm>
        </p:grpSpPr>
        <p:grpSp>
          <p:nvGrpSpPr>
            <p:cNvPr id="11280" name="Group 36"/>
            <p:cNvGrpSpPr>
              <a:grpSpLocks/>
            </p:cNvGrpSpPr>
            <p:nvPr/>
          </p:nvGrpSpPr>
          <p:grpSpPr bwMode="auto">
            <a:xfrm>
              <a:off x="1392" y="2841"/>
              <a:ext cx="4032" cy="279"/>
              <a:chOff x="912" y="1017"/>
              <a:chExt cx="4032" cy="279"/>
            </a:xfrm>
          </p:grpSpPr>
          <p:sp>
            <p:nvSpPr>
              <p:cNvPr id="11288" name="Rectangle 37"/>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1289" name="Group 38"/>
              <p:cNvGrpSpPr>
                <a:grpSpLocks/>
              </p:cNvGrpSpPr>
              <p:nvPr/>
            </p:nvGrpSpPr>
            <p:grpSpPr bwMode="auto">
              <a:xfrm>
                <a:off x="1488" y="1056"/>
                <a:ext cx="720" cy="240"/>
                <a:chOff x="1488" y="1056"/>
                <a:chExt cx="720" cy="240"/>
              </a:xfrm>
            </p:grpSpPr>
            <p:sp>
              <p:nvSpPr>
                <p:cNvPr id="11301" name="Rectangle 3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02" name="Line 4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290" name="Group 41"/>
              <p:cNvGrpSpPr>
                <a:grpSpLocks/>
              </p:cNvGrpSpPr>
              <p:nvPr/>
            </p:nvGrpSpPr>
            <p:grpSpPr bwMode="auto">
              <a:xfrm>
                <a:off x="2544" y="1056"/>
                <a:ext cx="720" cy="240"/>
                <a:chOff x="1488" y="1056"/>
                <a:chExt cx="720" cy="240"/>
              </a:xfrm>
            </p:grpSpPr>
            <p:sp>
              <p:nvSpPr>
                <p:cNvPr id="11299" name="Rectangle 42"/>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300" name="Line 43"/>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291" name="Group 44"/>
              <p:cNvGrpSpPr>
                <a:grpSpLocks/>
              </p:cNvGrpSpPr>
              <p:nvPr/>
            </p:nvGrpSpPr>
            <p:grpSpPr bwMode="auto">
              <a:xfrm>
                <a:off x="4224" y="1056"/>
                <a:ext cx="720" cy="240"/>
                <a:chOff x="1488" y="1056"/>
                <a:chExt cx="720" cy="240"/>
              </a:xfrm>
            </p:grpSpPr>
            <p:sp>
              <p:nvSpPr>
                <p:cNvPr id="11297" name="Rectangle 4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1298" name="Line 4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292" name="Line 47"/>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93" name="Line 48"/>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94" name="Line 49"/>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95" name="Line 50"/>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96" name="Text Box 51"/>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1281" name="Text Box 89"/>
            <p:cNvSpPr txBox="1">
              <a:spLocks noChangeArrowheads="1"/>
            </p:cNvSpPr>
            <p:nvPr/>
          </p:nvSpPr>
          <p:spPr bwMode="auto">
            <a:xfrm>
              <a:off x="1348" y="2889"/>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v</a:t>
              </a:r>
            </a:p>
          </p:txBody>
        </p:sp>
        <p:sp>
          <p:nvSpPr>
            <p:cNvPr id="11282" name="Text Box 92"/>
            <p:cNvSpPr txBox="1">
              <a:spLocks noChangeArrowheads="1"/>
            </p:cNvSpPr>
            <p:nvPr/>
          </p:nvSpPr>
          <p:spPr bwMode="auto">
            <a:xfrm>
              <a:off x="1908" y="2889"/>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1</a:t>
              </a:r>
              <a:r>
                <a:rPr lang="en-US">
                  <a:solidFill>
                    <a:srgbClr val="FF0000"/>
                  </a:solidFill>
                </a:rPr>
                <a:t>v</a:t>
              </a:r>
            </a:p>
          </p:txBody>
        </p:sp>
        <p:sp>
          <p:nvSpPr>
            <p:cNvPr id="11283" name="Text Box 93"/>
            <p:cNvSpPr txBox="1">
              <a:spLocks noChangeArrowheads="1"/>
            </p:cNvSpPr>
            <p:nvPr/>
          </p:nvSpPr>
          <p:spPr bwMode="auto">
            <a:xfrm>
              <a:off x="2964" y="2880"/>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2</a:t>
              </a:r>
              <a:r>
                <a:rPr lang="en-US">
                  <a:solidFill>
                    <a:srgbClr val="00FF00"/>
                  </a:solidFill>
                </a:rPr>
                <a:t>v</a:t>
              </a:r>
            </a:p>
          </p:txBody>
        </p:sp>
        <p:sp>
          <p:nvSpPr>
            <p:cNvPr id="11284" name="Text Box 94"/>
            <p:cNvSpPr txBox="1">
              <a:spLocks noChangeArrowheads="1"/>
            </p:cNvSpPr>
            <p:nvPr/>
          </p:nvSpPr>
          <p:spPr bwMode="auto">
            <a:xfrm>
              <a:off x="4644" y="2880"/>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n</a:t>
              </a:r>
              <a:r>
                <a:rPr lang="en-US">
                  <a:solidFill>
                    <a:srgbClr val="0000FF"/>
                  </a:solidFill>
                </a:rPr>
                <a:t>v</a:t>
              </a:r>
            </a:p>
          </p:txBody>
        </p:sp>
        <p:sp>
          <p:nvSpPr>
            <p:cNvPr id="11285" name="Text Box 95"/>
            <p:cNvSpPr txBox="1">
              <a:spLocks noChangeArrowheads="1"/>
            </p:cNvSpPr>
            <p:nvPr/>
          </p:nvSpPr>
          <p:spPr bwMode="auto">
            <a:xfrm>
              <a:off x="2256"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1286" name="Text Box 96"/>
            <p:cNvSpPr txBox="1">
              <a:spLocks noChangeArrowheads="1"/>
            </p:cNvSpPr>
            <p:nvPr/>
          </p:nvSpPr>
          <p:spPr bwMode="auto">
            <a:xfrm>
              <a:off x="3312"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1287" name="Text Box 97"/>
            <p:cNvSpPr txBox="1">
              <a:spLocks noChangeArrowheads="1"/>
            </p:cNvSpPr>
            <p:nvPr/>
          </p:nvSpPr>
          <p:spPr bwMode="auto">
            <a:xfrm>
              <a:off x="4992"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sp>
        <p:nvSpPr>
          <p:cNvPr id="11271" name="Text Box 102"/>
          <p:cNvSpPr txBox="1">
            <a:spLocks noChangeArrowheads="1"/>
          </p:cNvSpPr>
          <p:nvPr/>
        </p:nvSpPr>
        <p:spPr bwMode="auto">
          <a:xfrm>
            <a:off x="288925" y="2362200"/>
            <a:ext cx="1428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Simple virus</a:t>
            </a:r>
          </a:p>
        </p:txBody>
      </p:sp>
      <p:sp>
        <p:nvSpPr>
          <p:cNvPr id="11272" name="Text Box 103"/>
          <p:cNvSpPr txBox="1">
            <a:spLocks noChangeArrowheads="1"/>
          </p:cNvSpPr>
          <p:nvPr/>
        </p:nvSpPr>
        <p:spPr bwMode="auto">
          <a:xfrm>
            <a:off x="152400" y="3505200"/>
            <a:ext cx="175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Encrypted virus</a:t>
            </a:r>
          </a:p>
        </p:txBody>
      </p:sp>
      <p:sp>
        <p:nvSpPr>
          <p:cNvPr id="11273" name="Text Box 104"/>
          <p:cNvSpPr txBox="1">
            <a:spLocks noChangeArrowheads="1"/>
          </p:cNvSpPr>
          <p:nvPr/>
        </p:nvSpPr>
        <p:spPr bwMode="auto">
          <a:xfrm>
            <a:off x="76200" y="4572000"/>
            <a:ext cx="1987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Polymorphic virus</a:t>
            </a:r>
          </a:p>
        </p:txBody>
      </p:sp>
      <p:sp>
        <p:nvSpPr>
          <p:cNvPr id="11274" name="Text Box 105"/>
          <p:cNvSpPr txBox="1">
            <a:spLocks noChangeArrowheads="1"/>
          </p:cNvSpPr>
          <p:nvPr/>
        </p:nvSpPr>
        <p:spPr bwMode="auto">
          <a:xfrm>
            <a:off x="76200" y="5710238"/>
            <a:ext cx="2051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Metamorphic virus</a:t>
            </a:r>
          </a:p>
        </p:txBody>
      </p:sp>
      <p:sp>
        <p:nvSpPr>
          <p:cNvPr id="11275" name="Text Box 106"/>
          <p:cNvSpPr txBox="1">
            <a:spLocks noChangeArrowheads="1"/>
          </p:cNvSpPr>
          <p:nvPr/>
        </p:nvSpPr>
        <p:spPr bwMode="auto">
          <a:xfrm>
            <a:off x="1905000" y="1608138"/>
            <a:ext cx="920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original</a:t>
            </a:r>
          </a:p>
        </p:txBody>
      </p:sp>
      <p:sp>
        <p:nvSpPr>
          <p:cNvPr id="11276" name="Text Box 107"/>
          <p:cNvSpPr txBox="1">
            <a:spLocks noChangeArrowheads="1"/>
          </p:cNvSpPr>
          <p:nvPr/>
        </p:nvSpPr>
        <p:spPr bwMode="auto">
          <a:xfrm>
            <a:off x="2978150" y="1609725"/>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Generation-1</a:t>
            </a:r>
          </a:p>
        </p:txBody>
      </p:sp>
      <p:sp>
        <p:nvSpPr>
          <p:cNvPr id="11277" name="Text Box 108"/>
          <p:cNvSpPr txBox="1">
            <a:spLocks noChangeArrowheads="1"/>
          </p:cNvSpPr>
          <p:nvPr/>
        </p:nvSpPr>
        <p:spPr bwMode="auto">
          <a:xfrm>
            <a:off x="4648200" y="1614488"/>
            <a:ext cx="151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Generation-2</a:t>
            </a:r>
          </a:p>
        </p:txBody>
      </p:sp>
      <p:sp>
        <p:nvSpPr>
          <p:cNvPr id="11278" name="Text Box 109"/>
          <p:cNvSpPr txBox="1">
            <a:spLocks noChangeArrowheads="1"/>
          </p:cNvSpPr>
          <p:nvPr/>
        </p:nvSpPr>
        <p:spPr bwMode="auto">
          <a:xfrm>
            <a:off x="7296150" y="1609725"/>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Generation-n</a:t>
            </a:r>
          </a:p>
        </p:txBody>
      </p:sp>
      <p:sp>
        <p:nvSpPr>
          <p:cNvPr id="11279" name="Date Placeholder 106"/>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mtClean="0"/>
              <a:t>Virus replication</a:t>
            </a:r>
          </a:p>
        </p:txBody>
      </p:sp>
      <p:grpSp>
        <p:nvGrpSpPr>
          <p:cNvPr id="12291" name="Group 98"/>
          <p:cNvGrpSpPr>
            <a:grpSpLocks/>
          </p:cNvGrpSpPr>
          <p:nvPr/>
        </p:nvGrpSpPr>
        <p:grpSpPr bwMode="auto">
          <a:xfrm>
            <a:off x="2209800" y="2300288"/>
            <a:ext cx="6400800" cy="442912"/>
            <a:chOff x="1392" y="1305"/>
            <a:chExt cx="4032" cy="279"/>
          </a:xfrm>
        </p:grpSpPr>
        <p:grpSp>
          <p:nvGrpSpPr>
            <p:cNvPr id="12373" name="Group 19"/>
            <p:cNvGrpSpPr>
              <a:grpSpLocks/>
            </p:cNvGrpSpPr>
            <p:nvPr/>
          </p:nvGrpSpPr>
          <p:grpSpPr bwMode="auto">
            <a:xfrm>
              <a:off x="1392" y="1305"/>
              <a:ext cx="4032" cy="279"/>
              <a:chOff x="912" y="1017"/>
              <a:chExt cx="4032" cy="279"/>
            </a:xfrm>
          </p:grpSpPr>
          <p:sp>
            <p:nvSpPr>
              <p:cNvPr id="12381" name="Rectangle 4"/>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2382" name="Group 7"/>
              <p:cNvGrpSpPr>
                <a:grpSpLocks/>
              </p:cNvGrpSpPr>
              <p:nvPr/>
            </p:nvGrpSpPr>
            <p:grpSpPr bwMode="auto">
              <a:xfrm>
                <a:off x="1488" y="1056"/>
                <a:ext cx="720" cy="240"/>
                <a:chOff x="1488" y="1056"/>
                <a:chExt cx="720" cy="240"/>
              </a:xfrm>
            </p:grpSpPr>
            <p:sp>
              <p:nvSpPr>
                <p:cNvPr id="12394" name="Rectangle 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95" name="Line 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83" name="Group 8"/>
              <p:cNvGrpSpPr>
                <a:grpSpLocks/>
              </p:cNvGrpSpPr>
              <p:nvPr/>
            </p:nvGrpSpPr>
            <p:grpSpPr bwMode="auto">
              <a:xfrm>
                <a:off x="2544" y="1056"/>
                <a:ext cx="720" cy="240"/>
                <a:chOff x="1488" y="1056"/>
                <a:chExt cx="720" cy="240"/>
              </a:xfrm>
            </p:grpSpPr>
            <p:sp>
              <p:nvSpPr>
                <p:cNvPr id="12392" name="Rectangle 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93" name="Line 1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84" name="Group 11"/>
              <p:cNvGrpSpPr>
                <a:grpSpLocks/>
              </p:cNvGrpSpPr>
              <p:nvPr/>
            </p:nvGrpSpPr>
            <p:grpSpPr bwMode="auto">
              <a:xfrm>
                <a:off x="4224" y="1056"/>
                <a:ext cx="720" cy="240"/>
                <a:chOff x="1488" y="1056"/>
                <a:chExt cx="720" cy="240"/>
              </a:xfrm>
            </p:grpSpPr>
            <p:sp>
              <p:nvSpPr>
                <p:cNvPr id="12390" name="Rectangle 12"/>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91" name="Line 13"/>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385" name="Line 14"/>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86" name="Line 15"/>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87" name="Line 16"/>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88" name="Line 17"/>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89" name="Text Box 18"/>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2374" name="Text Box 68"/>
            <p:cNvSpPr txBox="1">
              <a:spLocks noChangeArrowheads="1"/>
            </p:cNvSpPr>
            <p:nvPr/>
          </p:nvSpPr>
          <p:spPr bwMode="auto">
            <a:xfrm>
              <a:off x="141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2375" name="Text Box 69"/>
            <p:cNvSpPr txBox="1">
              <a:spLocks noChangeArrowheads="1"/>
            </p:cNvSpPr>
            <p:nvPr/>
          </p:nvSpPr>
          <p:spPr bwMode="auto">
            <a:xfrm>
              <a:off x="2002" y="1353"/>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2376" name="Text Box 70"/>
            <p:cNvSpPr txBox="1">
              <a:spLocks noChangeArrowheads="1"/>
            </p:cNvSpPr>
            <p:nvPr/>
          </p:nvSpPr>
          <p:spPr bwMode="auto">
            <a:xfrm>
              <a:off x="304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2377" name="Text Box 71"/>
            <p:cNvSpPr txBox="1">
              <a:spLocks noChangeArrowheads="1"/>
            </p:cNvSpPr>
            <p:nvPr/>
          </p:nvSpPr>
          <p:spPr bwMode="auto">
            <a:xfrm>
              <a:off x="472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2378" name="Text Box 72"/>
            <p:cNvSpPr txBox="1">
              <a:spLocks noChangeArrowheads="1"/>
            </p:cNvSpPr>
            <p:nvPr/>
          </p:nvSpPr>
          <p:spPr bwMode="auto">
            <a:xfrm>
              <a:off x="2246" y="1353"/>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2379" name="Text Box 73"/>
            <p:cNvSpPr txBox="1">
              <a:spLocks noChangeArrowheads="1"/>
            </p:cNvSpPr>
            <p:nvPr/>
          </p:nvSpPr>
          <p:spPr bwMode="auto">
            <a:xfrm>
              <a:off x="3316" y="1344"/>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2380" name="Text Box 74"/>
            <p:cNvSpPr txBox="1">
              <a:spLocks noChangeArrowheads="1"/>
            </p:cNvSpPr>
            <p:nvPr/>
          </p:nvSpPr>
          <p:spPr bwMode="auto">
            <a:xfrm>
              <a:off x="4992" y="1344"/>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12292" name="Group 101"/>
          <p:cNvGrpSpPr>
            <a:grpSpLocks/>
          </p:cNvGrpSpPr>
          <p:nvPr/>
        </p:nvGrpSpPr>
        <p:grpSpPr bwMode="auto">
          <a:xfrm>
            <a:off x="2209800" y="5638800"/>
            <a:ext cx="6400800" cy="442913"/>
            <a:chOff x="1392" y="3552"/>
            <a:chExt cx="4032" cy="279"/>
          </a:xfrm>
        </p:grpSpPr>
        <p:grpSp>
          <p:nvGrpSpPr>
            <p:cNvPr id="12350" name="Group 52"/>
            <p:cNvGrpSpPr>
              <a:grpSpLocks/>
            </p:cNvGrpSpPr>
            <p:nvPr/>
          </p:nvGrpSpPr>
          <p:grpSpPr bwMode="auto">
            <a:xfrm>
              <a:off x="1392" y="3552"/>
              <a:ext cx="4032" cy="279"/>
              <a:chOff x="912" y="1017"/>
              <a:chExt cx="4032" cy="279"/>
            </a:xfrm>
          </p:grpSpPr>
          <p:sp>
            <p:nvSpPr>
              <p:cNvPr id="12358" name="Rectangle 53"/>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2359" name="Group 54"/>
              <p:cNvGrpSpPr>
                <a:grpSpLocks/>
              </p:cNvGrpSpPr>
              <p:nvPr/>
            </p:nvGrpSpPr>
            <p:grpSpPr bwMode="auto">
              <a:xfrm>
                <a:off x="1488" y="1056"/>
                <a:ext cx="720" cy="240"/>
                <a:chOff x="1488" y="1056"/>
                <a:chExt cx="720" cy="240"/>
              </a:xfrm>
            </p:grpSpPr>
            <p:sp>
              <p:nvSpPr>
                <p:cNvPr id="12371" name="Rectangle 5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72" name="Line 5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60" name="Group 57"/>
              <p:cNvGrpSpPr>
                <a:grpSpLocks/>
              </p:cNvGrpSpPr>
              <p:nvPr/>
            </p:nvGrpSpPr>
            <p:grpSpPr bwMode="auto">
              <a:xfrm>
                <a:off x="2544" y="1056"/>
                <a:ext cx="720" cy="240"/>
                <a:chOff x="1488" y="1056"/>
                <a:chExt cx="720" cy="240"/>
              </a:xfrm>
            </p:grpSpPr>
            <p:sp>
              <p:nvSpPr>
                <p:cNvPr id="12369" name="Rectangle 58"/>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70" name="Line 59"/>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61" name="Group 60"/>
              <p:cNvGrpSpPr>
                <a:grpSpLocks/>
              </p:cNvGrpSpPr>
              <p:nvPr/>
            </p:nvGrpSpPr>
            <p:grpSpPr bwMode="auto">
              <a:xfrm>
                <a:off x="4224" y="1056"/>
                <a:ext cx="720" cy="240"/>
                <a:chOff x="1488" y="1056"/>
                <a:chExt cx="720" cy="240"/>
              </a:xfrm>
            </p:grpSpPr>
            <p:sp>
              <p:nvSpPr>
                <p:cNvPr id="12367" name="Rectangle 61"/>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68" name="Line 62"/>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362" name="Line 63"/>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63" name="Line 64"/>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64" name="Line 65"/>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65" name="Line 66"/>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66" name="Text Box 67"/>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2351" name="Text Box 75"/>
            <p:cNvSpPr txBox="1">
              <a:spLocks noChangeArrowheads="1"/>
            </p:cNvSpPr>
            <p:nvPr/>
          </p:nvSpPr>
          <p:spPr bwMode="auto">
            <a:xfrm>
              <a:off x="1420" y="359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12352" name="Text Box 76"/>
            <p:cNvSpPr txBox="1">
              <a:spLocks noChangeArrowheads="1"/>
            </p:cNvSpPr>
            <p:nvPr/>
          </p:nvSpPr>
          <p:spPr bwMode="auto">
            <a:xfrm>
              <a:off x="1978"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1</a:t>
              </a:r>
            </a:p>
          </p:txBody>
        </p:sp>
        <p:sp>
          <p:nvSpPr>
            <p:cNvPr id="12353" name="Text Box 77"/>
            <p:cNvSpPr txBox="1">
              <a:spLocks noChangeArrowheads="1"/>
            </p:cNvSpPr>
            <p:nvPr/>
          </p:nvSpPr>
          <p:spPr bwMode="auto">
            <a:xfrm>
              <a:off x="3024"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2</a:t>
              </a:r>
            </a:p>
          </p:txBody>
        </p:sp>
        <p:sp>
          <p:nvSpPr>
            <p:cNvPr id="12354" name="Text Box 78"/>
            <p:cNvSpPr txBox="1">
              <a:spLocks noChangeArrowheads="1"/>
            </p:cNvSpPr>
            <p:nvPr/>
          </p:nvSpPr>
          <p:spPr bwMode="auto">
            <a:xfrm>
              <a:off x="4704"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n</a:t>
              </a:r>
            </a:p>
          </p:txBody>
        </p:sp>
        <p:sp>
          <p:nvSpPr>
            <p:cNvPr id="12355" name="Text Box 79"/>
            <p:cNvSpPr txBox="1">
              <a:spLocks noChangeArrowheads="1"/>
            </p:cNvSpPr>
            <p:nvPr/>
          </p:nvSpPr>
          <p:spPr bwMode="auto">
            <a:xfrm>
              <a:off x="2256" y="3588"/>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2356" name="Text Box 80"/>
            <p:cNvSpPr txBox="1">
              <a:spLocks noChangeArrowheads="1"/>
            </p:cNvSpPr>
            <p:nvPr/>
          </p:nvSpPr>
          <p:spPr bwMode="auto">
            <a:xfrm>
              <a:off x="3319" y="359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2357" name="Text Box 81"/>
            <p:cNvSpPr txBox="1">
              <a:spLocks noChangeArrowheads="1"/>
            </p:cNvSpPr>
            <p:nvPr/>
          </p:nvSpPr>
          <p:spPr bwMode="auto">
            <a:xfrm>
              <a:off x="4975" y="359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12293" name="Group 99"/>
          <p:cNvGrpSpPr>
            <a:grpSpLocks/>
          </p:cNvGrpSpPr>
          <p:nvPr/>
        </p:nvGrpSpPr>
        <p:grpSpPr bwMode="auto">
          <a:xfrm>
            <a:off x="2139950" y="3443288"/>
            <a:ext cx="6470650" cy="442912"/>
            <a:chOff x="1348" y="2073"/>
            <a:chExt cx="4076" cy="279"/>
          </a:xfrm>
        </p:grpSpPr>
        <p:grpSp>
          <p:nvGrpSpPr>
            <p:cNvPr id="12327" name="Group 20"/>
            <p:cNvGrpSpPr>
              <a:grpSpLocks/>
            </p:cNvGrpSpPr>
            <p:nvPr/>
          </p:nvGrpSpPr>
          <p:grpSpPr bwMode="auto">
            <a:xfrm>
              <a:off x="1392" y="2073"/>
              <a:ext cx="4032" cy="279"/>
              <a:chOff x="912" y="1017"/>
              <a:chExt cx="4032" cy="279"/>
            </a:xfrm>
          </p:grpSpPr>
          <p:sp>
            <p:nvSpPr>
              <p:cNvPr id="12335" name="Rectangle 21"/>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2336" name="Group 22"/>
              <p:cNvGrpSpPr>
                <a:grpSpLocks/>
              </p:cNvGrpSpPr>
              <p:nvPr/>
            </p:nvGrpSpPr>
            <p:grpSpPr bwMode="auto">
              <a:xfrm>
                <a:off x="1488" y="1056"/>
                <a:ext cx="720" cy="240"/>
                <a:chOff x="1488" y="1056"/>
                <a:chExt cx="720" cy="240"/>
              </a:xfrm>
            </p:grpSpPr>
            <p:sp>
              <p:nvSpPr>
                <p:cNvPr id="12348" name="Rectangle 23"/>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49" name="Line 24"/>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37" name="Group 25"/>
              <p:cNvGrpSpPr>
                <a:grpSpLocks/>
              </p:cNvGrpSpPr>
              <p:nvPr/>
            </p:nvGrpSpPr>
            <p:grpSpPr bwMode="auto">
              <a:xfrm>
                <a:off x="2544" y="1056"/>
                <a:ext cx="720" cy="240"/>
                <a:chOff x="1488" y="1056"/>
                <a:chExt cx="720" cy="240"/>
              </a:xfrm>
            </p:grpSpPr>
            <p:sp>
              <p:nvSpPr>
                <p:cNvPr id="12346" name="Rectangle 26"/>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47" name="Line 27"/>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38" name="Group 28"/>
              <p:cNvGrpSpPr>
                <a:grpSpLocks/>
              </p:cNvGrpSpPr>
              <p:nvPr/>
            </p:nvGrpSpPr>
            <p:grpSpPr bwMode="auto">
              <a:xfrm>
                <a:off x="4224" y="1056"/>
                <a:ext cx="720" cy="240"/>
                <a:chOff x="1488" y="1056"/>
                <a:chExt cx="720" cy="240"/>
              </a:xfrm>
            </p:grpSpPr>
            <p:sp>
              <p:nvSpPr>
                <p:cNvPr id="12344" name="Rectangle 2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45" name="Line 3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339" name="Line 31"/>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40" name="Line 32"/>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41" name="Line 33"/>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42" name="Line 34"/>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43" name="Text Box 35"/>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2328" name="Text Box 82"/>
            <p:cNvSpPr txBox="1">
              <a:spLocks noChangeArrowheads="1"/>
            </p:cNvSpPr>
            <p:nvPr/>
          </p:nvSpPr>
          <p:spPr bwMode="auto">
            <a:xfrm>
              <a:off x="1348"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v</a:t>
              </a:r>
            </a:p>
          </p:txBody>
        </p:sp>
        <p:sp>
          <p:nvSpPr>
            <p:cNvPr id="12329" name="Text Box 83"/>
            <p:cNvSpPr txBox="1">
              <a:spLocks noChangeArrowheads="1"/>
            </p:cNvSpPr>
            <p:nvPr/>
          </p:nvSpPr>
          <p:spPr bwMode="auto">
            <a:xfrm>
              <a:off x="1924"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FF0000"/>
                  </a:solidFill>
                </a:rPr>
                <a:t>v</a:t>
              </a:r>
            </a:p>
          </p:txBody>
        </p:sp>
        <p:sp>
          <p:nvSpPr>
            <p:cNvPr id="12330" name="Text Box 84"/>
            <p:cNvSpPr txBox="1">
              <a:spLocks noChangeArrowheads="1"/>
            </p:cNvSpPr>
            <p:nvPr/>
          </p:nvSpPr>
          <p:spPr bwMode="auto">
            <a:xfrm>
              <a:off x="2980"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00FF00"/>
                  </a:solidFill>
                </a:rPr>
                <a:t>v</a:t>
              </a:r>
            </a:p>
          </p:txBody>
        </p:sp>
        <p:sp>
          <p:nvSpPr>
            <p:cNvPr id="12331" name="Text Box 85"/>
            <p:cNvSpPr txBox="1">
              <a:spLocks noChangeArrowheads="1"/>
            </p:cNvSpPr>
            <p:nvPr/>
          </p:nvSpPr>
          <p:spPr bwMode="auto">
            <a:xfrm>
              <a:off x="4660"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0000FF"/>
                  </a:solidFill>
                </a:rPr>
                <a:t>v</a:t>
              </a:r>
            </a:p>
          </p:txBody>
        </p:sp>
        <p:sp>
          <p:nvSpPr>
            <p:cNvPr id="12332" name="Text Box 86"/>
            <p:cNvSpPr txBox="1">
              <a:spLocks noChangeArrowheads="1"/>
            </p:cNvSpPr>
            <p:nvPr/>
          </p:nvSpPr>
          <p:spPr bwMode="auto">
            <a:xfrm>
              <a:off x="2256"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2333" name="Text Box 87"/>
            <p:cNvSpPr txBox="1">
              <a:spLocks noChangeArrowheads="1"/>
            </p:cNvSpPr>
            <p:nvPr/>
          </p:nvSpPr>
          <p:spPr bwMode="auto">
            <a:xfrm>
              <a:off x="3312"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2334" name="Text Box 88"/>
            <p:cNvSpPr txBox="1">
              <a:spLocks noChangeArrowheads="1"/>
            </p:cNvSpPr>
            <p:nvPr/>
          </p:nvSpPr>
          <p:spPr bwMode="auto">
            <a:xfrm>
              <a:off x="4992"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12294" name="Group 100"/>
          <p:cNvGrpSpPr>
            <a:grpSpLocks/>
          </p:cNvGrpSpPr>
          <p:nvPr/>
        </p:nvGrpSpPr>
        <p:grpSpPr bwMode="auto">
          <a:xfrm>
            <a:off x="2139950" y="4495800"/>
            <a:ext cx="6470650" cy="442913"/>
            <a:chOff x="1348" y="2841"/>
            <a:chExt cx="4076" cy="279"/>
          </a:xfrm>
        </p:grpSpPr>
        <p:grpSp>
          <p:nvGrpSpPr>
            <p:cNvPr id="12304" name="Group 36"/>
            <p:cNvGrpSpPr>
              <a:grpSpLocks/>
            </p:cNvGrpSpPr>
            <p:nvPr/>
          </p:nvGrpSpPr>
          <p:grpSpPr bwMode="auto">
            <a:xfrm>
              <a:off x="1392" y="2841"/>
              <a:ext cx="4032" cy="279"/>
              <a:chOff x="912" y="1017"/>
              <a:chExt cx="4032" cy="279"/>
            </a:xfrm>
          </p:grpSpPr>
          <p:sp>
            <p:nvSpPr>
              <p:cNvPr id="12312" name="Rectangle 37"/>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12313" name="Group 38"/>
              <p:cNvGrpSpPr>
                <a:grpSpLocks/>
              </p:cNvGrpSpPr>
              <p:nvPr/>
            </p:nvGrpSpPr>
            <p:grpSpPr bwMode="auto">
              <a:xfrm>
                <a:off x="1488" y="1056"/>
                <a:ext cx="720" cy="240"/>
                <a:chOff x="1488" y="1056"/>
                <a:chExt cx="720" cy="240"/>
              </a:xfrm>
            </p:grpSpPr>
            <p:sp>
              <p:nvSpPr>
                <p:cNvPr id="12325" name="Rectangle 3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26" name="Line 4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14" name="Group 41"/>
              <p:cNvGrpSpPr>
                <a:grpSpLocks/>
              </p:cNvGrpSpPr>
              <p:nvPr/>
            </p:nvGrpSpPr>
            <p:grpSpPr bwMode="auto">
              <a:xfrm>
                <a:off x="2544" y="1056"/>
                <a:ext cx="720" cy="240"/>
                <a:chOff x="1488" y="1056"/>
                <a:chExt cx="720" cy="240"/>
              </a:xfrm>
            </p:grpSpPr>
            <p:sp>
              <p:nvSpPr>
                <p:cNvPr id="12323" name="Rectangle 42"/>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24" name="Line 43"/>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315" name="Group 44"/>
              <p:cNvGrpSpPr>
                <a:grpSpLocks/>
              </p:cNvGrpSpPr>
              <p:nvPr/>
            </p:nvGrpSpPr>
            <p:grpSpPr bwMode="auto">
              <a:xfrm>
                <a:off x="4224" y="1056"/>
                <a:ext cx="720" cy="240"/>
                <a:chOff x="1488" y="1056"/>
                <a:chExt cx="720" cy="240"/>
              </a:xfrm>
            </p:grpSpPr>
            <p:sp>
              <p:nvSpPr>
                <p:cNvPr id="12321" name="Rectangle 4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12322" name="Line 4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316" name="Line 47"/>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17" name="Line 48"/>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18" name="Line 49"/>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19" name="Line 50"/>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20" name="Text Box 51"/>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12305" name="Text Box 89"/>
            <p:cNvSpPr txBox="1">
              <a:spLocks noChangeArrowheads="1"/>
            </p:cNvSpPr>
            <p:nvPr/>
          </p:nvSpPr>
          <p:spPr bwMode="auto">
            <a:xfrm>
              <a:off x="1348" y="2889"/>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v</a:t>
              </a:r>
            </a:p>
          </p:txBody>
        </p:sp>
        <p:sp>
          <p:nvSpPr>
            <p:cNvPr id="12306" name="Text Box 92"/>
            <p:cNvSpPr txBox="1">
              <a:spLocks noChangeArrowheads="1"/>
            </p:cNvSpPr>
            <p:nvPr/>
          </p:nvSpPr>
          <p:spPr bwMode="auto">
            <a:xfrm>
              <a:off x="1908" y="2889"/>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1</a:t>
              </a:r>
              <a:r>
                <a:rPr lang="en-US">
                  <a:solidFill>
                    <a:srgbClr val="FF0000"/>
                  </a:solidFill>
                </a:rPr>
                <a:t>v</a:t>
              </a:r>
            </a:p>
          </p:txBody>
        </p:sp>
        <p:sp>
          <p:nvSpPr>
            <p:cNvPr id="12307" name="Text Box 93"/>
            <p:cNvSpPr txBox="1">
              <a:spLocks noChangeArrowheads="1"/>
            </p:cNvSpPr>
            <p:nvPr/>
          </p:nvSpPr>
          <p:spPr bwMode="auto">
            <a:xfrm>
              <a:off x="2964" y="2880"/>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2</a:t>
              </a:r>
              <a:r>
                <a:rPr lang="en-US">
                  <a:solidFill>
                    <a:srgbClr val="00FF00"/>
                  </a:solidFill>
                </a:rPr>
                <a:t>v</a:t>
              </a:r>
            </a:p>
          </p:txBody>
        </p:sp>
        <p:sp>
          <p:nvSpPr>
            <p:cNvPr id="12308" name="Text Box 94"/>
            <p:cNvSpPr txBox="1">
              <a:spLocks noChangeArrowheads="1"/>
            </p:cNvSpPr>
            <p:nvPr/>
          </p:nvSpPr>
          <p:spPr bwMode="auto">
            <a:xfrm>
              <a:off x="4644" y="2880"/>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n</a:t>
              </a:r>
              <a:r>
                <a:rPr lang="en-US">
                  <a:solidFill>
                    <a:srgbClr val="0000FF"/>
                  </a:solidFill>
                </a:rPr>
                <a:t>v</a:t>
              </a:r>
            </a:p>
          </p:txBody>
        </p:sp>
        <p:sp>
          <p:nvSpPr>
            <p:cNvPr id="12309" name="Text Box 95"/>
            <p:cNvSpPr txBox="1">
              <a:spLocks noChangeArrowheads="1"/>
            </p:cNvSpPr>
            <p:nvPr/>
          </p:nvSpPr>
          <p:spPr bwMode="auto">
            <a:xfrm>
              <a:off x="2256"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12310" name="Text Box 96"/>
            <p:cNvSpPr txBox="1">
              <a:spLocks noChangeArrowheads="1"/>
            </p:cNvSpPr>
            <p:nvPr/>
          </p:nvSpPr>
          <p:spPr bwMode="auto">
            <a:xfrm>
              <a:off x="3312"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12311" name="Text Box 97"/>
            <p:cNvSpPr txBox="1">
              <a:spLocks noChangeArrowheads="1"/>
            </p:cNvSpPr>
            <p:nvPr/>
          </p:nvSpPr>
          <p:spPr bwMode="auto">
            <a:xfrm>
              <a:off x="4992"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sp>
        <p:nvSpPr>
          <p:cNvPr id="12295" name="Text Box 102"/>
          <p:cNvSpPr txBox="1">
            <a:spLocks noChangeArrowheads="1"/>
          </p:cNvSpPr>
          <p:nvPr/>
        </p:nvSpPr>
        <p:spPr bwMode="auto">
          <a:xfrm>
            <a:off x="288925" y="2362200"/>
            <a:ext cx="1428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Simple virus</a:t>
            </a:r>
          </a:p>
        </p:txBody>
      </p:sp>
      <p:sp>
        <p:nvSpPr>
          <p:cNvPr id="12296" name="Text Box 103"/>
          <p:cNvSpPr txBox="1">
            <a:spLocks noChangeArrowheads="1"/>
          </p:cNvSpPr>
          <p:nvPr/>
        </p:nvSpPr>
        <p:spPr bwMode="auto">
          <a:xfrm>
            <a:off x="152400" y="3505200"/>
            <a:ext cx="175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Encrypted virus</a:t>
            </a:r>
          </a:p>
        </p:txBody>
      </p:sp>
      <p:sp>
        <p:nvSpPr>
          <p:cNvPr id="12297" name="Text Box 104"/>
          <p:cNvSpPr txBox="1">
            <a:spLocks noChangeArrowheads="1"/>
          </p:cNvSpPr>
          <p:nvPr/>
        </p:nvSpPr>
        <p:spPr bwMode="auto">
          <a:xfrm>
            <a:off x="76200" y="4572000"/>
            <a:ext cx="1987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Polymorphic virus</a:t>
            </a:r>
          </a:p>
        </p:txBody>
      </p:sp>
      <p:sp>
        <p:nvSpPr>
          <p:cNvPr id="12298" name="Text Box 105"/>
          <p:cNvSpPr txBox="1">
            <a:spLocks noChangeArrowheads="1"/>
          </p:cNvSpPr>
          <p:nvPr/>
        </p:nvSpPr>
        <p:spPr bwMode="auto">
          <a:xfrm>
            <a:off x="76200" y="5710238"/>
            <a:ext cx="2051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Metamorphic virus</a:t>
            </a:r>
          </a:p>
        </p:txBody>
      </p:sp>
      <p:sp>
        <p:nvSpPr>
          <p:cNvPr id="12299" name="Text Box 106"/>
          <p:cNvSpPr txBox="1">
            <a:spLocks noChangeArrowheads="1"/>
          </p:cNvSpPr>
          <p:nvPr/>
        </p:nvSpPr>
        <p:spPr bwMode="auto">
          <a:xfrm>
            <a:off x="1905000" y="1608138"/>
            <a:ext cx="920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original</a:t>
            </a:r>
          </a:p>
        </p:txBody>
      </p:sp>
      <p:sp>
        <p:nvSpPr>
          <p:cNvPr id="12300" name="Text Box 107"/>
          <p:cNvSpPr txBox="1">
            <a:spLocks noChangeArrowheads="1"/>
          </p:cNvSpPr>
          <p:nvPr/>
        </p:nvSpPr>
        <p:spPr bwMode="auto">
          <a:xfrm>
            <a:off x="2978150" y="1609725"/>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Generation-1</a:t>
            </a:r>
          </a:p>
        </p:txBody>
      </p:sp>
      <p:sp>
        <p:nvSpPr>
          <p:cNvPr id="12301" name="Text Box 108"/>
          <p:cNvSpPr txBox="1">
            <a:spLocks noChangeArrowheads="1"/>
          </p:cNvSpPr>
          <p:nvPr/>
        </p:nvSpPr>
        <p:spPr bwMode="auto">
          <a:xfrm>
            <a:off x="4648200" y="1614488"/>
            <a:ext cx="151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Generation-2</a:t>
            </a:r>
          </a:p>
        </p:txBody>
      </p:sp>
      <p:sp>
        <p:nvSpPr>
          <p:cNvPr id="12302" name="Text Box 109"/>
          <p:cNvSpPr txBox="1">
            <a:spLocks noChangeArrowheads="1"/>
          </p:cNvSpPr>
          <p:nvPr/>
        </p:nvSpPr>
        <p:spPr bwMode="auto">
          <a:xfrm>
            <a:off x="7296150" y="1609725"/>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Generation-n</a:t>
            </a:r>
          </a:p>
        </p:txBody>
      </p:sp>
      <p:sp>
        <p:nvSpPr>
          <p:cNvPr id="12303" name="Date Placeholder 106"/>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solidFill>
                  <a:srgbClr val="FF0000"/>
                </a:solidFill>
              </a:rPr>
              <a:t>Detection: pattern match</a:t>
            </a:r>
            <a:endParaRPr lang="en-IN" smtClean="0">
              <a:solidFill>
                <a:srgbClr val="FF0000"/>
              </a:solidFill>
            </a:endParaRPr>
          </a:p>
        </p:txBody>
      </p:sp>
      <p:sp>
        <p:nvSpPr>
          <p:cNvPr id="13315" name="Content Placeholder 2"/>
          <p:cNvSpPr>
            <a:spLocks noGrp="1"/>
          </p:cNvSpPr>
          <p:nvPr>
            <p:ph idx="1"/>
          </p:nvPr>
        </p:nvSpPr>
        <p:spPr/>
        <p:txBody>
          <a:bodyPr/>
          <a:lstStyle/>
          <a:p>
            <a:pPr algn="just" eaLnBrk="1" hangingPunct="1"/>
            <a:r>
              <a:rPr lang="en-US" smtClean="0">
                <a:solidFill>
                  <a:srgbClr val="0070C0"/>
                </a:solidFill>
              </a:rPr>
              <a:t>Pure Text </a:t>
            </a:r>
            <a:r>
              <a:rPr lang="en-IN" smtClean="0"/>
              <a:t>patterns are not any more a viable virus detection method </a:t>
            </a:r>
          </a:p>
          <a:p>
            <a:pPr lvl="1" algn="just" eaLnBrk="1" hangingPunct="1"/>
            <a:r>
              <a:rPr lang="en-IN" smtClean="0"/>
              <a:t>Problem of reliably identifying a bounded-length mutating virus is NP-complete (Spinellis IEEE Tn Inf Theory 2003)</a:t>
            </a:r>
          </a:p>
          <a:p>
            <a:pPr lvl="2" algn="just" eaLnBrk="1" hangingPunct="1"/>
            <a:r>
              <a:rPr lang="en-IN" smtClean="0"/>
              <a:t> Proof is based on showing that a virus detector D for a certain virus strain V can be used to solve the satisfiability problem</a:t>
            </a:r>
            <a:endParaRPr lang="en-IN" sz="2200" smtClean="0"/>
          </a:p>
          <a:p>
            <a:pPr>
              <a:buFontTx/>
              <a:buNone/>
            </a:pPr>
            <a:endParaRPr lang="en-US" smtClean="0"/>
          </a:p>
        </p:txBody>
      </p:sp>
      <p:sp>
        <p:nvSpPr>
          <p:cNvPr id="13316"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solidFill>
                  <a:srgbClr val="FF0000"/>
                </a:solidFill>
              </a:rPr>
              <a:t>Code Obfuscation</a:t>
            </a:r>
            <a:endParaRPr lang="en-US" smtClean="0"/>
          </a:p>
        </p:txBody>
      </p:sp>
      <p:sp>
        <p:nvSpPr>
          <p:cNvPr id="14339" name="Rectangle 3"/>
          <p:cNvSpPr>
            <a:spLocks noGrp="1" noChangeArrowheads="1"/>
          </p:cNvSpPr>
          <p:nvPr>
            <p:ph type="body" idx="1"/>
          </p:nvPr>
        </p:nvSpPr>
        <p:spPr>
          <a:xfrm>
            <a:off x="457200" y="1447800"/>
            <a:ext cx="8229600" cy="4953000"/>
          </a:xfrm>
        </p:spPr>
        <p:txBody>
          <a:bodyPr>
            <a:normAutofit fontScale="92500"/>
          </a:bodyPr>
          <a:lstStyle/>
          <a:p>
            <a:pPr algn="just">
              <a:lnSpc>
                <a:spcPct val="90000"/>
              </a:lnSpc>
            </a:pPr>
            <a:r>
              <a:rPr lang="en-US" sz="2400" dirty="0" smtClean="0">
                <a:solidFill>
                  <a:srgbClr val="FF0000"/>
                </a:solidFill>
              </a:rPr>
              <a:t>Obfuscation</a:t>
            </a:r>
            <a:r>
              <a:rPr lang="en-US" sz="2400" dirty="0" smtClean="0"/>
              <a:t>: modify the code in such a way that it becomes difficult to understand / </a:t>
            </a:r>
            <a:r>
              <a:rPr lang="en-US" sz="2400" dirty="0" err="1" smtClean="0"/>
              <a:t>analyse</a:t>
            </a:r>
            <a:r>
              <a:rPr lang="en-US" sz="2400" dirty="0" smtClean="0"/>
              <a:t> but the functionality remains the same</a:t>
            </a:r>
          </a:p>
          <a:p>
            <a:pPr algn="just">
              <a:lnSpc>
                <a:spcPct val="90000"/>
              </a:lnSpc>
            </a:pPr>
            <a:r>
              <a:rPr lang="en-US" sz="2400" dirty="0" smtClean="0">
                <a:solidFill>
                  <a:srgbClr val="FF0000"/>
                </a:solidFill>
              </a:rPr>
              <a:t>Objective</a:t>
            </a:r>
            <a:r>
              <a:rPr lang="en-US" sz="2400" dirty="0" smtClean="0"/>
              <a:t>: evade detection by hiding the intent of  malware (reverse </a:t>
            </a:r>
            <a:r>
              <a:rPr lang="en-US" sz="2400" dirty="0" err="1" smtClean="0"/>
              <a:t>engg</a:t>
            </a:r>
            <a:r>
              <a:rPr lang="en-US" sz="2400" dirty="0" smtClean="0"/>
              <a:t>/independent design)</a:t>
            </a:r>
          </a:p>
          <a:p>
            <a:pPr algn="just">
              <a:lnSpc>
                <a:spcPct val="90000"/>
              </a:lnSpc>
            </a:pPr>
            <a:r>
              <a:rPr lang="en-US" sz="2400" dirty="0" smtClean="0">
                <a:solidFill>
                  <a:srgbClr val="FF0000"/>
                </a:solidFill>
              </a:rPr>
              <a:t>Common techniques</a:t>
            </a:r>
            <a:r>
              <a:rPr lang="en-US" sz="2400" dirty="0" smtClean="0"/>
              <a:t>: variable renaming, garbage insertion, code re-ordering, instruction substitution, data and code encapsulation etc.</a:t>
            </a:r>
          </a:p>
          <a:p>
            <a:pPr lvl="1" algn="just">
              <a:lnSpc>
                <a:spcPct val="90000"/>
              </a:lnSpc>
            </a:pPr>
            <a:r>
              <a:rPr lang="en-US" sz="2000" dirty="0">
                <a:solidFill>
                  <a:srgbClr val="00B0F0"/>
                </a:solidFill>
              </a:rPr>
              <a:t>A graph approach to quantitative analysis of control-flow obfuscating transformations, Tsai, </a:t>
            </a:r>
            <a:r>
              <a:rPr lang="en-US" sz="2000" dirty="0" err="1">
                <a:solidFill>
                  <a:srgbClr val="00B0F0"/>
                </a:solidFill>
              </a:rPr>
              <a:t>Hsin</a:t>
            </a:r>
            <a:r>
              <a:rPr lang="en-US" sz="2000" dirty="0">
                <a:solidFill>
                  <a:srgbClr val="00B0F0"/>
                </a:solidFill>
              </a:rPr>
              <a:t>-Yi and Huang, Yu-</a:t>
            </a:r>
            <a:r>
              <a:rPr lang="en-US" sz="2000" dirty="0" err="1">
                <a:solidFill>
                  <a:srgbClr val="00B0F0"/>
                </a:solidFill>
              </a:rPr>
              <a:t>Lun</a:t>
            </a:r>
            <a:r>
              <a:rPr lang="en-US" sz="2000" dirty="0">
                <a:solidFill>
                  <a:srgbClr val="00B0F0"/>
                </a:solidFill>
              </a:rPr>
              <a:t> and Wagner, </a:t>
            </a:r>
            <a:r>
              <a:rPr lang="en-US" sz="2000" dirty="0" smtClean="0">
                <a:solidFill>
                  <a:srgbClr val="00B0F0"/>
                </a:solidFill>
              </a:rPr>
              <a:t>David</a:t>
            </a:r>
            <a:r>
              <a:rPr lang="en-US" sz="2000" dirty="0">
                <a:solidFill>
                  <a:srgbClr val="00B0F0"/>
                </a:solidFill>
              </a:rPr>
              <a:t>, </a:t>
            </a:r>
            <a:r>
              <a:rPr lang="en-US" sz="2000" dirty="0" smtClean="0">
                <a:solidFill>
                  <a:srgbClr val="00B0F0"/>
                </a:solidFill>
              </a:rPr>
              <a:t>IEEE Trans</a:t>
            </a:r>
            <a:r>
              <a:rPr lang="en-US" sz="2000" dirty="0">
                <a:solidFill>
                  <a:srgbClr val="00B0F0"/>
                </a:solidFill>
              </a:rPr>
              <a:t>. Info. For. Sec</a:t>
            </a:r>
            <a:r>
              <a:rPr lang="en-US" sz="2000" dirty="0" smtClean="0">
                <a:solidFill>
                  <a:srgbClr val="00B0F0"/>
                </a:solidFill>
              </a:rPr>
              <a:t>., 2009</a:t>
            </a:r>
          </a:p>
          <a:p>
            <a:pPr algn="just">
              <a:lnSpc>
                <a:spcPct val="90000"/>
              </a:lnSpc>
            </a:pPr>
            <a:r>
              <a:rPr lang="en-US" sz="2400" dirty="0" smtClean="0"/>
              <a:t>e.g., </a:t>
            </a:r>
            <a:r>
              <a:rPr lang="en-US" sz="2400" dirty="0" smtClean="0">
                <a:solidFill>
                  <a:srgbClr val="FF0000"/>
                </a:solidFill>
              </a:rPr>
              <a:t>JavaScript obfuscation</a:t>
            </a:r>
          </a:p>
          <a:p>
            <a:pPr lvl="1" algn="just">
              <a:lnSpc>
                <a:spcPct val="90000"/>
              </a:lnSpc>
            </a:pPr>
            <a:r>
              <a:rPr lang="en-US" sz="2000" dirty="0" smtClean="0"/>
              <a:t>obfuscated JavaScript or HTML code in spam messages</a:t>
            </a:r>
          </a:p>
          <a:p>
            <a:pPr lvl="1" algn="just">
              <a:lnSpc>
                <a:spcPct val="90000"/>
              </a:lnSpc>
            </a:pPr>
            <a:r>
              <a:rPr lang="en-US" sz="2000" dirty="0" smtClean="0"/>
              <a:t>when displayed by an HTML-capable e-mail client, appears as a reasonably normal message</a:t>
            </a:r>
          </a:p>
          <a:p>
            <a:pPr lvl="1" algn="just">
              <a:lnSpc>
                <a:spcPct val="90000"/>
              </a:lnSpc>
            </a:pPr>
            <a:r>
              <a:rPr lang="en-US" sz="2000" dirty="0" smtClean="0"/>
              <a:t>may exhibit obnoxious JavaScript behaviors such as spawning pop-up windows</a:t>
            </a:r>
          </a:p>
          <a:p>
            <a:pPr algn="just">
              <a:lnSpc>
                <a:spcPct val="90000"/>
              </a:lnSpc>
            </a:pPr>
            <a:endParaRPr lang="en-US" sz="2400" dirty="0" smtClean="0"/>
          </a:p>
        </p:txBody>
      </p:sp>
      <p:sp>
        <p:nvSpPr>
          <p:cNvPr id="14340"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solidFill>
                  <a:srgbClr val="FF0000"/>
                </a:solidFill>
              </a:rPr>
              <a:t>Detection: Analyze obfuscations</a:t>
            </a:r>
            <a:endParaRPr lang="en-IN" smtClean="0">
              <a:solidFill>
                <a:srgbClr val="FF0000"/>
              </a:solidFill>
            </a:endParaRPr>
          </a:p>
        </p:txBody>
      </p:sp>
      <p:sp>
        <p:nvSpPr>
          <p:cNvPr id="15363" name="Content Placeholder 2"/>
          <p:cNvSpPr>
            <a:spLocks noGrp="1"/>
          </p:cNvSpPr>
          <p:nvPr>
            <p:ph idx="1"/>
          </p:nvPr>
        </p:nvSpPr>
        <p:spPr/>
        <p:txBody>
          <a:bodyPr/>
          <a:lstStyle/>
          <a:p>
            <a:r>
              <a:rPr lang="en-US" sz="2800" dirty="0" smtClean="0"/>
              <a:t>Infinite</a:t>
            </a:r>
          </a:p>
          <a:p>
            <a:pPr lvl="1"/>
            <a:r>
              <a:rPr lang="en-US" sz="2400" dirty="0" smtClean="0"/>
              <a:t>Predict through classical program transformations</a:t>
            </a:r>
          </a:p>
          <a:p>
            <a:pPr lvl="1"/>
            <a:r>
              <a:rPr lang="en-US" sz="2400" dirty="0" smtClean="0"/>
              <a:t>Model checking  via trace </a:t>
            </a:r>
            <a:r>
              <a:rPr lang="en-US" sz="2400" dirty="0" err="1" smtClean="0"/>
              <a:t>behaviour</a:t>
            </a:r>
            <a:r>
              <a:rPr lang="en-US" sz="2400" dirty="0" smtClean="0"/>
              <a:t> (compare to a known virus pattern) (</a:t>
            </a:r>
            <a:r>
              <a:rPr lang="en-US" sz="2400" dirty="0" err="1" smtClean="0"/>
              <a:t>Seshia</a:t>
            </a:r>
            <a:r>
              <a:rPr lang="en-US" sz="2400" dirty="0" smtClean="0"/>
              <a:t>, </a:t>
            </a:r>
            <a:r>
              <a:rPr lang="en-US" sz="2400" dirty="0" err="1" smtClean="0"/>
              <a:t>Jha</a:t>
            </a:r>
            <a:r>
              <a:rPr lang="en-US" sz="2400" dirty="0" smtClean="0"/>
              <a:t>, …)</a:t>
            </a:r>
          </a:p>
          <a:p>
            <a:r>
              <a:rPr lang="en-US" sz="2800" dirty="0" smtClean="0"/>
              <a:t>Mining Malware </a:t>
            </a:r>
            <a:r>
              <a:rPr lang="en-US" sz="2800" dirty="0" err="1" smtClean="0"/>
              <a:t>behaviour</a:t>
            </a:r>
            <a:r>
              <a:rPr lang="en-US" sz="2800" dirty="0" smtClean="0"/>
              <a:t> specifications</a:t>
            </a:r>
          </a:p>
          <a:p>
            <a:pPr lvl="1"/>
            <a:r>
              <a:rPr lang="en-US" sz="2400" dirty="0" smtClean="0">
                <a:solidFill>
                  <a:srgbClr val="0070C0"/>
                </a:solidFill>
              </a:rPr>
              <a:t>Collection of </a:t>
            </a:r>
            <a:r>
              <a:rPr lang="en-US" sz="2400" dirty="0" err="1" smtClean="0">
                <a:solidFill>
                  <a:srgbClr val="0070C0"/>
                </a:solidFill>
              </a:rPr>
              <a:t>behaviour</a:t>
            </a:r>
            <a:r>
              <a:rPr lang="en-US" sz="2400" dirty="0" smtClean="0">
                <a:solidFill>
                  <a:srgbClr val="0070C0"/>
                </a:solidFill>
              </a:rPr>
              <a:t> traces for known malware and their abstract models and compare  </a:t>
            </a:r>
            <a:r>
              <a:rPr lang="en-US" sz="2400" dirty="0" smtClean="0"/>
              <a:t>( </a:t>
            </a:r>
            <a:r>
              <a:rPr lang="en-US" sz="2400" dirty="0" smtClean="0"/>
              <a:t>See talks from </a:t>
            </a:r>
            <a:r>
              <a:rPr lang="en-US" sz="2400" dirty="0" err="1" smtClean="0"/>
              <a:t>Somesh</a:t>
            </a:r>
            <a:r>
              <a:rPr lang="en-US" sz="2400" dirty="0" smtClean="0"/>
              <a:t> </a:t>
            </a:r>
            <a:r>
              <a:rPr lang="en-US" sz="2400" dirty="0" err="1" smtClean="0"/>
              <a:t>Jha</a:t>
            </a:r>
            <a:r>
              <a:rPr lang="en-US" sz="2400" dirty="0" smtClean="0"/>
              <a:t> </a:t>
            </a:r>
            <a:r>
              <a:rPr lang="en-US" sz="2400" dirty="0" smtClean="0"/>
              <a:t>) </a:t>
            </a:r>
            <a:r>
              <a:rPr lang="en-US" sz="2400" dirty="0" smtClean="0"/>
              <a:t>with benign programs</a:t>
            </a:r>
          </a:p>
          <a:p>
            <a:pPr lvl="2"/>
            <a:r>
              <a:rPr lang="en-US" sz="2000" dirty="0" smtClean="0"/>
              <a:t>Searching issues (splicing/assembling … ) </a:t>
            </a:r>
          </a:p>
          <a:p>
            <a:pPr lvl="1"/>
            <a:r>
              <a:rPr lang="en-US" sz="2400" dirty="0" smtClean="0"/>
              <a:t>Cannot handle concurrent fragments working together</a:t>
            </a:r>
            <a:endParaRPr lang="en-IN" sz="2400" dirty="0" smtClean="0"/>
          </a:p>
        </p:txBody>
      </p:sp>
      <p:sp>
        <p:nvSpPr>
          <p:cNvPr id="15364"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7984" y="2967335"/>
            <a:ext cx="6908045" cy="1754326"/>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hlinkClick r:id="rId2" action="ppaction://hlinkpres?slideindex=1&amp;slidetitle="/>
              </a:rPr>
              <a:t>Benchmarking</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Program</a:t>
            </a:r>
          </a:p>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Behaviour</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10487801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pPr eaLnBrk="1" hangingPunct="1"/>
            <a:r>
              <a:rPr lang="en-US" dirty="0" smtClean="0">
                <a:solidFill>
                  <a:srgbClr val="FF0000"/>
                </a:solidFill>
              </a:rPr>
              <a:t>Malware</a:t>
            </a:r>
          </a:p>
        </p:txBody>
      </p:sp>
      <p:sp>
        <p:nvSpPr>
          <p:cNvPr id="4099" name="Rectangle 3"/>
          <p:cNvSpPr>
            <a:spLocks noGrp="1" noChangeArrowheads="1"/>
          </p:cNvSpPr>
          <p:nvPr>
            <p:ph type="body" idx="4294967295"/>
          </p:nvPr>
        </p:nvSpPr>
        <p:spPr/>
        <p:txBody>
          <a:bodyPr>
            <a:normAutofit fontScale="92500" lnSpcReduction="10000"/>
          </a:bodyPr>
          <a:lstStyle/>
          <a:p>
            <a:pPr algn="just" eaLnBrk="1" hangingPunct="1"/>
            <a:r>
              <a:rPr lang="en-US" dirty="0" smtClean="0"/>
              <a:t>As computers and networked systems have become an integral part of our daily lives, securing information from misuse, unauthorized access and modification has become very important</a:t>
            </a:r>
          </a:p>
          <a:p>
            <a:pPr lvl="1" algn="just" eaLnBrk="1" hangingPunct="1"/>
            <a:r>
              <a:rPr lang="en-US" dirty="0" smtClean="0">
                <a:solidFill>
                  <a:srgbClr val="0070C0"/>
                </a:solidFill>
              </a:rPr>
              <a:t>willful</a:t>
            </a:r>
            <a:r>
              <a:rPr lang="en-US" dirty="0" smtClean="0"/>
              <a:t>: tampering by the user</a:t>
            </a:r>
          </a:p>
          <a:p>
            <a:pPr lvl="1" algn="just" eaLnBrk="1" hangingPunct="1"/>
            <a:r>
              <a:rPr lang="en-US" dirty="0" smtClean="0">
                <a:solidFill>
                  <a:srgbClr val="0070C0"/>
                </a:solidFill>
              </a:rPr>
              <a:t>unintentional</a:t>
            </a:r>
            <a:r>
              <a:rPr lang="en-US" dirty="0" smtClean="0"/>
              <a:t>: execution of a malicious application</a:t>
            </a:r>
          </a:p>
          <a:p>
            <a:pPr algn="just"/>
            <a:r>
              <a:rPr lang="en-US" dirty="0"/>
              <a:t>Malware is software designed to infiltrate a computer system without the owner's informed consent and cause damage</a:t>
            </a:r>
          </a:p>
          <a:p>
            <a:pPr algn="just"/>
            <a:endParaRPr lang="en-US" dirty="0" smtClean="0"/>
          </a:p>
        </p:txBody>
      </p:sp>
      <p:sp>
        <p:nvSpPr>
          <p:cNvPr id="410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Threats: A Landscape</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7964634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Threats</a:t>
            </a:r>
            <a:endParaRPr lang="en-US" dirty="0">
              <a:solidFill>
                <a:srgbClr val="FF0000"/>
              </a:solidFill>
            </a:endParaRPr>
          </a:p>
        </p:txBody>
      </p:sp>
      <p:sp>
        <p:nvSpPr>
          <p:cNvPr id="4" name="Text Placeholder 3"/>
          <p:cNvSpPr>
            <a:spLocks noGrp="1"/>
          </p:cNvSpPr>
          <p:nvPr>
            <p:ph type="body" idx="1"/>
          </p:nvPr>
        </p:nvSpPr>
        <p:spPr/>
        <p:txBody>
          <a:bodyPr>
            <a:normAutofit/>
          </a:bodyPr>
          <a:lstStyle/>
          <a:p>
            <a:r>
              <a:rPr lang="en-US" dirty="0" smtClean="0"/>
              <a:t>Trojan Botnet in 2010 -upward</a:t>
            </a:r>
            <a:endParaRPr lang="en-US" dirty="0"/>
          </a:p>
        </p:txBody>
      </p:sp>
      <p:sp>
        <p:nvSpPr>
          <p:cNvPr id="3" name="Content Placeholder 2"/>
          <p:cNvSpPr>
            <a:spLocks noGrp="1"/>
          </p:cNvSpPr>
          <p:nvPr>
            <p:ph sz="half" idx="2"/>
          </p:nvPr>
        </p:nvSpPr>
        <p:spPr/>
        <p:txBody>
          <a:bodyPr>
            <a:normAutofit fontScale="77500" lnSpcReduction="20000"/>
          </a:bodyPr>
          <a:lstStyle/>
          <a:p>
            <a:r>
              <a:rPr lang="en-US" dirty="0"/>
              <a:t>S</a:t>
            </a:r>
            <a:r>
              <a:rPr lang="en-US" dirty="0" smtClean="0"/>
              <a:t>ignificant as despite increasing </a:t>
            </a:r>
            <a:r>
              <a:rPr lang="en-US" dirty="0"/>
              <a:t>coordinated efforts to shut down </a:t>
            </a:r>
            <a:r>
              <a:rPr lang="en-US" dirty="0" smtClean="0"/>
              <a:t>botnet activity ( </a:t>
            </a:r>
            <a:r>
              <a:rPr lang="en-US" dirty="0"/>
              <a:t>Mariposa, </a:t>
            </a:r>
            <a:r>
              <a:rPr lang="en-US" dirty="0" err="1"/>
              <a:t>Bredolab</a:t>
            </a:r>
            <a:r>
              <a:rPr lang="en-US" dirty="0"/>
              <a:t> </a:t>
            </a:r>
            <a:r>
              <a:rPr lang="en-US" dirty="0" smtClean="0"/>
              <a:t>and </a:t>
            </a:r>
            <a:r>
              <a:rPr lang="en-US" dirty="0" err="1" smtClean="0"/>
              <a:t>Waledec</a:t>
            </a:r>
            <a:r>
              <a:rPr lang="en-US" dirty="0" smtClean="0"/>
              <a:t> botnets)</a:t>
            </a:r>
          </a:p>
          <a:p>
            <a:r>
              <a:rPr lang="en-US" dirty="0" smtClean="0"/>
              <a:t>Shutting </a:t>
            </a:r>
            <a:r>
              <a:rPr lang="en-US" dirty="0" err="1" smtClean="0"/>
              <a:t>Waledac</a:t>
            </a:r>
            <a:r>
              <a:rPr lang="en-US" dirty="0" smtClean="0"/>
              <a:t> botnet </a:t>
            </a:r>
            <a:r>
              <a:rPr lang="en-US" dirty="0"/>
              <a:t>resulted in an </a:t>
            </a:r>
            <a:r>
              <a:rPr lang="en-US" dirty="0" smtClean="0"/>
              <a:t>instantaneous drop </a:t>
            </a:r>
            <a:r>
              <a:rPr lang="en-US" dirty="0"/>
              <a:t>off in observed command and control </a:t>
            </a:r>
            <a:r>
              <a:rPr lang="en-US" dirty="0" smtClean="0"/>
              <a:t>traffic.</a:t>
            </a:r>
          </a:p>
          <a:p>
            <a:r>
              <a:rPr lang="en-US" dirty="0" smtClean="0"/>
              <a:t>Zeus </a:t>
            </a:r>
            <a:r>
              <a:rPr lang="en-US" dirty="0"/>
              <a:t>(also known as </a:t>
            </a:r>
            <a:r>
              <a:rPr lang="en-US" dirty="0" err="1"/>
              <a:t>Zbot</a:t>
            </a:r>
            <a:r>
              <a:rPr lang="en-US" dirty="0"/>
              <a:t> and </a:t>
            </a:r>
            <a:r>
              <a:rPr lang="en-US" dirty="0" err="1"/>
              <a:t>Kneber</a:t>
            </a:r>
            <a:r>
              <a:rPr lang="en-US" dirty="0"/>
              <a:t>), </a:t>
            </a:r>
            <a:r>
              <a:rPr lang="en-US" dirty="0" smtClean="0"/>
              <a:t>continues to </a:t>
            </a:r>
            <a:r>
              <a:rPr lang="en-US" dirty="0"/>
              <a:t>evolve through intrinsic and plugin </a:t>
            </a:r>
            <a:r>
              <a:rPr lang="en-US" dirty="0" smtClean="0"/>
              <a:t>advances. The </a:t>
            </a:r>
            <a:r>
              <a:rPr lang="en-US" dirty="0"/>
              <a:t>Zeus botnet malware </a:t>
            </a:r>
            <a:r>
              <a:rPr lang="en-US" dirty="0" smtClean="0"/>
              <a:t>is commonly </a:t>
            </a:r>
            <a:r>
              <a:rPr lang="en-US" dirty="0"/>
              <a:t>used by attackers to steal </a:t>
            </a:r>
            <a:r>
              <a:rPr lang="en-US" dirty="0" smtClean="0"/>
              <a:t>banking information </a:t>
            </a:r>
            <a:r>
              <a:rPr lang="en-US" dirty="0"/>
              <a:t>from infected computers.</a:t>
            </a:r>
          </a:p>
        </p:txBody>
      </p:sp>
      <p:sp>
        <p:nvSpPr>
          <p:cNvPr id="5" name="Text Placeholder 4"/>
          <p:cNvSpPr>
            <a:spLocks noGrp="1"/>
          </p:cNvSpPr>
          <p:nvPr>
            <p:ph type="body" sz="quarter" idx="3"/>
          </p:nvPr>
        </p:nvSpPr>
        <p:spPr/>
        <p:txBody>
          <a:bodyPr>
            <a:normAutofit fontScale="92500"/>
          </a:bodyPr>
          <a:lstStyle/>
          <a:p>
            <a:r>
              <a:rPr lang="en-US" dirty="0" smtClean="0"/>
              <a:t>SQL Injection, Obfuscation, PDF</a:t>
            </a:r>
            <a:endParaRPr lang="en-US" dirty="0"/>
          </a:p>
        </p:txBody>
      </p:sp>
      <p:sp>
        <p:nvSpPr>
          <p:cNvPr id="6" name="Content Placeholder 5"/>
          <p:cNvSpPr>
            <a:spLocks noGrp="1"/>
          </p:cNvSpPr>
          <p:nvPr>
            <p:ph sz="quarter" idx="4"/>
          </p:nvPr>
        </p:nvSpPr>
        <p:spPr>
          <a:xfrm>
            <a:off x="4645025" y="2174875"/>
            <a:ext cx="3965575" cy="3387725"/>
          </a:xfrm>
        </p:spPr>
        <p:txBody>
          <a:bodyPr>
            <a:normAutofit fontScale="55000" lnSpcReduction="20000"/>
          </a:bodyPr>
          <a:lstStyle/>
          <a:p>
            <a:r>
              <a:rPr lang="en-US" b="1" dirty="0" smtClean="0">
                <a:solidFill>
                  <a:srgbClr val="0070C0"/>
                </a:solidFill>
              </a:rPr>
              <a:t>SQL</a:t>
            </a:r>
            <a:r>
              <a:rPr lang="en-US" dirty="0" smtClean="0"/>
              <a:t>: Popular due to </a:t>
            </a:r>
            <a:r>
              <a:rPr lang="en-US" dirty="0"/>
              <a:t>its simplicity to execute and </a:t>
            </a:r>
            <a:r>
              <a:rPr lang="en-US" dirty="0" smtClean="0"/>
              <a:t>its scalability </a:t>
            </a:r>
            <a:r>
              <a:rPr lang="en-US" dirty="0"/>
              <a:t>to compromise large amounts of </a:t>
            </a:r>
            <a:r>
              <a:rPr lang="en-US" dirty="0" smtClean="0"/>
              <a:t>web servers </a:t>
            </a:r>
            <a:r>
              <a:rPr lang="en-US" dirty="0"/>
              <a:t>across the Internet. </a:t>
            </a:r>
          </a:p>
          <a:p>
            <a:pPr lvl="1"/>
            <a:r>
              <a:rPr lang="en-US" dirty="0" smtClean="0"/>
              <a:t>appears  seasonal </a:t>
            </a:r>
            <a:r>
              <a:rPr lang="en-US" dirty="0"/>
              <a:t>pattern: during each of the </a:t>
            </a:r>
            <a:r>
              <a:rPr lang="en-US" dirty="0" smtClean="0"/>
              <a:t>past 3 years</a:t>
            </a:r>
            <a:r>
              <a:rPr lang="en-US" dirty="0"/>
              <a:t>, there has been a globally scaled </a:t>
            </a:r>
            <a:r>
              <a:rPr lang="en-US" dirty="0" smtClean="0"/>
              <a:t>SQL injection </a:t>
            </a:r>
            <a:r>
              <a:rPr lang="en-US" dirty="0"/>
              <a:t>attack some time during </a:t>
            </a:r>
            <a:r>
              <a:rPr lang="en-US" dirty="0" smtClean="0"/>
              <a:t>May </a:t>
            </a:r>
            <a:r>
              <a:rPr lang="en-US" dirty="0"/>
              <a:t>through August. </a:t>
            </a:r>
            <a:endParaRPr lang="en-US" dirty="0" smtClean="0"/>
          </a:p>
          <a:p>
            <a:pPr lvl="1"/>
            <a:r>
              <a:rPr lang="en-US" dirty="0" smtClean="0"/>
              <a:t> </a:t>
            </a:r>
            <a:r>
              <a:rPr lang="en-US" dirty="0"/>
              <a:t>SQL Slammer worm first surfaced in </a:t>
            </a:r>
            <a:r>
              <a:rPr lang="en-US" dirty="0" smtClean="0"/>
              <a:t>Jan 2003 </a:t>
            </a:r>
          </a:p>
          <a:p>
            <a:pPr lvl="1"/>
            <a:r>
              <a:rPr lang="en-US" dirty="0" smtClean="0"/>
              <a:t> one </a:t>
            </a:r>
            <a:r>
              <a:rPr lang="en-US" dirty="0"/>
              <a:t>of the </a:t>
            </a:r>
            <a:r>
              <a:rPr lang="en-US" dirty="0" smtClean="0"/>
              <a:t>most devastating </a:t>
            </a:r>
            <a:r>
              <a:rPr lang="en-US" dirty="0"/>
              <a:t>Internet threats of the past </a:t>
            </a:r>
            <a:r>
              <a:rPr lang="en-US" dirty="0" smtClean="0"/>
              <a:t>decade.</a:t>
            </a:r>
          </a:p>
          <a:p>
            <a:pPr lvl="1"/>
            <a:r>
              <a:rPr lang="en-US" dirty="0" smtClean="0"/>
              <a:t>continues </a:t>
            </a:r>
            <a:r>
              <a:rPr lang="en-US" dirty="0"/>
              <a:t>to generate a great deal </a:t>
            </a:r>
            <a:r>
              <a:rPr lang="en-US" dirty="0" smtClean="0"/>
              <a:t>of traffic </a:t>
            </a:r>
            <a:r>
              <a:rPr lang="en-US" dirty="0"/>
              <a:t>on the Internet in </a:t>
            </a:r>
            <a:r>
              <a:rPr lang="en-US" dirty="0" smtClean="0"/>
              <a:t>2010</a:t>
            </a:r>
          </a:p>
          <a:p>
            <a:r>
              <a:rPr lang="en-US" b="1" dirty="0" smtClean="0">
                <a:solidFill>
                  <a:srgbClr val="0070C0"/>
                </a:solidFill>
              </a:rPr>
              <a:t>Obfuscation</a:t>
            </a:r>
            <a:r>
              <a:rPr lang="en-US" dirty="0" smtClean="0"/>
              <a:t>:  attackers </a:t>
            </a:r>
            <a:r>
              <a:rPr lang="en-US" dirty="0"/>
              <a:t>attempt to </a:t>
            </a:r>
            <a:r>
              <a:rPr lang="en-US" dirty="0" smtClean="0"/>
              <a:t>hide their </a:t>
            </a:r>
            <a:r>
              <a:rPr lang="en-US" dirty="0"/>
              <a:t>activities and disguise their </a:t>
            </a:r>
            <a:r>
              <a:rPr lang="en-US" dirty="0" smtClean="0"/>
              <a:t>programming, </a:t>
            </a:r>
          </a:p>
          <a:p>
            <a:pPr lvl="1"/>
            <a:r>
              <a:rPr lang="en-US" dirty="0" smtClean="0"/>
              <a:t>Upward trend 2010 with no signs </a:t>
            </a:r>
            <a:r>
              <a:rPr lang="en-US" dirty="0"/>
              <a:t>of </a:t>
            </a:r>
            <a:r>
              <a:rPr lang="en-US" dirty="0" smtClean="0"/>
              <a:t>waning.</a:t>
            </a:r>
          </a:p>
          <a:p>
            <a:r>
              <a:rPr lang="en-US" b="1" dirty="0" smtClean="0">
                <a:solidFill>
                  <a:srgbClr val="0070C0"/>
                </a:solidFill>
              </a:rPr>
              <a:t>PDF exploitation: </a:t>
            </a:r>
            <a:endParaRPr lang="en-US" dirty="0" smtClean="0"/>
          </a:p>
          <a:p>
            <a:pPr lvl="1"/>
            <a:r>
              <a:rPr lang="en-US" dirty="0" smtClean="0"/>
              <a:t> </a:t>
            </a:r>
            <a:r>
              <a:rPr lang="en-US" dirty="0"/>
              <a:t>favorite among attackers. In late April, </a:t>
            </a:r>
            <a:r>
              <a:rPr lang="en-US" dirty="0" smtClean="0"/>
              <a:t>a particular </a:t>
            </a:r>
            <a:r>
              <a:rPr lang="en-US" dirty="0"/>
              <a:t>spam campaign contained an </a:t>
            </a:r>
            <a:r>
              <a:rPr lang="en-US" dirty="0" smtClean="0"/>
              <a:t>Adobe Acrobat </a:t>
            </a:r>
            <a:r>
              <a:rPr lang="en-US" dirty="0"/>
              <a:t>PDF that used the Launch command </a:t>
            </a:r>
            <a:r>
              <a:rPr lang="en-US" dirty="0" smtClean="0"/>
              <a:t>to deliver </a:t>
            </a:r>
            <a:r>
              <a:rPr lang="en-US" dirty="0"/>
              <a:t>malware</a:t>
            </a:r>
            <a:r>
              <a:rPr lang="en-US" dirty="0" smtClean="0"/>
              <a:t>.</a:t>
            </a:r>
          </a:p>
          <a:p>
            <a:pPr lvl="1"/>
            <a:r>
              <a:rPr lang="en-US" dirty="0" smtClean="0"/>
              <a:t> </a:t>
            </a:r>
            <a:r>
              <a:rPr lang="en-US" dirty="0"/>
              <a:t>At the peak of the attacks, </a:t>
            </a:r>
            <a:r>
              <a:rPr lang="en-US" dirty="0" smtClean="0"/>
              <a:t>IBM received more than </a:t>
            </a:r>
            <a:r>
              <a:rPr lang="en-US" dirty="0"/>
              <a:t>85,000 alerts in a </a:t>
            </a:r>
            <a:r>
              <a:rPr lang="en-US" dirty="0" smtClean="0"/>
              <a:t>single day.</a:t>
            </a:r>
            <a:endParaRPr lang="en-US" dirty="0"/>
          </a:p>
        </p:txBody>
      </p:sp>
      <p:sp>
        <p:nvSpPr>
          <p:cNvPr id="7" name="TextBox 6"/>
          <p:cNvSpPr txBox="1"/>
          <p:nvPr/>
        </p:nvSpPr>
        <p:spPr>
          <a:xfrm>
            <a:off x="7315200" y="5682734"/>
            <a:ext cx="1322670" cy="369332"/>
          </a:xfrm>
          <a:prstGeom prst="rect">
            <a:avLst/>
          </a:prstGeom>
          <a:noFill/>
        </p:spPr>
        <p:txBody>
          <a:bodyPr wrap="none" rtlCol="0">
            <a:spAutoFit/>
          </a:bodyPr>
          <a:lstStyle/>
          <a:p>
            <a:r>
              <a:rPr lang="en-US" dirty="0" smtClean="0"/>
              <a:t>IBM X-Force</a:t>
            </a:r>
            <a:endParaRPr lang="en-US" dirty="0"/>
          </a:p>
        </p:txBody>
      </p:sp>
      <p:sp>
        <p:nvSpPr>
          <p:cNvPr id="8" name="Date Placeholder 7"/>
          <p:cNvSpPr>
            <a:spLocks noGrp="1"/>
          </p:cNvSpPr>
          <p:nvPr>
            <p:ph type="dt" sz="half" idx="10"/>
          </p:nvPr>
        </p:nvSpPr>
        <p:spPr/>
        <p:txBody>
          <a:bodyPr/>
          <a:lstStyle/>
          <a:p>
            <a:r>
              <a:rPr lang="en-US" smtClean="0"/>
              <a:t>20 June 2011</a:t>
            </a:r>
            <a:endParaRPr lang="en-US"/>
          </a:p>
        </p:txBody>
      </p:sp>
      <p:sp>
        <p:nvSpPr>
          <p:cNvPr id="9" name="Footer Placeholder 8"/>
          <p:cNvSpPr>
            <a:spLocks noGrp="1"/>
          </p:cNvSpPr>
          <p:nvPr>
            <p:ph type="ftr" sz="quarter" idx="11"/>
          </p:nvPr>
        </p:nvSpPr>
        <p:spPr/>
        <p:txBody>
          <a:bodyPr/>
          <a:lstStyle/>
          <a:p>
            <a:r>
              <a:rPr lang="en-US" smtClean="0"/>
              <a:t>National Workshop on Malware Threats and Defence, Tezpur</a:t>
            </a:r>
            <a:endParaRPr lang="en-US"/>
          </a:p>
        </p:txBody>
      </p:sp>
      <p:sp>
        <p:nvSpPr>
          <p:cNvPr id="10" name="Slide Number Placeholder 9"/>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12366745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Spam and Phishing</a:t>
            </a:r>
            <a:endParaRPr lang="en-US" dirty="0">
              <a:solidFill>
                <a:srgbClr val="FF0000"/>
              </a:solidFill>
            </a:endParaRPr>
          </a:p>
        </p:txBody>
      </p:sp>
      <p:sp>
        <p:nvSpPr>
          <p:cNvPr id="4" name="Content Placeholder 3"/>
          <p:cNvSpPr>
            <a:spLocks noGrp="1"/>
          </p:cNvSpPr>
          <p:nvPr>
            <p:ph sz="half" idx="1"/>
          </p:nvPr>
        </p:nvSpPr>
        <p:spPr/>
        <p:txBody>
          <a:bodyPr>
            <a:normAutofit fontScale="47500" lnSpcReduction="20000"/>
          </a:bodyPr>
          <a:lstStyle/>
          <a:p>
            <a:r>
              <a:rPr lang="en-US" dirty="0" smtClean="0">
                <a:solidFill>
                  <a:srgbClr val="0070C0"/>
                </a:solidFill>
              </a:rPr>
              <a:t> Anonymous </a:t>
            </a:r>
            <a:r>
              <a:rPr lang="en-US" dirty="0">
                <a:solidFill>
                  <a:srgbClr val="0070C0"/>
                </a:solidFill>
              </a:rPr>
              <a:t>proxies </a:t>
            </a:r>
            <a:r>
              <a:rPr lang="en-US" dirty="0" smtClean="0"/>
              <a:t>– steady increase (5 times)</a:t>
            </a:r>
          </a:p>
          <a:p>
            <a:pPr lvl="1"/>
            <a:r>
              <a:rPr lang="en-US" dirty="0" smtClean="0"/>
              <a:t>critical </a:t>
            </a:r>
            <a:r>
              <a:rPr lang="en-US" dirty="0"/>
              <a:t>type of </a:t>
            </a:r>
            <a:r>
              <a:rPr lang="en-US" dirty="0" smtClean="0"/>
              <a:t>websites to </a:t>
            </a:r>
            <a:r>
              <a:rPr lang="en-US" dirty="0"/>
              <a:t>track, because they allow people to </a:t>
            </a:r>
            <a:r>
              <a:rPr lang="en-US" dirty="0" smtClean="0"/>
              <a:t>hide potentially </a:t>
            </a:r>
            <a:r>
              <a:rPr lang="en-US" dirty="0"/>
              <a:t>malicious intent</a:t>
            </a:r>
            <a:r>
              <a:rPr lang="en-US" dirty="0" smtClean="0"/>
              <a:t>.</a:t>
            </a:r>
          </a:p>
          <a:p>
            <a:r>
              <a:rPr lang="en-US" dirty="0" smtClean="0">
                <a:solidFill>
                  <a:srgbClr val="0070C0"/>
                </a:solidFill>
              </a:rPr>
              <a:t>Spam:  </a:t>
            </a:r>
            <a:r>
              <a:rPr lang="en-US" dirty="0"/>
              <a:t>USA, India, Brazil, Vietnam, and Russia </a:t>
            </a:r>
            <a:r>
              <a:rPr lang="en-US" dirty="0" smtClean="0"/>
              <a:t>-- top five </a:t>
            </a:r>
            <a:r>
              <a:rPr lang="en-US" dirty="0"/>
              <a:t>countries for spam origination in </a:t>
            </a:r>
            <a:r>
              <a:rPr lang="en-US" dirty="0" smtClean="0"/>
              <a:t>2010.</a:t>
            </a:r>
          </a:p>
          <a:p>
            <a:pPr lvl="1"/>
            <a:r>
              <a:rPr lang="en-US" dirty="0" smtClean="0"/>
              <a:t>spammers </a:t>
            </a:r>
            <a:r>
              <a:rPr lang="en-US" dirty="0"/>
              <a:t>focused on content </a:t>
            </a:r>
            <a:r>
              <a:rPr lang="en-US" dirty="0" smtClean="0"/>
              <a:t>over volume</a:t>
            </a:r>
            <a:r>
              <a:rPr lang="en-US" dirty="0"/>
              <a:t>. </a:t>
            </a:r>
          </a:p>
          <a:p>
            <a:pPr lvl="1"/>
            <a:r>
              <a:rPr lang="en-US" dirty="0" smtClean="0"/>
              <a:t> spammers began </a:t>
            </a:r>
            <a:r>
              <a:rPr lang="en-US" dirty="0"/>
              <a:t>sending spam threats with ZIP </a:t>
            </a:r>
            <a:r>
              <a:rPr lang="en-US" dirty="0" smtClean="0"/>
              <a:t>attachments with a </a:t>
            </a:r>
            <a:r>
              <a:rPr lang="en-US" dirty="0"/>
              <a:t>single EXE file that was </a:t>
            </a:r>
            <a:r>
              <a:rPr lang="en-US" dirty="0" smtClean="0"/>
              <a:t>malicious.</a:t>
            </a:r>
          </a:p>
          <a:p>
            <a:pPr lvl="1"/>
            <a:r>
              <a:rPr lang="en-US" dirty="0" smtClean="0"/>
              <a:t>In  a short time </a:t>
            </a:r>
            <a:r>
              <a:rPr lang="en-US" dirty="0"/>
              <a:t>spammers began shifting to </a:t>
            </a:r>
            <a:r>
              <a:rPr lang="en-US" dirty="0" smtClean="0"/>
              <a:t> HTML once </a:t>
            </a:r>
            <a:r>
              <a:rPr lang="en-US" dirty="0"/>
              <a:t>again </a:t>
            </a:r>
            <a:r>
              <a:rPr lang="en-US" dirty="0" smtClean="0"/>
              <a:t>tricking the end-user</a:t>
            </a:r>
            <a:endParaRPr lang="en-US" dirty="0"/>
          </a:p>
          <a:p>
            <a:r>
              <a:rPr lang="en-US" dirty="0" smtClean="0">
                <a:solidFill>
                  <a:srgbClr val="0070C0"/>
                </a:solidFill>
              </a:rPr>
              <a:t>Phishing </a:t>
            </a:r>
            <a:r>
              <a:rPr lang="en-US" dirty="0" smtClean="0"/>
              <a:t>: India 15.5%, Russia 10.4%; target  </a:t>
            </a:r>
            <a:r>
              <a:rPr lang="en-US" dirty="0" err="1" smtClean="0"/>
              <a:t>finanicial</a:t>
            </a:r>
            <a:r>
              <a:rPr lang="en-US" dirty="0" smtClean="0"/>
              <a:t> institutions</a:t>
            </a:r>
          </a:p>
        </p:txBody>
      </p:sp>
      <p:sp>
        <p:nvSpPr>
          <p:cNvPr id="5" name="Content Placeholder 4"/>
          <p:cNvSpPr>
            <a:spLocks noGrp="1"/>
          </p:cNvSpPr>
          <p:nvPr>
            <p:ph sz="half" idx="2"/>
          </p:nvPr>
        </p:nvSpPr>
        <p:spPr/>
        <p:txBody>
          <a:bodyPr>
            <a:normAutofit fontScale="47500" lnSpcReduction="20000"/>
          </a:bodyPr>
          <a:lstStyle/>
          <a:p>
            <a:r>
              <a:rPr lang="en-US" dirty="0" smtClean="0">
                <a:solidFill>
                  <a:srgbClr val="0070C0"/>
                </a:solidFill>
              </a:rPr>
              <a:t>Vulnerability</a:t>
            </a:r>
            <a:r>
              <a:rPr lang="en-US" dirty="0" smtClean="0"/>
              <a:t>: </a:t>
            </a:r>
          </a:p>
          <a:p>
            <a:pPr lvl="1"/>
            <a:r>
              <a:rPr lang="en-US" dirty="0" smtClean="0"/>
              <a:t>largest </a:t>
            </a:r>
            <a:r>
              <a:rPr lang="en-US" dirty="0"/>
              <a:t>number of vulnerability </a:t>
            </a:r>
            <a:r>
              <a:rPr lang="en-US" dirty="0" smtClean="0"/>
              <a:t>disclosures in </a:t>
            </a:r>
            <a:r>
              <a:rPr lang="en-US" dirty="0"/>
              <a:t>history—8,562. This is a 27 percent </a:t>
            </a:r>
            <a:r>
              <a:rPr lang="en-US" dirty="0" smtClean="0"/>
              <a:t>increase over </a:t>
            </a:r>
            <a:r>
              <a:rPr lang="en-US" dirty="0"/>
              <a:t>2009, </a:t>
            </a:r>
            <a:endParaRPr lang="en-US" dirty="0" smtClean="0"/>
          </a:p>
          <a:p>
            <a:pPr lvl="1"/>
            <a:r>
              <a:rPr lang="en-US" dirty="0" smtClean="0"/>
              <a:t>increase </a:t>
            </a:r>
            <a:r>
              <a:rPr lang="en-US" dirty="0"/>
              <a:t>has had a </a:t>
            </a:r>
            <a:r>
              <a:rPr lang="en-US" dirty="0" smtClean="0"/>
              <a:t>significant operational </a:t>
            </a:r>
            <a:r>
              <a:rPr lang="en-US" dirty="0"/>
              <a:t>impact for anyone managing large </a:t>
            </a:r>
            <a:r>
              <a:rPr lang="en-US" dirty="0" smtClean="0"/>
              <a:t>IT infrastructures.</a:t>
            </a:r>
          </a:p>
          <a:p>
            <a:pPr lvl="1"/>
            <a:r>
              <a:rPr lang="en-US" dirty="0" smtClean="0"/>
              <a:t> </a:t>
            </a:r>
            <a:r>
              <a:rPr lang="en-US" dirty="0"/>
              <a:t>More vulnerability disclosures </a:t>
            </a:r>
            <a:r>
              <a:rPr lang="en-US" dirty="0" smtClean="0"/>
              <a:t>can mean </a:t>
            </a:r>
            <a:r>
              <a:rPr lang="en-US" dirty="0"/>
              <a:t>more time patching and </a:t>
            </a:r>
            <a:r>
              <a:rPr lang="en-US" dirty="0" smtClean="0"/>
              <a:t>remediating vulnerable </a:t>
            </a:r>
            <a:r>
              <a:rPr lang="en-US" dirty="0"/>
              <a:t>systems</a:t>
            </a:r>
            <a:r>
              <a:rPr lang="en-US" dirty="0" smtClean="0"/>
              <a:t>.</a:t>
            </a:r>
          </a:p>
          <a:p>
            <a:pPr lvl="1"/>
            <a:r>
              <a:rPr lang="en-US" dirty="0"/>
              <a:t>49 percent of the vulnerabilities disclosed in </a:t>
            </a:r>
            <a:r>
              <a:rPr lang="en-US" dirty="0" smtClean="0"/>
              <a:t>2010 were </a:t>
            </a:r>
            <a:r>
              <a:rPr lang="en-US" dirty="0"/>
              <a:t>web application vulnerabilities. </a:t>
            </a:r>
            <a:endParaRPr lang="en-US" dirty="0" smtClean="0"/>
          </a:p>
          <a:p>
            <a:pPr lvl="2"/>
            <a:r>
              <a:rPr lang="en-US" dirty="0"/>
              <a:t>C</a:t>
            </a:r>
            <a:r>
              <a:rPr lang="en-US" dirty="0" smtClean="0"/>
              <a:t>ross </a:t>
            </a:r>
            <a:r>
              <a:rPr lang="en-US" dirty="0"/>
              <a:t>site scripting and SQL </a:t>
            </a:r>
            <a:r>
              <a:rPr lang="en-US" dirty="0" smtClean="0"/>
              <a:t>injection issues.</a:t>
            </a:r>
          </a:p>
          <a:p>
            <a:pPr lvl="1"/>
            <a:r>
              <a:rPr lang="en-US" dirty="0"/>
              <a:t>44 percent of all vulnerabilities </a:t>
            </a:r>
            <a:r>
              <a:rPr lang="en-US" dirty="0" smtClean="0"/>
              <a:t>in 2010 </a:t>
            </a:r>
            <a:r>
              <a:rPr lang="en-US" dirty="0"/>
              <a:t>still had no corresponding patch by the </a:t>
            </a:r>
            <a:r>
              <a:rPr lang="en-US" dirty="0" smtClean="0"/>
              <a:t>end of </a:t>
            </a:r>
            <a:r>
              <a:rPr lang="en-US" dirty="0"/>
              <a:t>the </a:t>
            </a:r>
            <a:r>
              <a:rPr lang="en-US" dirty="0" err="1"/>
              <a:t>yearA</a:t>
            </a:r>
            <a:r>
              <a:rPr lang="en-US" dirty="0"/>
              <a:t> recent IBM research study discovered that </a:t>
            </a:r>
            <a:r>
              <a:rPr lang="en-US" dirty="0" smtClean="0"/>
              <a:t>about</a:t>
            </a:r>
          </a:p>
          <a:p>
            <a:r>
              <a:rPr lang="en-US" dirty="0" smtClean="0">
                <a:solidFill>
                  <a:srgbClr val="0070C0"/>
                </a:solidFill>
              </a:rPr>
              <a:t>IBM  Study</a:t>
            </a:r>
            <a:r>
              <a:rPr lang="en-US" dirty="0" smtClean="0"/>
              <a:t>: </a:t>
            </a:r>
          </a:p>
          <a:p>
            <a:pPr lvl="1"/>
            <a:r>
              <a:rPr lang="en-US" dirty="0" smtClean="0"/>
              <a:t>14 </a:t>
            </a:r>
            <a:r>
              <a:rPr lang="en-US" dirty="0"/>
              <a:t>percent of the Fortune 500 sites suffer </a:t>
            </a:r>
            <a:r>
              <a:rPr lang="en-US" dirty="0" smtClean="0"/>
              <a:t>from  </a:t>
            </a:r>
            <a:r>
              <a:rPr lang="en-US" dirty="0"/>
              <a:t>severe client-side JavaScript issues, </a:t>
            </a:r>
            <a:r>
              <a:rPr lang="en-US" dirty="0" smtClean="0"/>
              <a:t>which could </a:t>
            </a:r>
            <a:r>
              <a:rPr lang="en-US" dirty="0"/>
              <a:t>allow malicious attackers to perform </a:t>
            </a:r>
            <a:r>
              <a:rPr lang="en-US" dirty="0" smtClean="0"/>
              <a:t>attacks:</a:t>
            </a:r>
            <a:endParaRPr lang="en-US" dirty="0"/>
          </a:p>
          <a:p>
            <a:pPr lvl="1"/>
            <a:r>
              <a:rPr lang="en-US" dirty="0" smtClean="0"/>
              <a:t>Infecting </a:t>
            </a:r>
            <a:r>
              <a:rPr lang="en-US" dirty="0"/>
              <a:t>users of these sites with </a:t>
            </a:r>
            <a:r>
              <a:rPr lang="en-US" dirty="0" smtClean="0"/>
              <a:t>malware and </a:t>
            </a:r>
            <a:r>
              <a:rPr lang="en-US" dirty="0"/>
              <a:t>viruses.</a:t>
            </a:r>
          </a:p>
          <a:p>
            <a:pPr lvl="1"/>
            <a:r>
              <a:rPr lang="en-US" dirty="0" smtClean="0"/>
              <a:t>Hijacking </a:t>
            </a:r>
            <a:r>
              <a:rPr lang="en-US" dirty="0"/>
              <a:t>users’ web sessions and </a:t>
            </a:r>
            <a:r>
              <a:rPr lang="en-US" dirty="0" smtClean="0"/>
              <a:t>performing actions </a:t>
            </a:r>
            <a:r>
              <a:rPr lang="en-US" dirty="0"/>
              <a:t>on their behalf.</a:t>
            </a:r>
          </a:p>
          <a:p>
            <a:pPr lvl="1"/>
            <a:r>
              <a:rPr lang="en-US" dirty="0" smtClean="0"/>
              <a:t>Performing </a:t>
            </a:r>
            <a:r>
              <a:rPr lang="en-US" dirty="0"/>
              <a:t>phishing attacks on users </a:t>
            </a:r>
            <a:r>
              <a:rPr lang="en-US" dirty="0" smtClean="0"/>
              <a:t>of  these </a:t>
            </a:r>
            <a:r>
              <a:rPr lang="en-US" dirty="0"/>
              <a:t>sites.</a:t>
            </a:r>
          </a:p>
          <a:p>
            <a:pPr lvl="1"/>
            <a:r>
              <a:rPr lang="en-US" dirty="0" smtClean="0"/>
              <a:t>Spoofing </a:t>
            </a:r>
            <a:r>
              <a:rPr lang="en-US" dirty="0"/>
              <a:t>web contents.</a:t>
            </a:r>
          </a:p>
          <a:p>
            <a:r>
              <a:rPr lang="en-US" dirty="0" smtClean="0"/>
              <a:t>Based </a:t>
            </a:r>
            <a:r>
              <a:rPr lang="en-US" dirty="0"/>
              <a:t>on the dataset </a:t>
            </a:r>
            <a:r>
              <a:rPr lang="en-US" dirty="0" smtClean="0"/>
              <a:t> </a:t>
            </a:r>
            <a:r>
              <a:rPr lang="en-US" dirty="0"/>
              <a:t>analyzed, </a:t>
            </a:r>
            <a:endParaRPr lang="en-US" dirty="0" smtClean="0"/>
          </a:p>
          <a:p>
            <a:pPr lvl="1"/>
            <a:r>
              <a:rPr lang="en-US" dirty="0" smtClean="0"/>
              <a:t>likelihood </a:t>
            </a:r>
            <a:r>
              <a:rPr lang="en-US" dirty="0"/>
              <a:t>that a random </a:t>
            </a:r>
            <a:r>
              <a:rPr lang="en-US" dirty="0" smtClean="0"/>
              <a:t>page on </a:t>
            </a:r>
            <a:r>
              <a:rPr lang="en-US" dirty="0"/>
              <a:t>the Internet contains a client-side </a:t>
            </a:r>
            <a:r>
              <a:rPr lang="en-US" dirty="0" smtClean="0"/>
              <a:t>JavaScript vulnerability </a:t>
            </a:r>
            <a:r>
              <a:rPr lang="en-US" dirty="0"/>
              <a:t>is approximately one in 55.</a:t>
            </a:r>
          </a:p>
          <a:p>
            <a:pPr lvl="1"/>
            <a:endParaRPr lang="en-US" dirty="0"/>
          </a:p>
        </p:txBody>
      </p:sp>
      <p:sp>
        <p:nvSpPr>
          <p:cNvPr id="3" name="Date Placeholder 2"/>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7738654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212194" cy="4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smtClean="0"/>
              <a:t>20 June 2011</a:t>
            </a:r>
            <a:endParaRPr lang="en-US"/>
          </a:p>
        </p:txBody>
      </p:sp>
      <p:sp>
        <p:nvSpPr>
          <p:cNvPr id="3" name="Footer Placeholder 2"/>
          <p:cNvSpPr>
            <a:spLocks noGrp="1"/>
          </p:cNvSpPr>
          <p:nvPr>
            <p:ph type="ftr" sz="quarter" idx="11"/>
          </p:nvPr>
        </p:nvSpPr>
        <p:spPr/>
        <p:txBody>
          <a:bodyPr/>
          <a:lstStyle/>
          <a:p>
            <a:r>
              <a:rPr lang="en-US" smtClean="0"/>
              <a:t>National Workshop on Malware Threats and Defence, Tezpur</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41074561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8566"/>
            <a:ext cx="9144000" cy="6807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smtClean="0"/>
              <a:t>20 June 2011</a:t>
            </a:r>
            <a:endParaRPr lang="en-US"/>
          </a:p>
        </p:txBody>
      </p:sp>
      <p:sp>
        <p:nvSpPr>
          <p:cNvPr id="3" name="Footer Placeholder 2"/>
          <p:cNvSpPr>
            <a:spLocks noGrp="1"/>
          </p:cNvSpPr>
          <p:nvPr>
            <p:ph type="ftr" sz="quarter" idx="11"/>
          </p:nvPr>
        </p:nvSpPr>
        <p:spPr/>
        <p:txBody>
          <a:bodyPr/>
          <a:lstStyle/>
          <a:p>
            <a:r>
              <a:rPr lang="en-US" smtClean="0"/>
              <a:t>National Workshop on Malware Threats and Defence, Tezpur</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9432797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Virtualization—risks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54847" y="1600200"/>
            <a:ext cx="643430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r>
              <a:rPr lang="en-US" smtClean="0"/>
              <a:t>20 June 2011</a:t>
            </a:r>
            <a:endParaRPr lang="en-US"/>
          </a:p>
        </p:txBody>
      </p:sp>
      <p:sp>
        <p:nvSpPr>
          <p:cNvPr id="4" name="Footer Placeholder 3"/>
          <p:cNvSpPr>
            <a:spLocks noGrp="1"/>
          </p:cNvSpPr>
          <p:nvPr>
            <p:ph type="ftr" sz="quarter" idx="11"/>
          </p:nvPr>
        </p:nvSpPr>
        <p:spPr/>
        <p:txBody>
          <a:bodyPr/>
          <a:lstStyle/>
          <a:p>
            <a:r>
              <a:rPr lang="en-US" smtClean="0"/>
              <a:t>National Workshop on Malware Threats and Defence, Tezpur</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3755510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Virtualization Attacks</a:t>
            </a:r>
            <a:endParaRPr lang="en-US" dirty="0">
              <a:solidFill>
                <a:srgbClr val="FF0000"/>
              </a:solidFill>
            </a:endParaRP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76421" y="1983581"/>
            <a:ext cx="6791157" cy="375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1901" y="4724400"/>
            <a:ext cx="3401572" cy="369332"/>
          </a:xfrm>
          <a:prstGeom prst="rect">
            <a:avLst/>
          </a:prstGeom>
          <a:noFill/>
        </p:spPr>
        <p:txBody>
          <a:bodyPr wrap="none" rtlCol="0">
            <a:spAutoFit/>
          </a:bodyPr>
          <a:lstStyle/>
          <a:p>
            <a:r>
              <a:rPr lang="en-US" dirty="0" smtClean="0">
                <a:solidFill>
                  <a:srgbClr val="FF0000"/>
                </a:solidFill>
              </a:rPr>
              <a:t>If</a:t>
            </a:r>
            <a:r>
              <a:rPr lang="en-US" dirty="0" smtClean="0"/>
              <a:t> </a:t>
            </a:r>
            <a:r>
              <a:rPr lang="en-US" dirty="0" smtClean="0">
                <a:solidFill>
                  <a:srgbClr val="FF0000"/>
                </a:solidFill>
              </a:rPr>
              <a:t>communication is not encrypted</a:t>
            </a:r>
            <a:endParaRPr lang="en-US" dirty="0">
              <a:solidFill>
                <a:srgbClr val="FF0000"/>
              </a:solidFill>
            </a:endParaRPr>
          </a:p>
        </p:txBody>
      </p:sp>
      <p:sp>
        <p:nvSpPr>
          <p:cNvPr id="3" name="Date Placeholder 2"/>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36603147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845" y="5025"/>
            <a:ext cx="9559399" cy="6865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smtClean="0"/>
              <a:t>20 June 2011</a:t>
            </a:r>
            <a:endParaRPr lang="en-US"/>
          </a:p>
        </p:txBody>
      </p:sp>
      <p:sp>
        <p:nvSpPr>
          <p:cNvPr id="3" name="Footer Placeholder 2"/>
          <p:cNvSpPr>
            <a:spLocks noGrp="1"/>
          </p:cNvSpPr>
          <p:nvPr>
            <p:ph type="ftr" sz="quarter" idx="11"/>
          </p:nvPr>
        </p:nvSpPr>
        <p:spPr/>
        <p:txBody>
          <a:bodyPr/>
          <a:lstStyle/>
          <a:p>
            <a:r>
              <a:rPr lang="en-US" smtClean="0"/>
              <a:t>National Workshop on Malware Threats and Defence, Tezpur</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27651986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 Industry and Society</a:t>
            </a:r>
            <a:endParaRPr lang="en-US" dirty="0"/>
          </a:p>
        </p:txBody>
      </p:sp>
      <p:sp>
        <p:nvSpPr>
          <p:cNvPr id="3" name="Content Placeholder 2"/>
          <p:cNvSpPr>
            <a:spLocks noGrp="1"/>
          </p:cNvSpPr>
          <p:nvPr>
            <p:ph idx="1"/>
          </p:nvPr>
        </p:nvSpPr>
        <p:spPr/>
        <p:txBody>
          <a:bodyPr>
            <a:normAutofit fontScale="77500" lnSpcReduction="20000"/>
          </a:bodyPr>
          <a:lstStyle/>
          <a:p>
            <a:r>
              <a:rPr lang="en-US" dirty="0"/>
              <a:t>Government controlled </a:t>
            </a:r>
            <a:br>
              <a:rPr lang="en-US" dirty="0"/>
            </a:br>
            <a:r>
              <a:rPr lang="en-US" dirty="0"/>
              <a:t>“Deep Packet Inspection”</a:t>
            </a:r>
          </a:p>
          <a:p>
            <a:r>
              <a:rPr lang="en-US" dirty="0"/>
              <a:t>Malware inspection at </a:t>
            </a:r>
            <a:r>
              <a:rPr lang="en-US" dirty="0" err="1"/>
              <a:t>fibres</a:t>
            </a:r>
            <a:r>
              <a:rPr lang="en-US" dirty="0"/>
              <a:t> of Tier 1 ISPs</a:t>
            </a:r>
          </a:p>
          <a:p>
            <a:r>
              <a:rPr lang="en-US" dirty="0"/>
              <a:t>Conflict between government and industry</a:t>
            </a:r>
          </a:p>
          <a:p>
            <a:r>
              <a:rPr lang="en-US" dirty="0"/>
              <a:t>Which AV </a:t>
            </a:r>
            <a:r>
              <a:rPr lang="en-US" dirty="0" smtClean="0"/>
              <a:t>product?</a:t>
            </a:r>
            <a:endParaRPr lang="en-US" dirty="0"/>
          </a:p>
          <a:p>
            <a:r>
              <a:rPr lang="en-US" dirty="0"/>
              <a:t>Who determines what an AV product is?</a:t>
            </a:r>
            <a:br>
              <a:rPr lang="en-US" dirty="0"/>
            </a:br>
            <a:r>
              <a:rPr lang="en-US" dirty="0"/>
              <a:t>(CC Protection Profile??)</a:t>
            </a:r>
          </a:p>
          <a:p>
            <a:r>
              <a:rPr lang="en-US" dirty="0"/>
              <a:t>How is “Product Testing“ defined and controlled?</a:t>
            </a:r>
          </a:p>
          <a:p>
            <a:r>
              <a:rPr lang="en-US" dirty="0"/>
              <a:t>Who's signatures</a:t>
            </a:r>
          </a:p>
          <a:p>
            <a:r>
              <a:rPr lang="en-US" dirty="0"/>
              <a:t>Who controls signatures DB</a:t>
            </a:r>
          </a:p>
          <a:p>
            <a:r>
              <a:rPr lang="en-US" dirty="0"/>
              <a:t>Who protects Signature DB</a:t>
            </a:r>
          </a:p>
          <a:p>
            <a:r>
              <a:rPr lang="en-US" dirty="0"/>
              <a:t>Who declares what a threat (Malware) is?</a:t>
            </a: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13502544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Malware: Issues</a:t>
            </a:r>
            <a:endParaRPr lang="en-IN" dirty="0"/>
          </a:p>
        </p:txBody>
      </p:sp>
      <p:sp>
        <p:nvSpPr>
          <p:cNvPr id="3" name="Content Placeholder 2"/>
          <p:cNvSpPr>
            <a:spLocks noGrp="1"/>
          </p:cNvSpPr>
          <p:nvPr>
            <p:ph idx="1"/>
          </p:nvPr>
        </p:nvSpPr>
        <p:spPr/>
        <p:txBody>
          <a:bodyPr>
            <a:normAutofit fontScale="92500" lnSpcReduction="20000"/>
          </a:bodyPr>
          <a:lstStyle/>
          <a:p>
            <a:r>
              <a:rPr lang="en-IN" dirty="0" smtClean="0"/>
              <a:t>Malware</a:t>
            </a:r>
            <a:endParaRPr lang="en-IN" dirty="0"/>
          </a:p>
          <a:p>
            <a:pPr lvl="1"/>
            <a:r>
              <a:rPr lang="en-IN" dirty="0"/>
              <a:t>Detection</a:t>
            </a:r>
          </a:p>
          <a:p>
            <a:pPr lvl="1"/>
            <a:r>
              <a:rPr lang="en-IN" dirty="0"/>
              <a:t>Definition</a:t>
            </a:r>
          </a:p>
          <a:p>
            <a:pPr lvl="1"/>
            <a:r>
              <a:rPr lang="en-IN" dirty="0"/>
              <a:t>Collection</a:t>
            </a:r>
          </a:p>
          <a:p>
            <a:pPr lvl="1"/>
            <a:r>
              <a:rPr lang="en-IN" dirty="0"/>
              <a:t>Distribution</a:t>
            </a:r>
          </a:p>
          <a:p>
            <a:pPr lvl="1"/>
            <a:r>
              <a:rPr lang="en-IN" dirty="0" smtClean="0"/>
              <a:t>Protection</a:t>
            </a:r>
          </a:p>
          <a:p>
            <a:r>
              <a:rPr lang="en-IN" dirty="0"/>
              <a:t>Technical aspects</a:t>
            </a:r>
          </a:p>
          <a:p>
            <a:pPr lvl="1"/>
            <a:r>
              <a:rPr lang="en-IN" dirty="0"/>
              <a:t>AV product</a:t>
            </a:r>
          </a:p>
          <a:p>
            <a:pPr lvl="1"/>
            <a:r>
              <a:rPr lang="en-IN" dirty="0"/>
              <a:t>Definition</a:t>
            </a:r>
          </a:p>
          <a:p>
            <a:pPr lvl="1"/>
            <a:r>
              <a:rPr lang="en-IN" dirty="0"/>
              <a:t>Categorisation</a:t>
            </a:r>
          </a:p>
          <a:p>
            <a:pPr lvl="1"/>
            <a:r>
              <a:rPr lang="en-IN" dirty="0"/>
              <a:t>Testing</a:t>
            </a: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1769535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solidFill>
                  <a:srgbClr val="FF0000"/>
                </a:solidFill>
              </a:rPr>
              <a:t>Malware</a:t>
            </a:r>
            <a:r>
              <a:rPr lang="en-US" smtClean="0"/>
              <a:t>  </a:t>
            </a:r>
            <a:endParaRPr lang="en-IN" smtClean="0"/>
          </a:p>
        </p:txBody>
      </p:sp>
      <p:sp>
        <p:nvSpPr>
          <p:cNvPr id="4099" name="Text Placeholder 2"/>
          <p:cNvSpPr>
            <a:spLocks noGrp="1"/>
          </p:cNvSpPr>
          <p:nvPr>
            <p:ph type="body" idx="1"/>
          </p:nvPr>
        </p:nvSpPr>
        <p:spPr/>
        <p:txBody>
          <a:bodyPr/>
          <a:lstStyle/>
          <a:p>
            <a:pPr eaLnBrk="1" hangingPunct="1"/>
            <a:r>
              <a:rPr lang="en-US" smtClean="0"/>
              <a:t>Malicious Code</a:t>
            </a:r>
            <a:endParaRPr lang="en-IN" smtClean="0"/>
          </a:p>
        </p:txBody>
      </p:sp>
      <p:sp>
        <p:nvSpPr>
          <p:cNvPr id="4100" name="Content Placeholder 3"/>
          <p:cNvSpPr>
            <a:spLocks noGrp="1"/>
          </p:cNvSpPr>
          <p:nvPr>
            <p:ph sz="half" idx="2"/>
          </p:nvPr>
        </p:nvSpPr>
        <p:spPr/>
        <p:txBody>
          <a:bodyPr/>
          <a:lstStyle/>
          <a:p>
            <a:pPr algn="just" eaLnBrk="1" hangingPunct="1">
              <a:lnSpc>
                <a:spcPct val="80000"/>
              </a:lnSpc>
            </a:pPr>
            <a:r>
              <a:rPr lang="en-IN" sz="1900" smtClean="0"/>
              <a:t>Any code that has been modified with the intention of harming its usage or the user. </a:t>
            </a:r>
          </a:p>
          <a:p>
            <a:pPr algn="just" eaLnBrk="1" hangingPunct="1">
              <a:lnSpc>
                <a:spcPct val="80000"/>
              </a:lnSpc>
              <a:buFontTx/>
              <a:buNone/>
            </a:pPr>
            <a:r>
              <a:rPr lang="en-US" sz="1900" b="1" smtClean="0"/>
              <a:t>Primary Categories  </a:t>
            </a:r>
          </a:p>
          <a:p>
            <a:pPr algn="just" eaLnBrk="1" hangingPunct="1">
              <a:lnSpc>
                <a:spcPct val="80000"/>
              </a:lnSpc>
            </a:pPr>
            <a:r>
              <a:rPr lang="en-IN" sz="1900" smtClean="0">
                <a:solidFill>
                  <a:srgbClr val="0070C0"/>
                </a:solidFill>
              </a:rPr>
              <a:t>Virus</a:t>
            </a:r>
            <a:r>
              <a:rPr lang="en-IN" sz="1900" smtClean="0"/>
              <a:t> - Propagates by infecting a host file.</a:t>
            </a:r>
          </a:p>
          <a:p>
            <a:pPr algn="just" eaLnBrk="1" hangingPunct="1">
              <a:lnSpc>
                <a:spcPct val="80000"/>
              </a:lnSpc>
            </a:pPr>
            <a:r>
              <a:rPr lang="en-IN" sz="1900" smtClean="0">
                <a:solidFill>
                  <a:srgbClr val="0070C0"/>
                </a:solidFill>
              </a:rPr>
              <a:t>Worm</a:t>
            </a:r>
            <a:r>
              <a:rPr lang="en-IN" sz="1900" smtClean="0"/>
              <a:t> - Self-propagates through e-mail, network shares, removable drives, file sharing or instant messaging applications.</a:t>
            </a:r>
          </a:p>
          <a:p>
            <a:pPr algn="just" eaLnBrk="1" hangingPunct="1">
              <a:lnSpc>
                <a:spcPct val="80000"/>
              </a:lnSpc>
            </a:pPr>
            <a:r>
              <a:rPr lang="en-IN" sz="1900" smtClean="0">
                <a:solidFill>
                  <a:srgbClr val="0070C0"/>
                </a:solidFill>
              </a:rPr>
              <a:t>Backdoor</a:t>
            </a:r>
            <a:r>
              <a:rPr lang="en-IN" sz="1900" smtClean="0"/>
              <a:t> - Provides functionality for a remote attacker to log on and/or execute arbitrary commands on the affected system.</a:t>
            </a:r>
          </a:p>
        </p:txBody>
      </p:sp>
      <p:sp>
        <p:nvSpPr>
          <p:cNvPr id="4101" name="Text Placeholder 4"/>
          <p:cNvSpPr>
            <a:spLocks noGrp="1"/>
          </p:cNvSpPr>
          <p:nvPr>
            <p:ph type="body" sz="quarter" idx="3"/>
          </p:nvPr>
        </p:nvSpPr>
        <p:spPr/>
        <p:txBody>
          <a:bodyPr/>
          <a:lstStyle/>
          <a:p>
            <a:pPr eaLnBrk="1" hangingPunct="1"/>
            <a:r>
              <a:rPr lang="en-US" smtClean="0"/>
              <a:t>Primary  Categories (contd)</a:t>
            </a:r>
            <a:endParaRPr lang="en-IN" smtClean="0"/>
          </a:p>
        </p:txBody>
      </p:sp>
      <p:sp>
        <p:nvSpPr>
          <p:cNvPr id="4102" name="Content Placeholder 5"/>
          <p:cNvSpPr>
            <a:spLocks noGrp="1"/>
          </p:cNvSpPr>
          <p:nvPr>
            <p:ph sz="quarter" idx="4"/>
          </p:nvPr>
        </p:nvSpPr>
        <p:spPr/>
        <p:txBody>
          <a:bodyPr/>
          <a:lstStyle/>
          <a:p>
            <a:pPr algn="just" eaLnBrk="1" hangingPunct="1">
              <a:lnSpc>
                <a:spcPct val="80000"/>
              </a:lnSpc>
              <a:buFontTx/>
              <a:buNone/>
            </a:pPr>
            <a:endParaRPr lang="en-IN" sz="1500" smtClean="0"/>
          </a:p>
          <a:p>
            <a:pPr algn="just" eaLnBrk="1" hangingPunct="1">
              <a:lnSpc>
                <a:spcPct val="80000"/>
              </a:lnSpc>
            </a:pPr>
            <a:r>
              <a:rPr lang="en-IN" sz="1500" smtClean="0">
                <a:solidFill>
                  <a:srgbClr val="0070C0"/>
                </a:solidFill>
              </a:rPr>
              <a:t>Trojan </a:t>
            </a:r>
            <a:r>
              <a:rPr lang="en-IN" sz="1500" smtClean="0"/>
              <a:t>- Performs a variety of malicious functions such as spying, stealing information, logging key strokes and downloading additional malware - several further sub categories follow  such as infostealer, downloader,dropper,rootkit etc.</a:t>
            </a:r>
          </a:p>
          <a:p>
            <a:pPr algn="just" eaLnBrk="1" hangingPunct="1">
              <a:lnSpc>
                <a:spcPct val="80000"/>
              </a:lnSpc>
            </a:pPr>
            <a:r>
              <a:rPr lang="en-IN" sz="1500" smtClean="0">
                <a:solidFill>
                  <a:srgbClr val="0070C0"/>
                </a:solidFill>
              </a:rPr>
              <a:t>Potentially Unwanted Programs (PUP) </a:t>
            </a:r>
            <a:r>
              <a:rPr lang="en-IN" sz="1500" smtClean="0"/>
              <a:t>- Programs which the user may consent on being installed but may affect the security posture of the system or may be used for malicious purposes. Examples are Adware, Dialers and Hacktools/"hacker tools" (which includes sniffers, port scanners, malware constructor kits, etc.)</a:t>
            </a:r>
          </a:p>
          <a:p>
            <a:pPr algn="just" eaLnBrk="1" hangingPunct="1">
              <a:lnSpc>
                <a:spcPct val="80000"/>
              </a:lnSpc>
            </a:pPr>
            <a:r>
              <a:rPr lang="en-IN" sz="1500" smtClean="0"/>
              <a:t> </a:t>
            </a:r>
            <a:r>
              <a:rPr lang="en-IN" sz="1500" smtClean="0">
                <a:solidFill>
                  <a:srgbClr val="0070C0"/>
                </a:solidFill>
              </a:rPr>
              <a:t>Other</a:t>
            </a:r>
            <a:r>
              <a:rPr lang="en-IN" sz="1500" smtClean="0"/>
              <a:t> - Unclassified malicious programs not falling within the other primary categories.</a:t>
            </a:r>
          </a:p>
        </p:txBody>
      </p:sp>
      <p:sp>
        <p:nvSpPr>
          <p:cNvPr id="7" name="Date Placeholder 6"/>
          <p:cNvSpPr>
            <a:spLocks noGrp="1"/>
          </p:cNvSpPr>
          <p:nvPr>
            <p:ph type="dt" sz="half" idx="10"/>
          </p:nvPr>
        </p:nvSpPr>
        <p:spPr/>
        <p:txBody>
          <a:bodyPr/>
          <a:lstStyle/>
          <a:p>
            <a:pPr>
              <a:defRPr/>
            </a:pPr>
            <a:r>
              <a:rPr lang="en-US" smtClean="0"/>
              <a:t>20 June 2011</a:t>
            </a:r>
            <a:endParaRPr lang="en-US"/>
          </a:p>
        </p:txBody>
      </p:sp>
      <p:sp>
        <p:nvSpPr>
          <p:cNvPr id="8" name="Footer Placeholder 7"/>
          <p:cNvSpPr>
            <a:spLocks noGrp="1"/>
          </p:cNvSpPr>
          <p:nvPr>
            <p:ph type="ftr" sz="quarter" idx="11"/>
          </p:nvPr>
        </p:nvSpPr>
        <p:spPr/>
        <p:txBody>
          <a:bodyPr/>
          <a:lstStyle/>
          <a:p>
            <a:pPr>
              <a:defRPr/>
            </a:pPr>
            <a:r>
              <a:rPr lang="en-US" smtClean="0"/>
              <a:t>National Workshop on Malware Threats and Defence, Tezpur</a:t>
            </a: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Scada</a:t>
            </a:r>
            <a:r>
              <a:rPr lang="en-US" dirty="0" smtClean="0">
                <a:solidFill>
                  <a:srgbClr val="FF0000"/>
                </a:solidFill>
              </a:rPr>
              <a:t> Risks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Control Systems 	</a:t>
            </a:r>
          </a:p>
          <a:p>
            <a:pPr lvl="1"/>
            <a:r>
              <a:rPr lang="en-US" dirty="0"/>
              <a:t>N</a:t>
            </a:r>
            <a:r>
              <a:rPr lang="en-US" dirty="0" smtClean="0"/>
              <a:t>ow at a higher risks to computer attacks because their vulnerabilities are increasingly becoming exposed and available to an ever-growing set of motivated and highly-skilled attacker</a:t>
            </a:r>
            <a:endParaRPr lang="en-US"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28139036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Stuxnet</a:t>
            </a:r>
            <a:r>
              <a:rPr lang="en-US" dirty="0" smtClean="0">
                <a:solidFill>
                  <a:srgbClr val="FF0000"/>
                </a:solidFill>
              </a:rPr>
              <a:t> and </a:t>
            </a:r>
            <a:r>
              <a:rPr lang="en-US" dirty="0" err="1" smtClean="0">
                <a:solidFill>
                  <a:srgbClr val="FF0000"/>
                </a:solidFill>
              </a:rPr>
              <a:t>Scada</a:t>
            </a:r>
            <a:endParaRPr lang="en-US" dirty="0">
              <a:solidFill>
                <a:srgbClr val="FF0000"/>
              </a:solidFill>
            </a:endParaRPr>
          </a:p>
        </p:txBody>
      </p:sp>
      <p:sp>
        <p:nvSpPr>
          <p:cNvPr id="3" name="Content Placeholder 2"/>
          <p:cNvSpPr>
            <a:spLocks noGrp="1"/>
          </p:cNvSpPr>
          <p:nvPr>
            <p:ph sz="half" idx="1"/>
          </p:nvPr>
        </p:nvSpPr>
        <p:spPr/>
        <p:txBody>
          <a:bodyPr>
            <a:normAutofit fontScale="47500" lnSpcReduction="20000"/>
          </a:bodyPr>
          <a:lstStyle/>
          <a:p>
            <a:r>
              <a:rPr lang="en-US" dirty="0" smtClean="0"/>
              <a:t>Astonished by the complexity </a:t>
            </a:r>
            <a:r>
              <a:rPr lang="en-US" dirty="0"/>
              <a:t>of </a:t>
            </a:r>
            <a:r>
              <a:rPr lang="en-US" dirty="0" smtClean="0"/>
              <a:t>the program </a:t>
            </a:r>
            <a:r>
              <a:rPr lang="en-US" dirty="0"/>
              <a:t>and the quantity of zero day exploits </a:t>
            </a:r>
            <a:r>
              <a:rPr lang="en-US" dirty="0" smtClean="0"/>
              <a:t>used in </a:t>
            </a:r>
            <a:r>
              <a:rPr lang="en-US" dirty="0"/>
              <a:t>this worm.</a:t>
            </a:r>
          </a:p>
          <a:p>
            <a:pPr lvl="1"/>
            <a:r>
              <a:rPr lang="en-US" dirty="0" smtClean="0"/>
              <a:t>Zero </a:t>
            </a:r>
            <a:r>
              <a:rPr lang="en-US" dirty="0"/>
              <a:t>day exploits are those that </a:t>
            </a:r>
            <a:r>
              <a:rPr lang="en-US" dirty="0" smtClean="0"/>
              <a:t>have no </a:t>
            </a:r>
            <a:r>
              <a:rPr lang="en-US" dirty="0"/>
              <a:t>work around or patch</a:t>
            </a:r>
            <a:r>
              <a:rPr lang="en-US" dirty="0" smtClean="0"/>
              <a:t>.</a:t>
            </a:r>
          </a:p>
          <a:p>
            <a:r>
              <a:rPr lang="en-US" dirty="0" smtClean="0"/>
              <a:t>Another unique </a:t>
            </a:r>
            <a:r>
              <a:rPr lang="en-US" dirty="0"/>
              <a:t>aspect of </a:t>
            </a:r>
            <a:r>
              <a:rPr lang="en-US" dirty="0" err="1"/>
              <a:t>Stuxnet</a:t>
            </a:r>
            <a:r>
              <a:rPr lang="en-US" dirty="0"/>
              <a:t> is that it </a:t>
            </a:r>
            <a:r>
              <a:rPr lang="en-US" dirty="0" smtClean="0"/>
              <a:t>contained components </a:t>
            </a:r>
            <a:r>
              <a:rPr lang="en-US" dirty="0"/>
              <a:t>that were digitally signed with </a:t>
            </a:r>
            <a:r>
              <a:rPr lang="en-US" dirty="0" smtClean="0"/>
              <a:t>stolen certificates.</a:t>
            </a:r>
          </a:p>
          <a:p>
            <a:r>
              <a:rPr lang="en-US" dirty="0"/>
              <a:t>a root </a:t>
            </a:r>
            <a:r>
              <a:rPr lang="en-US" dirty="0" smtClean="0"/>
              <a:t>kit was </a:t>
            </a:r>
            <a:r>
              <a:rPr lang="en-US" dirty="0"/>
              <a:t>found for the programmable logic </a:t>
            </a:r>
            <a:r>
              <a:rPr lang="en-US" dirty="0" smtClean="0"/>
              <a:t>controller (PLC</a:t>
            </a:r>
            <a:r>
              <a:rPr lang="en-US" dirty="0"/>
              <a:t>) which allows the manipulation of </a:t>
            </a:r>
            <a:r>
              <a:rPr lang="en-US" dirty="0" smtClean="0"/>
              <a:t>sensitive </a:t>
            </a:r>
            <a:r>
              <a:rPr lang="en-US" dirty="0"/>
              <a:t>equipment. </a:t>
            </a:r>
            <a:endParaRPr lang="en-US" dirty="0" smtClean="0"/>
          </a:p>
          <a:p>
            <a:pPr marL="0" indent="0">
              <a:buNone/>
            </a:pPr>
            <a:endParaRPr lang="en-US" dirty="0" smtClean="0"/>
          </a:p>
          <a:p>
            <a:r>
              <a:rPr lang="en-US" dirty="0" smtClean="0"/>
              <a:t>Expected </a:t>
            </a:r>
            <a:r>
              <a:rPr lang="en-US" dirty="0"/>
              <a:t>to have been created by a team of as many as 30 individuals.</a:t>
            </a:r>
          </a:p>
          <a:p>
            <a:pPr lvl="1"/>
            <a:r>
              <a:rPr lang="en-US" dirty="0"/>
              <a:t>indicates a level of organization and funding that probably has not been seen before </a:t>
            </a:r>
            <a:endParaRPr lang="en-US" dirty="0" smtClean="0"/>
          </a:p>
          <a:p>
            <a:pPr marL="457200" lvl="1" indent="0">
              <a:buNone/>
            </a:pPr>
            <a:endParaRPr lang="en-US" dirty="0" smtClean="0"/>
          </a:p>
          <a:p>
            <a:r>
              <a:rPr lang="en-US" dirty="0"/>
              <a:t>What was </a:t>
            </a:r>
            <a:r>
              <a:rPr lang="en-US" dirty="0" err="1"/>
              <a:t>Stuxnet</a:t>
            </a:r>
            <a:r>
              <a:rPr lang="en-US" dirty="0"/>
              <a:t> designed to do?</a:t>
            </a:r>
          </a:p>
          <a:p>
            <a:pPr lvl="1"/>
            <a:r>
              <a:rPr lang="en-US" dirty="0"/>
              <a:t>While there is no direct evidence, the code suggests that </a:t>
            </a:r>
            <a:r>
              <a:rPr lang="en-US" dirty="0" err="1"/>
              <a:t>Stuxnet</a:t>
            </a:r>
            <a:r>
              <a:rPr lang="en-US" dirty="0"/>
              <a:t> looks for a setup that is used in processing facilities that handle uranium used in nuclear devices</a:t>
            </a:r>
          </a:p>
          <a:p>
            <a:pPr lvl="1"/>
            <a:r>
              <a:rPr lang="en-US" dirty="0" smtClean="0"/>
              <a:t>Thus the ultimate goal is to sabotage that facility by reprogramming to controllers to </a:t>
            </a:r>
            <a:r>
              <a:rPr lang="en-US" smtClean="0"/>
              <a:t>opearte</a:t>
            </a:r>
            <a:endParaRPr lang="en-US" dirty="0"/>
          </a:p>
        </p:txBody>
      </p:sp>
      <p:sp>
        <p:nvSpPr>
          <p:cNvPr id="4" name="Content Placeholder 3"/>
          <p:cNvSpPr>
            <a:spLocks noGrp="1"/>
          </p:cNvSpPr>
          <p:nvPr>
            <p:ph sz="half" idx="2"/>
          </p:nvPr>
        </p:nvSpPr>
        <p:spPr/>
        <p:txBody>
          <a:bodyPr>
            <a:normAutofit fontScale="47500" lnSpcReduction="20000"/>
          </a:bodyPr>
          <a:lstStyle/>
          <a:p>
            <a:r>
              <a:rPr lang="en-US" dirty="0" smtClean="0"/>
              <a:t>The </a:t>
            </a:r>
            <a:r>
              <a:rPr lang="en-US" dirty="0" err="1"/>
              <a:t>Stuxnet</a:t>
            </a:r>
            <a:r>
              <a:rPr lang="en-US" dirty="0"/>
              <a:t> malware itself contained many </a:t>
            </a:r>
            <a:r>
              <a:rPr lang="en-US" dirty="0" smtClean="0"/>
              <a:t>different components </a:t>
            </a:r>
            <a:r>
              <a:rPr lang="en-US" dirty="0"/>
              <a:t>and took advantage of four </a:t>
            </a:r>
            <a:r>
              <a:rPr lang="en-US" dirty="0" smtClean="0"/>
              <a:t>of the then unpatched vulnerabilities </a:t>
            </a:r>
            <a:r>
              <a:rPr lang="en-US" dirty="0"/>
              <a:t>in Windows systems.</a:t>
            </a:r>
          </a:p>
          <a:p>
            <a:pPr lvl="1"/>
            <a:r>
              <a:rPr lang="en-US" dirty="0"/>
              <a:t>Two of the vulnerabilities were used to </a:t>
            </a:r>
            <a:r>
              <a:rPr lang="en-US" dirty="0" smtClean="0"/>
              <a:t>spread </a:t>
            </a:r>
            <a:r>
              <a:rPr lang="en-US" dirty="0" err="1" smtClean="0"/>
              <a:t>Stuxnet</a:t>
            </a:r>
            <a:r>
              <a:rPr lang="en-US" dirty="0" smtClean="0"/>
              <a:t>—the </a:t>
            </a:r>
            <a:r>
              <a:rPr lang="en-US" dirty="0"/>
              <a:t>LNK vulnerability (CVE-2010-2568)</a:t>
            </a:r>
          </a:p>
          <a:p>
            <a:pPr lvl="1"/>
            <a:r>
              <a:rPr lang="en-US" dirty="0" smtClean="0"/>
              <a:t>the </a:t>
            </a:r>
            <a:r>
              <a:rPr lang="en-US" dirty="0"/>
              <a:t>Printer Spooler vulnerability (</a:t>
            </a:r>
            <a:r>
              <a:rPr lang="en-US" dirty="0" smtClean="0"/>
              <a:t>CVE-2010-2729</a:t>
            </a:r>
            <a:r>
              <a:rPr lang="en-US" dirty="0"/>
              <a:t>). </a:t>
            </a:r>
            <a:endParaRPr lang="en-US" dirty="0" smtClean="0"/>
          </a:p>
          <a:p>
            <a:pPr lvl="1"/>
            <a:r>
              <a:rPr lang="en-US" dirty="0" smtClean="0"/>
              <a:t>The </a:t>
            </a:r>
            <a:r>
              <a:rPr lang="en-US" dirty="0"/>
              <a:t>other two vulnerabilities were used </a:t>
            </a:r>
            <a:r>
              <a:rPr lang="en-US" dirty="0" smtClean="0"/>
              <a:t>to elevate </a:t>
            </a:r>
            <a:r>
              <a:rPr lang="en-US" dirty="0"/>
              <a:t>privileges on already infected </a:t>
            </a:r>
            <a:r>
              <a:rPr lang="en-US" dirty="0" smtClean="0"/>
              <a:t>machines— the </a:t>
            </a:r>
            <a:r>
              <a:rPr lang="en-US" dirty="0"/>
              <a:t>Win32k.sys keyboard layout </a:t>
            </a:r>
            <a:r>
              <a:rPr lang="en-US" dirty="0" smtClean="0"/>
              <a:t>vulnerability (CVE-2010-2743</a:t>
            </a:r>
            <a:r>
              <a:rPr lang="en-US" dirty="0"/>
              <a:t>) and the Task </a:t>
            </a:r>
            <a:r>
              <a:rPr lang="en-US" dirty="0" smtClean="0"/>
              <a:t>Scheduler vulnerability </a:t>
            </a:r>
            <a:r>
              <a:rPr lang="en-US" dirty="0"/>
              <a:t>(CVE-2010-3888). </a:t>
            </a:r>
            <a:endParaRPr lang="en-US" dirty="0" smtClean="0"/>
          </a:p>
          <a:p>
            <a:pPr lvl="2"/>
            <a:r>
              <a:rPr lang="en-US" dirty="0" smtClean="0"/>
              <a:t>Since </a:t>
            </a:r>
            <a:r>
              <a:rPr lang="en-US" dirty="0"/>
              <a:t>the </a:t>
            </a:r>
            <a:r>
              <a:rPr lang="en-US" dirty="0" smtClean="0"/>
              <a:t>detection of </a:t>
            </a:r>
            <a:r>
              <a:rPr lang="en-US" dirty="0" err="1"/>
              <a:t>Stuxnet</a:t>
            </a:r>
            <a:r>
              <a:rPr lang="en-US" dirty="0"/>
              <a:t>, each of these vulnerabilities has </a:t>
            </a:r>
            <a:r>
              <a:rPr lang="en-US" dirty="0" smtClean="0"/>
              <a:t>been patched </a:t>
            </a:r>
            <a:r>
              <a:rPr lang="en-US" dirty="0"/>
              <a:t>by the </a:t>
            </a:r>
            <a:r>
              <a:rPr lang="en-US" dirty="0" smtClean="0"/>
              <a:t>vendor.</a:t>
            </a:r>
          </a:p>
          <a:p>
            <a:pPr lvl="1"/>
            <a:r>
              <a:rPr lang="en-US" dirty="0" err="1" smtClean="0"/>
              <a:t>Stuxnet</a:t>
            </a:r>
            <a:r>
              <a:rPr lang="en-US" dirty="0" smtClean="0"/>
              <a:t> </a:t>
            </a:r>
            <a:r>
              <a:rPr lang="en-US" dirty="0"/>
              <a:t>can </a:t>
            </a:r>
            <a:r>
              <a:rPr lang="en-US" dirty="0" smtClean="0"/>
              <a:t>take advantage </a:t>
            </a:r>
            <a:r>
              <a:rPr lang="en-US" dirty="0"/>
              <a:t>of a default password in the </a:t>
            </a:r>
            <a:r>
              <a:rPr lang="en-US" dirty="0" smtClean="0"/>
              <a:t>Siemens </a:t>
            </a:r>
            <a:r>
              <a:rPr lang="en-US" dirty="0" err="1" smtClean="0"/>
              <a:t>WinCC</a:t>
            </a:r>
            <a:r>
              <a:rPr lang="en-US" dirty="0" smtClean="0"/>
              <a:t> </a:t>
            </a:r>
            <a:r>
              <a:rPr lang="en-US" dirty="0"/>
              <a:t>software’s database server as well as </a:t>
            </a:r>
            <a:r>
              <a:rPr lang="en-US" dirty="0" smtClean="0"/>
              <a:t>infect Siemens </a:t>
            </a:r>
            <a:r>
              <a:rPr lang="en-US" dirty="0"/>
              <a:t>Step7 project files. </a:t>
            </a:r>
            <a:endParaRPr lang="en-US" dirty="0" smtClean="0"/>
          </a:p>
          <a:p>
            <a:pPr lvl="1"/>
            <a:r>
              <a:rPr lang="en-US" dirty="0" smtClean="0"/>
              <a:t>There </a:t>
            </a:r>
            <a:r>
              <a:rPr lang="en-US" dirty="0"/>
              <a:t>are </a:t>
            </a:r>
            <a:r>
              <a:rPr lang="en-US" dirty="0" smtClean="0"/>
              <a:t>rootkit components </a:t>
            </a:r>
            <a:r>
              <a:rPr lang="en-US" dirty="0"/>
              <a:t>that have been signed with </a:t>
            </a:r>
            <a:r>
              <a:rPr lang="en-US" dirty="0" smtClean="0"/>
              <a:t>stolen certificates </a:t>
            </a:r>
            <a:r>
              <a:rPr lang="en-US" dirty="0"/>
              <a:t>which make it difficult to fully clean </a:t>
            </a:r>
            <a:r>
              <a:rPr lang="en-US" dirty="0" smtClean="0"/>
              <a:t>an infected </a:t>
            </a:r>
            <a:r>
              <a:rPr lang="en-US" dirty="0"/>
              <a:t>system. </a:t>
            </a:r>
            <a:endParaRPr lang="en-US" dirty="0" smtClean="0"/>
          </a:p>
          <a:p>
            <a:pPr lvl="1"/>
            <a:r>
              <a:rPr lang="en-US" dirty="0" smtClean="0"/>
              <a:t>The </a:t>
            </a:r>
            <a:r>
              <a:rPr lang="en-US" dirty="0"/>
              <a:t>certificates used have </a:t>
            </a:r>
            <a:r>
              <a:rPr lang="en-US" dirty="0" smtClean="0"/>
              <a:t>since been </a:t>
            </a:r>
            <a:r>
              <a:rPr lang="en-US" dirty="0"/>
              <a:t>revoked, but it is still possible for </a:t>
            </a:r>
            <a:r>
              <a:rPr lang="en-US" dirty="0" err="1"/>
              <a:t>Stuxnet</a:t>
            </a:r>
            <a:r>
              <a:rPr lang="en-US" dirty="0"/>
              <a:t> </a:t>
            </a:r>
            <a:r>
              <a:rPr lang="en-US" dirty="0" smtClean="0"/>
              <a:t>to infect </a:t>
            </a:r>
            <a:r>
              <a:rPr lang="en-US" dirty="0"/>
              <a:t>a system</a:t>
            </a:r>
          </a:p>
        </p:txBody>
      </p:sp>
      <p:sp>
        <p:nvSpPr>
          <p:cNvPr id="5" name="Date Placeholder 4"/>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2507196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IN" dirty="0" smtClean="0">
                <a:solidFill>
                  <a:srgbClr val="FF0000"/>
                </a:solidFill>
              </a:rPr>
              <a:t>Cyber War: What does one understand?</a:t>
            </a:r>
            <a:endParaRPr lang="en-IN" dirty="0">
              <a:solidFill>
                <a:srgbClr val="FF0000"/>
              </a:solidFill>
            </a:endParaRPr>
          </a:p>
        </p:txBody>
      </p:sp>
      <p:sp>
        <p:nvSpPr>
          <p:cNvPr id="5" name="Content Placeholder 4"/>
          <p:cNvSpPr>
            <a:spLocks noGrp="1"/>
          </p:cNvSpPr>
          <p:nvPr>
            <p:ph idx="1"/>
          </p:nvPr>
        </p:nvSpPr>
        <p:spPr/>
        <p:txBody>
          <a:bodyPr>
            <a:normAutofit fontScale="55000" lnSpcReduction="20000"/>
          </a:bodyPr>
          <a:lstStyle/>
          <a:p>
            <a:pPr marL="0" indent="0">
              <a:buNone/>
            </a:pPr>
            <a:endParaRPr lang="en-IN" dirty="0"/>
          </a:p>
          <a:p>
            <a:r>
              <a:rPr lang="en-IN" b="1" dirty="0" smtClean="0"/>
              <a:t>Variations: </a:t>
            </a:r>
            <a:r>
              <a:rPr lang="en-IN" dirty="0" smtClean="0"/>
              <a:t>e-</a:t>
            </a:r>
            <a:r>
              <a:rPr lang="en-IN" dirty="0"/>
              <a:t>, i-, cyber-, info-, techno-, and net-, </a:t>
            </a:r>
            <a:r>
              <a:rPr lang="en-IN" dirty="0" smtClean="0"/>
              <a:t>war </a:t>
            </a:r>
          </a:p>
          <a:p>
            <a:r>
              <a:rPr lang="en-IN" b="1" dirty="0" smtClean="0"/>
              <a:t>War:  </a:t>
            </a:r>
          </a:p>
          <a:p>
            <a:pPr lvl="1"/>
            <a:r>
              <a:rPr lang="en-IN" dirty="0" smtClean="0"/>
              <a:t>Declared </a:t>
            </a:r>
            <a:r>
              <a:rPr lang="en-IN" dirty="0"/>
              <a:t>outbreak of hostilities between countries carried out by legitimate combatants</a:t>
            </a:r>
          </a:p>
          <a:p>
            <a:r>
              <a:rPr lang="en-IN" dirty="0"/>
              <a:t>Legitimate </a:t>
            </a:r>
            <a:r>
              <a:rPr lang="en-IN" dirty="0" smtClean="0"/>
              <a:t>combatant:</a:t>
            </a:r>
            <a:endParaRPr lang="en-IN" dirty="0"/>
          </a:p>
          <a:p>
            <a:pPr lvl="1"/>
            <a:r>
              <a:rPr lang="en-IN" dirty="0"/>
              <a:t>Someone who takes a direct part in the hostilities of an armed conflict   </a:t>
            </a:r>
          </a:p>
          <a:p>
            <a:pPr lvl="1"/>
            <a:r>
              <a:rPr lang="en-IN" dirty="0"/>
              <a:t>Follows the law of war</a:t>
            </a:r>
          </a:p>
          <a:p>
            <a:pPr lvl="2"/>
            <a:r>
              <a:rPr lang="en-IN" dirty="0"/>
              <a:t>Wears uniform</a:t>
            </a:r>
          </a:p>
          <a:p>
            <a:pPr lvl="2"/>
            <a:r>
              <a:rPr lang="en-IN" dirty="0"/>
              <a:t>Carries weapon openly</a:t>
            </a:r>
          </a:p>
          <a:p>
            <a:pPr lvl="2"/>
            <a:r>
              <a:rPr lang="en-IN" dirty="0"/>
              <a:t>On capture qualifies  as “Prisoner of War” under Geneva Convention</a:t>
            </a:r>
          </a:p>
          <a:p>
            <a:r>
              <a:rPr lang="en-IN" b="1" dirty="0"/>
              <a:t>Geneva convention</a:t>
            </a:r>
          </a:p>
          <a:p>
            <a:r>
              <a:rPr lang="en-IN" b="1" dirty="0"/>
              <a:t>Wars of </a:t>
            </a:r>
            <a:r>
              <a:rPr lang="en-IN" b="1" dirty="0" err="1"/>
              <a:t>defense</a:t>
            </a:r>
            <a:r>
              <a:rPr lang="en-IN" dirty="0"/>
              <a:t>: when one nation is attacked by an aggressor, it is considered legitimate for a nation along with its allies to defend itself against the aggressor</a:t>
            </a:r>
            <a:r>
              <a:rPr lang="en-IN" dirty="0" smtClean="0"/>
              <a:t>. (</a:t>
            </a:r>
            <a:r>
              <a:rPr lang="en-IN" dirty="0"/>
              <a:t>NATO article 5) </a:t>
            </a:r>
          </a:p>
          <a:p>
            <a:r>
              <a:rPr lang="en-IN" b="1" dirty="0" smtClean="0"/>
              <a:t>Wars </a:t>
            </a:r>
            <a:r>
              <a:rPr lang="en-IN" b="1" dirty="0"/>
              <a:t>sanctioned by the UN Security Council: </a:t>
            </a:r>
            <a:r>
              <a:rPr lang="en-IN" dirty="0"/>
              <a:t>when the United Nations as a whole acts as a body against a certain nation.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2967804"/>
            <a:ext cx="85407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8481" y="457200"/>
            <a:ext cx="950913" cy="142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smtClean="0"/>
              <a:t>20 June 2011</a:t>
            </a:r>
            <a:endParaRPr lang="en-US"/>
          </a:p>
        </p:txBody>
      </p:sp>
      <p:sp>
        <p:nvSpPr>
          <p:cNvPr id="3" name="Footer Placeholder 2"/>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42</a:t>
            </a:fld>
            <a:endParaRPr lang="en-US"/>
          </a:p>
        </p:txBody>
      </p:sp>
      <p:sp>
        <p:nvSpPr>
          <p:cNvPr id="7" name="TextBox 6"/>
          <p:cNvSpPr txBox="1"/>
          <p:nvPr/>
        </p:nvSpPr>
        <p:spPr>
          <a:xfrm>
            <a:off x="990600" y="6095507"/>
            <a:ext cx="1286058" cy="369332"/>
          </a:xfrm>
          <a:prstGeom prst="rect">
            <a:avLst/>
          </a:prstGeom>
          <a:noFill/>
        </p:spPr>
        <p:txBody>
          <a:bodyPr wrap="none" rtlCol="0">
            <a:spAutoFit/>
          </a:bodyPr>
          <a:lstStyle/>
          <a:p>
            <a:r>
              <a:rPr lang="en-US" b="1" dirty="0" smtClean="0">
                <a:solidFill>
                  <a:srgbClr val="0070C0"/>
                </a:solidFill>
              </a:rPr>
              <a:t>Rainer </a:t>
            </a:r>
            <a:r>
              <a:rPr lang="en-US" b="1" dirty="0" err="1" smtClean="0">
                <a:solidFill>
                  <a:srgbClr val="0070C0"/>
                </a:solidFill>
              </a:rPr>
              <a:t>Fahs</a:t>
            </a:r>
            <a:endParaRPr lang="en-US" b="1" dirty="0">
              <a:solidFill>
                <a:srgbClr val="0070C0"/>
              </a:solidFill>
            </a:endParaRPr>
          </a:p>
        </p:txBody>
      </p:sp>
    </p:spTree>
    <p:extLst>
      <p:ext uri="{BB962C8B-B14F-4D97-AF65-F5344CB8AC3E}">
        <p14:creationId xmlns:p14="http://schemas.microsoft.com/office/powerpoint/2010/main" val="23420610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Current Understanding</a:t>
            </a:r>
            <a:endParaRPr lang="en-IN"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IN" dirty="0"/>
              <a:t>No clear definition for “Cyber”</a:t>
            </a:r>
          </a:p>
          <a:p>
            <a:r>
              <a:rPr lang="en-IN" dirty="0"/>
              <a:t>War and its participants defined for conventional war</a:t>
            </a:r>
          </a:p>
          <a:p>
            <a:r>
              <a:rPr lang="en-IN" dirty="0"/>
              <a:t>“Asymmetric War” not covered by legal framework or international treaties  </a:t>
            </a:r>
          </a:p>
          <a:p>
            <a:pPr marL="0" indent="0">
              <a:buNone/>
            </a:pPr>
            <a:r>
              <a:rPr lang="en-IN" b="1" dirty="0"/>
              <a:t>Cyber War questions?</a:t>
            </a:r>
          </a:p>
          <a:p>
            <a:r>
              <a:rPr lang="en-IN" dirty="0" smtClean="0"/>
              <a:t>Is </a:t>
            </a:r>
            <a:r>
              <a:rPr lang="en-IN" dirty="0"/>
              <a:t>Cyber War symmetric or asymmetric?</a:t>
            </a:r>
          </a:p>
          <a:p>
            <a:r>
              <a:rPr lang="en-IN" dirty="0"/>
              <a:t>Is “Cyber War” going to be declared?</a:t>
            </a:r>
          </a:p>
          <a:p>
            <a:r>
              <a:rPr lang="en-IN" dirty="0"/>
              <a:t>Who is a legitimate combatant – or participant?</a:t>
            </a:r>
          </a:p>
          <a:p>
            <a:r>
              <a:rPr lang="en-IN" dirty="0"/>
              <a:t>What is a cyber weapon?</a:t>
            </a:r>
          </a:p>
          <a:p>
            <a:r>
              <a:rPr lang="en-IN" dirty="0"/>
              <a:t>When is an attack against some systems in one country a hostile activity and as such cyber war?</a:t>
            </a:r>
          </a:p>
          <a:p>
            <a:r>
              <a:rPr lang="en-IN" dirty="0"/>
              <a:t>What is the next step after cyber war?</a:t>
            </a:r>
          </a:p>
          <a:p>
            <a:pPr marL="0" indent="0">
              <a:buNone/>
            </a:pPr>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3514488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What is Cyber War?</a:t>
            </a:r>
            <a:endParaRPr lang="en-IN"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r>
              <a:rPr lang="en-IN" dirty="0">
                <a:solidFill>
                  <a:srgbClr val="FF0000"/>
                </a:solidFill>
              </a:rPr>
              <a:t>Cyber warfare </a:t>
            </a:r>
            <a:r>
              <a:rPr lang="en-IN" dirty="0"/>
              <a:t>has been defined by government security expert </a:t>
            </a:r>
            <a:r>
              <a:rPr lang="en-IN" dirty="0">
                <a:solidFill>
                  <a:srgbClr val="FF0000"/>
                </a:solidFill>
              </a:rPr>
              <a:t>Richard A. Clarke, in his book Cyber War (May 2010), </a:t>
            </a:r>
            <a:r>
              <a:rPr lang="en-IN" dirty="0"/>
              <a:t>as "actions by a nation-state to penetrate another nation's computers or networks for the purposes of causing damage or disruption</a:t>
            </a:r>
          </a:p>
          <a:p>
            <a:r>
              <a:rPr lang="en-IN" dirty="0"/>
              <a:t>All “big” nations are currently preparing for Cyber War</a:t>
            </a:r>
          </a:p>
          <a:p>
            <a:pPr lvl="1"/>
            <a:r>
              <a:rPr lang="en-IN" dirty="0"/>
              <a:t>Cyber </a:t>
            </a:r>
            <a:r>
              <a:rPr lang="en-IN" dirty="0" err="1"/>
              <a:t>Defense</a:t>
            </a:r>
            <a:r>
              <a:rPr lang="en-IN" dirty="0"/>
              <a:t> </a:t>
            </a:r>
            <a:r>
              <a:rPr lang="en-IN" dirty="0" err="1"/>
              <a:t>Centers</a:t>
            </a:r>
            <a:r>
              <a:rPr lang="en-IN" dirty="0"/>
              <a:t> </a:t>
            </a:r>
            <a:r>
              <a:rPr lang="en-IN" dirty="0" smtClean="0"/>
              <a:t>established  </a:t>
            </a:r>
            <a:r>
              <a:rPr lang="en-IN" dirty="0"/>
              <a:t>in all these nations within their military structure  </a:t>
            </a:r>
            <a:r>
              <a:rPr lang="en-IN" dirty="0" smtClean="0"/>
              <a:t>&amp; NATO</a:t>
            </a:r>
            <a:endParaRPr lang="en-IN" dirty="0"/>
          </a:p>
          <a:p>
            <a:pPr lvl="1"/>
            <a:r>
              <a:rPr lang="en-IN" dirty="0"/>
              <a:t>Cyber </a:t>
            </a:r>
            <a:r>
              <a:rPr lang="en-IN" dirty="0" err="1"/>
              <a:t>Defense</a:t>
            </a:r>
            <a:r>
              <a:rPr lang="en-IN" dirty="0"/>
              <a:t> Centre of Excellence in Estonia</a:t>
            </a:r>
          </a:p>
          <a:p>
            <a:pPr lvl="1"/>
            <a:r>
              <a:rPr lang="en-IN" dirty="0"/>
              <a:t>Cyber </a:t>
            </a:r>
            <a:r>
              <a:rPr lang="en-IN" dirty="0" err="1"/>
              <a:t>Defense</a:t>
            </a:r>
            <a:r>
              <a:rPr lang="en-IN" dirty="0"/>
              <a:t> part of new NATO Strategy (Article 5 excluded)</a:t>
            </a:r>
          </a:p>
          <a:p>
            <a:pPr lvl="1"/>
            <a:r>
              <a:rPr lang="en-IN" dirty="0"/>
              <a:t>Military and government networks are currently being hardened against attacks</a:t>
            </a:r>
          </a:p>
          <a:p>
            <a:pPr lvl="1"/>
            <a:r>
              <a:rPr lang="en-IN" dirty="0"/>
              <a:t>All nations and, to and unbelievable large scale, China are training offensive cyber war personnel and are preparing  for offensive an defensive cyber war</a:t>
            </a:r>
          </a:p>
          <a:p>
            <a:r>
              <a:rPr lang="en-IN" b="1" dirty="0">
                <a:solidFill>
                  <a:srgbClr val="FF0000"/>
                </a:solidFill>
              </a:rPr>
              <a:t>Information </a:t>
            </a:r>
            <a:r>
              <a:rPr lang="en-IN" b="1" dirty="0" smtClean="0">
                <a:solidFill>
                  <a:srgbClr val="FF0000"/>
                </a:solidFill>
              </a:rPr>
              <a:t>Superiority: </a:t>
            </a:r>
            <a:r>
              <a:rPr lang="en-IN" dirty="0" smtClean="0"/>
              <a:t>the </a:t>
            </a:r>
            <a:r>
              <a:rPr lang="en-IN" dirty="0"/>
              <a:t>capability to collect, process, and disseminate an uninterrupted flow of information while exploiting or denying an adversary's ability to do the same (US Army Vision 2010)</a:t>
            </a:r>
          </a:p>
          <a:p>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11573974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Some Cyber Wars</a:t>
            </a:r>
            <a:endParaRPr lang="en-IN"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IN" b="1" dirty="0">
                <a:solidFill>
                  <a:srgbClr val="FF0000"/>
                </a:solidFill>
              </a:rPr>
              <a:t>Titan </a:t>
            </a:r>
            <a:r>
              <a:rPr lang="en-IN" b="1" dirty="0" smtClean="0">
                <a:solidFill>
                  <a:srgbClr val="FF0000"/>
                </a:solidFill>
              </a:rPr>
              <a:t>Rain </a:t>
            </a:r>
            <a:r>
              <a:rPr lang="en-IN" dirty="0" smtClean="0"/>
              <a:t>was </a:t>
            </a:r>
            <a:r>
              <a:rPr lang="en-IN" dirty="0"/>
              <a:t>the U.S. government's designation given to a series of coordinated attacks on American computer systems since 2003</a:t>
            </a:r>
          </a:p>
          <a:p>
            <a:r>
              <a:rPr lang="en-IN" b="1" dirty="0">
                <a:solidFill>
                  <a:srgbClr val="0070C0"/>
                </a:solidFill>
              </a:rPr>
              <a:t>Estonia </a:t>
            </a:r>
            <a:r>
              <a:rPr lang="en-IN" b="1" dirty="0" smtClean="0">
                <a:solidFill>
                  <a:srgbClr val="0070C0"/>
                </a:solidFill>
              </a:rPr>
              <a:t>2007 </a:t>
            </a:r>
            <a:r>
              <a:rPr lang="en-IN" dirty="0" err="1" smtClean="0"/>
              <a:t>Cyberattacks</a:t>
            </a:r>
            <a:r>
              <a:rPr lang="en-IN" dirty="0" smtClean="0"/>
              <a:t> </a:t>
            </a:r>
            <a:r>
              <a:rPr lang="en-IN" dirty="0"/>
              <a:t>on Estonia refers to a series of cyber attacks that began April 27, 2007 and swamped websites of Estonian organizations, including Estonian parliament, banks, ministries, newspapers and broadcasters</a:t>
            </a:r>
          </a:p>
          <a:p>
            <a:r>
              <a:rPr lang="en-IN" b="1" dirty="0">
                <a:solidFill>
                  <a:srgbClr val="FF0000"/>
                </a:solidFill>
              </a:rPr>
              <a:t>Israel attack on </a:t>
            </a:r>
            <a:r>
              <a:rPr lang="en-IN" b="1" dirty="0" smtClean="0">
                <a:solidFill>
                  <a:srgbClr val="FF0000"/>
                </a:solidFill>
              </a:rPr>
              <a:t>Syria </a:t>
            </a:r>
            <a:r>
              <a:rPr lang="en-IN" dirty="0" smtClean="0"/>
              <a:t>During </a:t>
            </a:r>
            <a:r>
              <a:rPr lang="en-IN" dirty="0"/>
              <a:t>the night, an Israeli transport helicopter entered Syrian airspace and dropped a team of </a:t>
            </a:r>
            <a:r>
              <a:rPr lang="en-IN" dirty="0" err="1"/>
              <a:t>Shaldag</a:t>
            </a:r>
            <a:r>
              <a:rPr lang="en-IN" dirty="0"/>
              <a:t> Unit commandos into the area. The commandos took up positions close to the nuclear site. Israeli Air Force F-15I </a:t>
            </a:r>
            <a:r>
              <a:rPr lang="en-IN" dirty="0" err="1"/>
              <a:t>Ra'am</a:t>
            </a:r>
            <a:r>
              <a:rPr lang="en-IN" dirty="0"/>
              <a:t> fighter jets armed with laser-guided bombs, escorted by F-16I </a:t>
            </a:r>
            <a:r>
              <a:rPr lang="en-IN" dirty="0" err="1"/>
              <a:t>Sufa</a:t>
            </a:r>
            <a:r>
              <a:rPr lang="en-IN" dirty="0"/>
              <a:t> fighter jets and an ELINT aircraft, took off from </a:t>
            </a:r>
            <a:r>
              <a:rPr lang="en-IN" dirty="0" err="1"/>
              <a:t>Hatzerim</a:t>
            </a:r>
            <a:r>
              <a:rPr lang="en-IN" dirty="0"/>
              <a:t> Airbase. The ELINT aircraft successfully obscured the attacking aircraft from detection by Syrian radars.</a:t>
            </a: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3132550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1600200"/>
          </a:xfrm>
        </p:spPr>
        <p:txBody>
          <a:bodyPr>
            <a:normAutofit fontScale="90000"/>
          </a:bodyPr>
          <a:lstStyle/>
          <a:p>
            <a:r>
              <a:rPr lang="en-IN" dirty="0" smtClean="0">
                <a:solidFill>
                  <a:srgbClr val="FF0000"/>
                </a:solidFill>
              </a:rPr>
              <a:t>SCADA attacks: Supervisory </a:t>
            </a:r>
            <a:r>
              <a:rPr lang="en-IN" dirty="0">
                <a:solidFill>
                  <a:srgbClr val="FF0000"/>
                </a:solidFill>
              </a:rPr>
              <a:t>Control And Data </a:t>
            </a:r>
            <a:r>
              <a:rPr lang="en-IN" dirty="0" smtClean="0">
                <a:solidFill>
                  <a:srgbClr val="FF0000"/>
                </a:solidFill>
              </a:rPr>
              <a:t>Acquisition</a:t>
            </a:r>
            <a:r>
              <a:rPr lang="en-IN" dirty="0"/>
              <a:t/>
            </a:r>
            <a:br>
              <a:rPr lang="en-IN" dirty="0"/>
            </a:br>
            <a:endParaRPr lang="en-IN" dirty="0"/>
          </a:p>
        </p:txBody>
      </p:sp>
      <p:sp>
        <p:nvSpPr>
          <p:cNvPr id="3" name="Content Placeholder 2"/>
          <p:cNvSpPr>
            <a:spLocks noGrp="1"/>
          </p:cNvSpPr>
          <p:nvPr>
            <p:ph idx="1"/>
          </p:nvPr>
        </p:nvSpPr>
        <p:spPr>
          <a:xfrm>
            <a:off x="533400" y="2057400"/>
            <a:ext cx="8229600" cy="4525963"/>
          </a:xfrm>
        </p:spPr>
        <p:txBody>
          <a:bodyPr/>
          <a:lstStyle/>
          <a:p>
            <a:r>
              <a:rPr lang="en-IN" dirty="0">
                <a:solidFill>
                  <a:srgbClr val="0070C0"/>
                </a:solidFill>
              </a:rPr>
              <a:t>March 1997: Worcester Air Traffic Communications Attack</a:t>
            </a:r>
          </a:p>
          <a:p>
            <a:r>
              <a:rPr lang="en-IN" dirty="0"/>
              <a:t>January 2000: </a:t>
            </a:r>
            <a:r>
              <a:rPr lang="en-IN" dirty="0" err="1"/>
              <a:t>Maroochy</a:t>
            </a:r>
            <a:r>
              <a:rPr lang="en-IN" dirty="0"/>
              <a:t> Shire Sewage Spill</a:t>
            </a:r>
          </a:p>
          <a:p>
            <a:r>
              <a:rPr lang="en-IN" dirty="0">
                <a:solidFill>
                  <a:srgbClr val="0070C0"/>
                </a:solidFill>
              </a:rPr>
              <a:t>2000 and 1982: Gas Pipelines in Russia (and the former Soviet </a:t>
            </a:r>
            <a:r>
              <a:rPr lang="en-IN" dirty="0" smtClean="0">
                <a:solidFill>
                  <a:srgbClr val="0070C0"/>
                </a:solidFill>
              </a:rPr>
              <a:t>Union)</a:t>
            </a:r>
            <a:endParaRPr lang="en-IN" dirty="0">
              <a:solidFill>
                <a:srgbClr val="0070C0"/>
              </a:solidFill>
            </a:endParaRP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4103900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STUXNET</a:t>
            </a:r>
            <a:endParaRPr lang="en-IN"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IN" dirty="0" err="1">
                <a:solidFill>
                  <a:srgbClr val="FF0000"/>
                </a:solidFill>
              </a:rPr>
              <a:t>Stuxnet</a:t>
            </a:r>
            <a:r>
              <a:rPr lang="en-IN" dirty="0">
                <a:solidFill>
                  <a:srgbClr val="FF0000"/>
                </a:solidFill>
              </a:rPr>
              <a:t> </a:t>
            </a:r>
            <a:r>
              <a:rPr lang="en-IN" dirty="0"/>
              <a:t>is a </a:t>
            </a:r>
            <a:r>
              <a:rPr lang="en-IN" dirty="0">
                <a:solidFill>
                  <a:srgbClr val="0070C0"/>
                </a:solidFill>
              </a:rPr>
              <a:t>Windows computer worm </a:t>
            </a:r>
            <a:r>
              <a:rPr lang="en-IN" dirty="0"/>
              <a:t>discovered in July 2010 that targets </a:t>
            </a:r>
            <a:r>
              <a:rPr lang="en-IN" dirty="0">
                <a:solidFill>
                  <a:srgbClr val="0070C0"/>
                </a:solidFill>
              </a:rPr>
              <a:t>industrial software and equipment</a:t>
            </a:r>
          </a:p>
          <a:p>
            <a:r>
              <a:rPr lang="en-IN" dirty="0"/>
              <a:t>it is the first discovered </a:t>
            </a:r>
            <a:r>
              <a:rPr lang="en-IN" dirty="0">
                <a:solidFill>
                  <a:srgbClr val="FF0000"/>
                </a:solidFill>
              </a:rPr>
              <a:t>malware </a:t>
            </a:r>
            <a:r>
              <a:rPr lang="en-IN" dirty="0"/>
              <a:t>that spies on and subverts </a:t>
            </a:r>
            <a:r>
              <a:rPr lang="en-IN" dirty="0">
                <a:solidFill>
                  <a:srgbClr val="FF0000"/>
                </a:solidFill>
              </a:rPr>
              <a:t>industrial systems</a:t>
            </a:r>
          </a:p>
          <a:p>
            <a:r>
              <a:rPr lang="en-IN" dirty="0">
                <a:solidFill>
                  <a:srgbClr val="0070C0"/>
                </a:solidFill>
              </a:rPr>
              <a:t>Kaspersky Labs </a:t>
            </a:r>
            <a:r>
              <a:rPr lang="en-IN" dirty="0"/>
              <a:t>concluded that the sophisticated attack could only have been conducted "</a:t>
            </a:r>
            <a:r>
              <a:rPr lang="en-IN" dirty="0">
                <a:solidFill>
                  <a:srgbClr val="FF0000"/>
                </a:solidFill>
              </a:rPr>
              <a:t>with nation-state support”</a:t>
            </a:r>
          </a:p>
          <a:p>
            <a:r>
              <a:rPr lang="en-IN" dirty="0" err="1">
                <a:solidFill>
                  <a:srgbClr val="0070C0"/>
                </a:solidFill>
              </a:rPr>
              <a:t>Stuxnet</a:t>
            </a:r>
            <a:r>
              <a:rPr lang="en-IN" dirty="0"/>
              <a:t> attacked </a:t>
            </a:r>
            <a:r>
              <a:rPr lang="en-IN" dirty="0">
                <a:solidFill>
                  <a:srgbClr val="0070C0"/>
                </a:solidFill>
              </a:rPr>
              <a:t>Windows systems </a:t>
            </a:r>
            <a:r>
              <a:rPr lang="en-IN" dirty="0"/>
              <a:t>using an unprecedented </a:t>
            </a:r>
            <a:r>
              <a:rPr lang="en-IN" dirty="0">
                <a:solidFill>
                  <a:srgbClr val="0070C0"/>
                </a:solidFill>
              </a:rPr>
              <a:t>four zero-day attacks </a:t>
            </a:r>
            <a:r>
              <a:rPr lang="en-IN" dirty="0"/>
              <a:t>(plus the CPLINK vulnerability and a vulnerability used by the </a:t>
            </a:r>
            <a:r>
              <a:rPr lang="en-IN" dirty="0" err="1">
                <a:solidFill>
                  <a:srgbClr val="0070C0"/>
                </a:solidFill>
              </a:rPr>
              <a:t>Conficker</a:t>
            </a:r>
            <a:r>
              <a:rPr lang="en-IN" dirty="0">
                <a:solidFill>
                  <a:srgbClr val="0070C0"/>
                </a:solidFill>
              </a:rPr>
              <a:t> </a:t>
            </a:r>
            <a:r>
              <a:rPr lang="en-IN" dirty="0" smtClean="0">
                <a:solidFill>
                  <a:srgbClr val="0070C0"/>
                </a:solidFill>
              </a:rPr>
              <a:t>worm</a:t>
            </a:r>
            <a:r>
              <a:rPr lang="en-IN" dirty="0" smtClean="0"/>
              <a:t>)</a:t>
            </a:r>
            <a:endParaRPr lang="en-IN" dirty="0"/>
          </a:p>
          <a:p>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4952910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What preparations are going on?</a:t>
            </a:r>
            <a:endParaRPr lang="en-IN" dirty="0">
              <a:solidFill>
                <a:srgbClr val="FF0000"/>
              </a:solidFill>
            </a:endParaRPr>
          </a:p>
        </p:txBody>
      </p:sp>
      <p:sp>
        <p:nvSpPr>
          <p:cNvPr id="3" name="Content Placeholder 2"/>
          <p:cNvSpPr>
            <a:spLocks noGrp="1"/>
          </p:cNvSpPr>
          <p:nvPr>
            <p:ph sz="half" idx="1"/>
          </p:nvPr>
        </p:nvSpPr>
        <p:spPr/>
        <p:txBody>
          <a:bodyPr>
            <a:normAutofit fontScale="70000" lnSpcReduction="20000"/>
          </a:bodyPr>
          <a:lstStyle/>
          <a:p>
            <a:r>
              <a:rPr lang="en-IN" b="1" dirty="0" smtClean="0">
                <a:solidFill>
                  <a:srgbClr val="FF0000"/>
                </a:solidFill>
              </a:rPr>
              <a:t>China: </a:t>
            </a:r>
            <a:r>
              <a:rPr lang="en-IN" dirty="0" smtClean="0"/>
              <a:t>Formulated </a:t>
            </a:r>
            <a:r>
              <a:rPr lang="en-IN" dirty="0"/>
              <a:t>official Cyber Warfare Doctrine for the People's Liberation Army (PLA) and implemented appropriate training for its officers.</a:t>
            </a:r>
          </a:p>
          <a:p>
            <a:r>
              <a:rPr lang="en-IN" dirty="0" smtClean="0">
                <a:solidFill>
                  <a:srgbClr val="0070C0"/>
                </a:solidFill>
              </a:rPr>
              <a:t>India: </a:t>
            </a:r>
            <a:r>
              <a:rPr lang="en-IN" dirty="0" smtClean="0"/>
              <a:t>New </a:t>
            </a:r>
            <a:r>
              <a:rPr lang="en-IN" dirty="0"/>
              <a:t>National Defence University and Defence Intelligence Agency (DIA) have been </a:t>
            </a:r>
            <a:r>
              <a:rPr lang="en-IN" dirty="0" smtClean="0"/>
              <a:t>established. Plan </a:t>
            </a:r>
            <a:r>
              <a:rPr lang="en-IN" dirty="0"/>
              <a:t>to establish an Information Warfare Agency within DIA </a:t>
            </a:r>
          </a:p>
          <a:p>
            <a:r>
              <a:rPr lang="en-IN" dirty="0" smtClean="0">
                <a:solidFill>
                  <a:srgbClr val="FF0000"/>
                </a:solidFill>
              </a:rPr>
              <a:t>Iran:  </a:t>
            </a:r>
            <a:r>
              <a:rPr lang="en-IN" dirty="0" smtClean="0"/>
              <a:t>Armed </a:t>
            </a:r>
            <a:r>
              <a:rPr lang="en-IN" dirty="0"/>
              <a:t>forces and technical universities have joined in an effort to create independent cyber R&amp;D centres and train personnel in IT skills. </a:t>
            </a:r>
          </a:p>
          <a:p>
            <a:endParaRPr lang="en-IN" dirty="0"/>
          </a:p>
        </p:txBody>
      </p:sp>
      <p:sp>
        <p:nvSpPr>
          <p:cNvPr id="4" name="Content Placeholder 3"/>
          <p:cNvSpPr>
            <a:spLocks noGrp="1"/>
          </p:cNvSpPr>
          <p:nvPr>
            <p:ph sz="half" idx="2"/>
          </p:nvPr>
        </p:nvSpPr>
        <p:spPr/>
        <p:txBody>
          <a:bodyPr>
            <a:normAutofit fontScale="70000" lnSpcReduction="20000"/>
          </a:bodyPr>
          <a:lstStyle/>
          <a:p>
            <a:r>
              <a:rPr lang="en-IN" dirty="0">
                <a:solidFill>
                  <a:srgbClr val="FF0000"/>
                </a:solidFill>
              </a:rPr>
              <a:t>North </a:t>
            </a:r>
            <a:r>
              <a:rPr lang="en-IN" dirty="0" smtClean="0">
                <a:solidFill>
                  <a:srgbClr val="FF0000"/>
                </a:solidFill>
              </a:rPr>
              <a:t>Korea </a:t>
            </a:r>
            <a:r>
              <a:rPr lang="en-IN" dirty="0" smtClean="0"/>
              <a:t>Possibly </a:t>
            </a:r>
            <a:r>
              <a:rPr lang="en-IN" dirty="0"/>
              <a:t>experimenting with offensive Cyber attack capabilities (evidence difficult to obtain)</a:t>
            </a:r>
          </a:p>
          <a:p>
            <a:r>
              <a:rPr lang="en-IN" dirty="0" smtClean="0">
                <a:solidFill>
                  <a:srgbClr val="FF0000"/>
                </a:solidFill>
              </a:rPr>
              <a:t>Pakistan </a:t>
            </a:r>
            <a:r>
              <a:rPr lang="en-IN" dirty="0" smtClean="0"/>
              <a:t>Well-documented </a:t>
            </a:r>
            <a:r>
              <a:rPr lang="en-IN" dirty="0"/>
              <a:t>hacker activity in Pakistan and possible ties between the hacker community and Pakistani intelligence services indicate that Pakistan appears to possess a cyber attack capability.</a:t>
            </a:r>
          </a:p>
          <a:p>
            <a:r>
              <a:rPr lang="en-IN" dirty="0" smtClean="0">
                <a:solidFill>
                  <a:srgbClr val="FF0000"/>
                </a:solidFill>
              </a:rPr>
              <a:t>Russia </a:t>
            </a:r>
            <a:r>
              <a:rPr lang="en-IN" dirty="0" smtClean="0"/>
              <a:t>Russia’s </a:t>
            </a:r>
            <a:r>
              <a:rPr lang="en-IN" dirty="0"/>
              <a:t>armed forces, collaborating with experts in the IT sector and academic community, have developed a robust cyber warfare doctrine.</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6019800"/>
            <a:ext cx="67976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ate Placeholder 4"/>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4320445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Cyber Crime/ Cyber Terrorism</a:t>
            </a:r>
            <a:endParaRPr lang="en-IN"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IN" dirty="0" smtClean="0">
                <a:solidFill>
                  <a:srgbClr val="FF0000"/>
                </a:solidFill>
              </a:rPr>
              <a:t>Cyber </a:t>
            </a:r>
            <a:r>
              <a:rPr lang="en-IN" dirty="0">
                <a:solidFill>
                  <a:srgbClr val="FF0000"/>
                </a:solidFill>
              </a:rPr>
              <a:t>Crime </a:t>
            </a:r>
            <a:r>
              <a:rPr lang="en-IN" dirty="0" smtClean="0"/>
              <a:t>: Crime </a:t>
            </a:r>
            <a:r>
              <a:rPr lang="en-IN" dirty="0"/>
              <a:t>is the breach of rules or laws for which some governing authority (via mechanisms such as legal systems) can ultimately prescribe a conviction</a:t>
            </a:r>
          </a:p>
          <a:p>
            <a:r>
              <a:rPr lang="en-IN" dirty="0">
                <a:solidFill>
                  <a:srgbClr val="FF0000"/>
                </a:solidFill>
              </a:rPr>
              <a:t>Cyber </a:t>
            </a:r>
            <a:r>
              <a:rPr lang="en-IN" dirty="0" smtClean="0">
                <a:solidFill>
                  <a:srgbClr val="FF0000"/>
                </a:solidFill>
              </a:rPr>
              <a:t>Terrorism </a:t>
            </a:r>
            <a:r>
              <a:rPr lang="en-IN" dirty="0"/>
              <a:t> </a:t>
            </a:r>
            <a:r>
              <a:rPr lang="en-IN" dirty="0" smtClean="0"/>
              <a:t>is </a:t>
            </a:r>
            <a:r>
              <a:rPr lang="en-IN" dirty="0"/>
              <a:t>a phrase used to describe the use of Internet based attacks in terrorist activities, including acts of deliberate, large-scale disruption of computer networks, especially of personal computers attached to the Internet, by the means of tools such as computer viruses.</a:t>
            </a:r>
          </a:p>
          <a:p>
            <a:pPr marL="0" indent="0">
              <a:buNone/>
            </a:pPr>
            <a:r>
              <a:rPr lang="en-IN" dirty="0" smtClean="0">
                <a:solidFill>
                  <a:srgbClr val="FF0000"/>
                </a:solidFill>
              </a:rPr>
              <a:t>Difference</a:t>
            </a:r>
            <a:r>
              <a:rPr lang="en-IN" dirty="0">
                <a:solidFill>
                  <a:srgbClr val="FF0000"/>
                </a:solidFill>
              </a:rPr>
              <a:t>:</a:t>
            </a:r>
          </a:p>
          <a:p>
            <a:r>
              <a:rPr lang="en-IN" dirty="0">
                <a:solidFill>
                  <a:srgbClr val="FF0000"/>
                </a:solidFill>
              </a:rPr>
              <a:t>Crime</a:t>
            </a:r>
            <a:r>
              <a:rPr lang="en-IN" dirty="0"/>
              <a:t> = violation of law and  punishment</a:t>
            </a:r>
          </a:p>
          <a:p>
            <a:r>
              <a:rPr lang="en-IN" dirty="0">
                <a:solidFill>
                  <a:srgbClr val="0070C0"/>
                </a:solidFill>
              </a:rPr>
              <a:t>Terrorism</a:t>
            </a:r>
            <a:r>
              <a:rPr lang="en-IN" dirty="0"/>
              <a:t>  = Internet based attacks in terrorist activities </a:t>
            </a:r>
          </a:p>
          <a:p>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173224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13012"/>
            <a:ext cx="8375781" cy="536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r>
              <a:rPr lang="en-US" smtClean="0"/>
              <a:t>20 June 2011</a:t>
            </a:r>
            <a:endParaRPr lang="en-US"/>
          </a:p>
        </p:txBody>
      </p:sp>
      <p:sp>
        <p:nvSpPr>
          <p:cNvPr id="4" name="Footer Placeholder 3"/>
          <p:cNvSpPr>
            <a:spLocks noGrp="1"/>
          </p:cNvSpPr>
          <p:nvPr>
            <p:ph type="ftr" sz="quarter" idx="11"/>
          </p:nvPr>
        </p:nvSpPr>
        <p:spPr/>
        <p:txBody>
          <a:bodyPr/>
          <a:lstStyle/>
          <a:p>
            <a:r>
              <a:rPr lang="en-US" smtClean="0"/>
              <a:t>National Workshop on Malware Threats and Defence, Tezpur</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11082687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a:solidFill>
                  <a:srgbClr val="0070C0"/>
                </a:solidFill>
              </a:rPr>
              <a:t>Cyber Crime </a:t>
            </a:r>
            <a:r>
              <a:rPr lang="fr-FR" dirty="0" smtClean="0"/>
              <a:t>vs </a:t>
            </a:r>
            <a:r>
              <a:rPr lang="fr-FR" dirty="0">
                <a:solidFill>
                  <a:srgbClr val="FF0000"/>
                </a:solidFill>
              </a:rPr>
              <a:t>Cyber </a:t>
            </a:r>
            <a:r>
              <a:rPr lang="fr-FR" dirty="0" err="1">
                <a:solidFill>
                  <a:srgbClr val="FF0000"/>
                </a:solidFill>
              </a:rPr>
              <a:t>War</a:t>
            </a:r>
            <a:r>
              <a:rPr lang="fr-FR" dirty="0">
                <a:solidFill>
                  <a:srgbClr val="FF0000"/>
                </a:solidFill>
              </a:rPr>
              <a:t> </a:t>
            </a:r>
            <a:r>
              <a:rPr lang="fr-FR" dirty="0" smtClean="0"/>
              <a:t>vs </a:t>
            </a:r>
            <a:r>
              <a:rPr lang="fr-FR" b="1" dirty="0"/>
              <a:t>Cyber </a:t>
            </a:r>
            <a:r>
              <a:rPr lang="fr-FR" b="1" dirty="0" err="1"/>
              <a:t>Terrorism</a:t>
            </a:r>
            <a:endParaRPr lang="en-IN" b="1" dirty="0"/>
          </a:p>
        </p:txBody>
      </p:sp>
      <p:sp>
        <p:nvSpPr>
          <p:cNvPr id="3" name="Content Placeholder 2"/>
          <p:cNvSpPr>
            <a:spLocks noGrp="1"/>
          </p:cNvSpPr>
          <p:nvPr>
            <p:ph idx="1"/>
          </p:nvPr>
        </p:nvSpPr>
        <p:spPr/>
        <p:txBody>
          <a:bodyPr>
            <a:normAutofit fontScale="47500" lnSpcReduction="20000"/>
          </a:bodyPr>
          <a:lstStyle/>
          <a:p>
            <a:pPr marL="0" indent="0">
              <a:buNone/>
            </a:pPr>
            <a:r>
              <a:rPr lang="en-IN" dirty="0">
                <a:solidFill>
                  <a:srgbClr val="FF0000"/>
                </a:solidFill>
              </a:rPr>
              <a:t>Cyber </a:t>
            </a:r>
            <a:r>
              <a:rPr lang="en-IN" dirty="0" smtClean="0">
                <a:solidFill>
                  <a:srgbClr val="FF0000"/>
                </a:solidFill>
              </a:rPr>
              <a:t>Crime </a:t>
            </a:r>
          </a:p>
          <a:p>
            <a:r>
              <a:rPr lang="en-IN" dirty="0" smtClean="0">
                <a:solidFill>
                  <a:srgbClr val="FF0000"/>
                </a:solidFill>
              </a:rPr>
              <a:t> </a:t>
            </a:r>
            <a:r>
              <a:rPr lang="en-IN" dirty="0" smtClean="0"/>
              <a:t>Computer </a:t>
            </a:r>
            <a:r>
              <a:rPr lang="en-IN" dirty="0"/>
              <a:t>crime encompasses a broad range of potentially illegal activities. Generally, however, it may be divided into one of two types of categories: </a:t>
            </a:r>
          </a:p>
          <a:p>
            <a:pPr lvl="1"/>
            <a:r>
              <a:rPr lang="en-IN" dirty="0" smtClean="0"/>
              <a:t>crimes </a:t>
            </a:r>
            <a:r>
              <a:rPr lang="en-IN" dirty="0"/>
              <a:t>that target computer networks or devices directly; </a:t>
            </a:r>
          </a:p>
          <a:p>
            <a:pPr lvl="1"/>
            <a:r>
              <a:rPr lang="en-IN" dirty="0" smtClean="0"/>
              <a:t>crimes </a:t>
            </a:r>
            <a:r>
              <a:rPr lang="en-IN" dirty="0"/>
              <a:t>facilitated by computer networks or devices, the primary target of which is independent of the computer network or device</a:t>
            </a:r>
          </a:p>
          <a:p>
            <a:r>
              <a:rPr lang="en-IN" dirty="0"/>
              <a:t>EU Cyber Crime Convention</a:t>
            </a:r>
          </a:p>
          <a:p>
            <a:pPr marL="0" indent="0">
              <a:buNone/>
            </a:pPr>
            <a:r>
              <a:rPr lang="en-IN" dirty="0" smtClean="0">
                <a:solidFill>
                  <a:srgbClr val="FF0000"/>
                </a:solidFill>
              </a:rPr>
              <a:t>Cyber Terrorism</a:t>
            </a:r>
            <a:endParaRPr lang="en-IN" dirty="0">
              <a:solidFill>
                <a:srgbClr val="FF0000"/>
              </a:solidFill>
            </a:endParaRPr>
          </a:p>
          <a:p>
            <a:pPr lvl="1"/>
            <a:r>
              <a:rPr lang="en-IN" dirty="0"/>
              <a:t>There is no universally agreed, legally binding, criminal law definition of terrorism</a:t>
            </a:r>
          </a:p>
          <a:p>
            <a:pPr lvl="1"/>
            <a:r>
              <a:rPr lang="en-IN" dirty="0"/>
              <a:t>Since 1963, the international community has elaborated 13 universal legal instruments and three amendments to prevent terrorist acts</a:t>
            </a:r>
          </a:p>
          <a:p>
            <a:pPr marL="0" indent="0">
              <a:buNone/>
            </a:pPr>
            <a:r>
              <a:rPr lang="en-IN" dirty="0">
                <a:solidFill>
                  <a:srgbClr val="FF0000"/>
                </a:solidFill>
              </a:rPr>
              <a:t>Cyber War</a:t>
            </a:r>
          </a:p>
          <a:p>
            <a:r>
              <a:rPr lang="en-IN" dirty="0"/>
              <a:t>actions by a nation-state to penetrate another nation's computers or networks for the purposes of causing damage or disruption</a:t>
            </a:r>
          </a:p>
          <a:p>
            <a:r>
              <a:rPr lang="en-IN" dirty="0"/>
              <a:t>Battlefield is the network</a:t>
            </a:r>
          </a:p>
          <a:p>
            <a:r>
              <a:rPr lang="en-IN" dirty="0"/>
              <a:t>Offensive / defensive</a:t>
            </a:r>
          </a:p>
          <a:p>
            <a:r>
              <a:rPr lang="en-IN" dirty="0"/>
              <a:t>Reconnaissance </a:t>
            </a:r>
          </a:p>
          <a:p>
            <a:r>
              <a:rPr lang="en-IN" dirty="0"/>
              <a:t>Declaration of war</a:t>
            </a:r>
          </a:p>
          <a:p>
            <a:r>
              <a:rPr lang="en-IN" dirty="0"/>
              <a:t>Attack and attribution</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4800600"/>
            <a:ext cx="4822825"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15068152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Cyber Crime </a:t>
            </a:r>
            <a:r>
              <a:rPr lang="en-IN" dirty="0" err="1" smtClean="0"/>
              <a:t>vs</a:t>
            </a:r>
            <a:r>
              <a:rPr lang="en-IN" dirty="0" smtClean="0"/>
              <a:t> </a:t>
            </a:r>
            <a:r>
              <a:rPr lang="en-IN" dirty="0"/>
              <a:t>C</a:t>
            </a:r>
            <a:r>
              <a:rPr lang="en-IN" dirty="0" smtClean="0"/>
              <a:t>yber War</a:t>
            </a:r>
            <a:endParaRPr lang="en-IN" dirty="0"/>
          </a:p>
        </p:txBody>
      </p:sp>
      <p:sp>
        <p:nvSpPr>
          <p:cNvPr id="3" name="Content Placeholder 2"/>
          <p:cNvSpPr>
            <a:spLocks noGrp="1"/>
          </p:cNvSpPr>
          <p:nvPr>
            <p:ph idx="1"/>
          </p:nvPr>
        </p:nvSpPr>
        <p:spPr/>
        <p:txBody>
          <a:bodyPr>
            <a:normAutofit/>
          </a:bodyPr>
          <a:lstStyle/>
          <a:p>
            <a:pPr marL="0" indent="0">
              <a:buNone/>
            </a:pPr>
            <a:r>
              <a:rPr lang="en-IN" dirty="0">
                <a:solidFill>
                  <a:srgbClr val="00B0F0"/>
                </a:solidFill>
              </a:rPr>
              <a:t>Cyber Crime</a:t>
            </a:r>
          </a:p>
          <a:p>
            <a:pPr lvl="1"/>
            <a:r>
              <a:rPr lang="en-IN" dirty="0"/>
              <a:t>Violates law</a:t>
            </a:r>
          </a:p>
          <a:p>
            <a:pPr lvl="1"/>
            <a:r>
              <a:rPr lang="en-IN" dirty="0"/>
              <a:t>Randomly or specifically targeted</a:t>
            </a:r>
          </a:p>
          <a:p>
            <a:pPr lvl="1"/>
            <a:r>
              <a:rPr lang="en-IN" dirty="0"/>
              <a:t>Isolated or element of attack</a:t>
            </a:r>
          </a:p>
          <a:p>
            <a:pPr marL="0" indent="0">
              <a:buNone/>
            </a:pPr>
            <a:r>
              <a:rPr lang="en-IN" dirty="0">
                <a:solidFill>
                  <a:srgbClr val="FF0000"/>
                </a:solidFill>
              </a:rPr>
              <a:t>Cyber (Information) War</a:t>
            </a:r>
          </a:p>
          <a:p>
            <a:pPr lvl="1"/>
            <a:r>
              <a:rPr lang="en-IN" dirty="0"/>
              <a:t>Not necessarily violates law</a:t>
            </a:r>
          </a:p>
          <a:p>
            <a:pPr lvl="1"/>
            <a:r>
              <a:rPr lang="en-IN" dirty="0"/>
              <a:t>Never randomly</a:t>
            </a:r>
          </a:p>
          <a:p>
            <a:pPr lvl="1"/>
            <a:r>
              <a:rPr lang="en-IN" dirty="0"/>
              <a:t>Never isolated</a:t>
            </a:r>
          </a:p>
          <a:p>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16010855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solidFill>
                  <a:srgbClr val="FF0000"/>
                </a:solidFill>
              </a:rPr>
              <a:t>Cyber war -- Weapons and Defence</a:t>
            </a:r>
            <a:endParaRPr lang="en-IN" dirty="0">
              <a:solidFill>
                <a:srgbClr val="FF0000"/>
              </a:solidFill>
            </a:endParaRPr>
          </a:p>
        </p:txBody>
      </p:sp>
      <p:sp>
        <p:nvSpPr>
          <p:cNvPr id="6" name="Text Placeholder 5"/>
          <p:cNvSpPr>
            <a:spLocks noGrp="1"/>
          </p:cNvSpPr>
          <p:nvPr>
            <p:ph type="body" idx="1"/>
          </p:nvPr>
        </p:nvSpPr>
        <p:spPr/>
        <p:txBody>
          <a:bodyPr/>
          <a:lstStyle/>
          <a:p>
            <a:endParaRPr lang="en-IN" dirty="0"/>
          </a:p>
        </p:txBody>
      </p:sp>
      <p:sp>
        <p:nvSpPr>
          <p:cNvPr id="3" name="Content Placeholder 2"/>
          <p:cNvSpPr>
            <a:spLocks noGrp="1"/>
          </p:cNvSpPr>
          <p:nvPr>
            <p:ph sz="half" idx="2"/>
          </p:nvPr>
        </p:nvSpPr>
        <p:spPr/>
        <p:txBody>
          <a:bodyPr>
            <a:normAutofit fontScale="92500" lnSpcReduction="20000"/>
          </a:bodyPr>
          <a:lstStyle/>
          <a:p>
            <a:pPr marL="0" indent="0">
              <a:buNone/>
            </a:pPr>
            <a:r>
              <a:rPr lang="en-IN" dirty="0" smtClean="0"/>
              <a:t>“</a:t>
            </a:r>
            <a:r>
              <a:rPr lang="en-IN" dirty="0"/>
              <a:t>It comes hard to most of the U.S. military to think of technology as something that another nation could use effectively against us, especially when that technology is some geek’s computer code and not a stealthy fighter-bomber. So, we cannot deter other nations with our cyber weapons. In fact, other nations are so undeterred that they are regularly hacking into our networks.”</a:t>
            </a:r>
            <a:br>
              <a:rPr lang="en-IN" dirty="0"/>
            </a:br>
            <a:r>
              <a:rPr lang="en-IN" dirty="0"/>
              <a:t>(Richard Clark)</a:t>
            </a:r>
          </a:p>
        </p:txBody>
      </p:sp>
      <p:sp>
        <p:nvSpPr>
          <p:cNvPr id="7" name="Text Placeholder 6"/>
          <p:cNvSpPr>
            <a:spLocks noGrp="1"/>
          </p:cNvSpPr>
          <p:nvPr>
            <p:ph type="body" sz="quarter" idx="3"/>
          </p:nvPr>
        </p:nvSpPr>
        <p:spPr/>
        <p:txBody>
          <a:bodyPr/>
          <a:lstStyle/>
          <a:p>
            <a:r>
              <a:rPr lang="en-IN" dirty="0" smtClean="0">
                <a:solidFill>
                  <a:srgbClr val="0070C0"/>
                </a:solidFill>
              </a:rPr>
              <a:t>Cyber Weapons</a:t>
            </a:r>
            <a:endParaRPr lang="en-IN" dirty="0">
              <a:solidFill>
                <a:srgbClr val="0070C0"/>
              </a:solidFill>
            </a:endParaRPr>
          </a:p>
        </p:txBody>
      </p:sp>
      <p:sp>
        <p:nvSpPr>
          <p:cNvPr id="4" name="Content Placeholder 3"/>
          <p:cNvSpPr>
            <a:spLocks noGrp="1"/>
          </p:cNvSpPr>
          <p:nvPr>
            <p:ph sz="quarter" idx="4"/>
          </p:nvPr>
        </p:nvSpPr>
        <p:spPr/>
        <p:txBody>
          <a:bodyPr>
            <a:normAutofit fontScale="70000" lnSpcReduction="20000"/>
          </a:bodyPr>
          <a:lstStyle/>
          <a:p>
            <a:r>
              <a:rPr lang="en-IN" dirty="0"/>
              <a:t>cannot deter other nations with our cyber weapons</a:t>
            </a:r>
          </a:p>
          <a:p>
            <a:pPr marL="0" indent="0">
              <a:buNone/>
            </a:pPr>
            <a:r>
              <a:rPr lang="en-IN" dirty="0">
                <a:solidFill>
                  <a:srgbClr val="0070C0"/>
                </a:solidFill>
              </a:rPr>
              <a:t>Cyber Weapons Include</a:t>
            </a:r>
            <a:r>
              <a:rPr lang="en-IN" dirty="0"/>
              <a:t>:</a:t>
            </a:r>
          </a:p>
          <a:p>
            <a:r>
              <a:rPr lang="en-IN" dirty="0"/>
              <a:t>electronic countermeasure, defence shields against electronic attack, infrared decoys, angle reflectors,</a:t>
            </a:r>
          </a:p>
          <a:p>
            <a:r>
              <a:rPr lang="en-IN" dirty="0"/>
              <a:t>false-target generators, root kits, malicious code, transient electromagnetic devices, Trojans, spyware, back-doors in commonly used</a:t>
            </a:r>
          </a:p>
          <a:p>
            <a:r>
              <a:rPr lang="en-IN" dirty="0"/>
              <a:t>software, autonomous mobile cyber weapons, key loggers, bot-nets, viruses, worms, and many other exploitation techniques. </a:t>
            </a:r>
          </a:p>
          <a:p>
            <a:r>
              <a:rPr lang="en-IN" dirty="0"/>
              <a:t>It should be noted that there are at least two other cyber weapons that are under development and classified. </a:t>
            </a:r>
          </a:p>
          <a:p>
            <a:endParaRPr lang="en-IN" dirty="0"/>
          </a:p>
        </p:txBody>
      </p:sp>
      <p:sp>
        <p:nvSpPr>
          <p:cNvPr id="2" name="Date Placeholder 1"/>
          <p:cNvSpPr>
            <a:spLocks noGrp="1"/>
          </p:cNvSpPr>
          <p:nvPr>
            <p:ph type="dt" sz="half" idx="10"/>
          </p:nvPr>
        </p:nvSpPr>
        <p:spPr/>
        <p:txBody>
          <a:bodyPr/>
          <a:lstStyle/>
          <a:p>
            <a:r>
              <a:rPr lang="en-US" smtClean="0"/>
              <a:t>20 June 2011</a:t>
            </a:r>
            <a:endParaRPr lang="en-US"/>
          </a:p>
        </p:txBody>
      </p:sp>
      <p:sp>
        <p:nvSpPr>
          <p:cNvPr id="8" name="Footer Placeholder 7"/>
          <p:cNvSpPr>
            <a:spLocks noGrp="1"/>
          </p:cNvSpPr>
          <p:nvPr>
            <p:ph type="ftr" sz="quarter" idx="11"/>
          </p:nvPr>
        </p:nvSpPr>
        <p:spPr/>
        <p:txBody>
          <a:bodyPr/>
          <a:lstStyle/>
          <a:p>
            <a:r>
              <a:rPr lang="en-US" smtClean="0"/>
              <a:t>National Workshop on Malware Threats and Defence, Tezpur</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80297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solidFill>
                  <a:srgbClr val="FF0000"/>
                </a:solidFill>
              </a:rPr>
              <a:t>Convergence on Cyber Weapons &amp; its Consequences</a:t>
            </a:r>
            <a:endParaRPr lang="en-IN" dirty="0">
              <a:solidFill>
                <a:srgbClr val="FF0000"/>
              </a:solidFill>
            </a:endParaRPr>
          </a:p>
        </p:txBody>
      </p:sp>
      <p:sp>
        <p:nvSpPr>
          <p:cNvPr id="5" name="Text Placeholder 4"/>
          <p:cNvSpPr>
            <a:spLocks noGrp="1"/>
          </p:cNvSpPr>
          <p:nvPr>
            <p:ph type="body" idx="1"/>
          </p:nvPr>
        </p:nvSpPr>
        <p:spPr/>
        <p:txBody>
          <a:bodyPr>
            <a:normAutofit fontScale="92500" lnSpcReduction="20000"/>
          </a:bodyPr>
          <a:lstStyle/>
          <a:p>
            <a:r>
              <a:rPr lang="en-IN" dirty="0" err="1" smtClean="0"/>
              <a:t>Wassenarr</a:t>
            </a:r>
            <a:r>
              <a:rPr lang="en-IN" dirty="0" smtClean="0"/>
              <a:t> Arrangement 1996/2001</a:t>
            </a:r>
            <a:endParaRPr lang="en-IN" dirty="0"/>
          </a:p>
        </p:txBody>
      </p:sp>
      <p:sp>
        <p:nvSpPr>
          <p:cNvPr id="3" name="Content Placeholder 2"/>
          <p:cNvSpPr>
            <a:spLocks noGrp="1"/>
          </p:cNvSpPr>
          <p:nvPr>
            <p:ph sz="half" idx="2"/>
          </p:nvPr>
        </p:nvSpPr>
        <p:spPr/>
        <p:txBody>
          <a:bodyPr>
            <a:normAutofit fontScale="70000" lnSpcReduction="20000"/>
          </a:bodyPr>
          <a:lstStyle/>
          <a:p>
            <a:pPr marL="57150" indent="0">
              <a:buNone/>
            </a:pPr>
            <a:r>
              <a:rPr lang="en-IN" dirty="0" smtClean="0"/>
              <a:t>It has </a:t>
            </a:r>
            <a:r>
              <a:rPr lang="en-IN" dirty="0"/>
              <a:t>been established in order to contribute to regional and international security and stability, by promoting transparency and greater responsibility in transfers of conventional arms and dual-use goods and technologies, thus preventing destabilising accumulations. Participating States seek, through their national policies, to ensure that transfers of these items do not contribute to the development or enhancement of military capabilities which undermine these goals, and are not diverted to support such </a:t>
            </a:r>
            <a:r>
              <a:rPr lang="en-IN" dirty="0" smtClean="0"/>
              <a:t>capabilities.</a:t>
            </a:r>
          </a:p>
          <a:p>
            <a:pPr marL="457200" lvl="1" indent="0">
              <a:buNone/>
            </a:pPr>
            <a:endParaRPr lang="en-IN" dirty="0" smtClean="0">
              <a:solidFill>
                <a:srgbClr val="FF0000"/>
              </a:solidFill>
            </a:endParaRPr>
          </a:p>
          <a:p>
            <a:pPr marL="57150" indent="0">
              <a:buNone/>
            </a:pPr>
            <a:r>
              <a:rPr lang="en-IN" dirty="0" smtClean="0">
                <a:solidFill>
                  <a:srgbClr val="FF0000"/>
                </a:solidFill>
              </a:rPr>
              <a:t>Until </a:t>
            </a:r>
            <a:r>
              <a:rPr lang="en-IN" dirty="0">
                <a:solidFill>
                  <a:srgbClr val="FF0000"/>
                </a:solidFill>
              </a:rPr>
              <a:t>1995 cryptographic algorithm where listed in the arms list</a:t>
            </a:r>
          </a:p>
          <a:p>
            <a:pPr lvl="1"/>
            <a:endParaRPr lang="en-IN" dirty="0">
              <a:solidFill>
                <a:srgbClr val="FF0000"/>
              </a:solidFill>
            </a:endParaRPr>
          </a:p>
        </p:txBody>
      </p:sp>
      <p:sp>
        <p:nvSpPr>
          <p:cNvPr id="6" name="Text Placeholder 5"/>
          <p:cNvSpPr>
            <a:spLocks noGrp="1"/>
          </p:cNvSpPr>
          <p:nvPr>
            <p:ph type="body" sz="quarter" idx="3"/>
          </p:nvPr>
        </p:nvSpPr>
        <p:spPr/>
        <p:txBody>
          <a:bodyPr/>
          <a:lstStyle/>
          <a:p>
            <a:r>
              <a:rPr lang="en-IN" dirty="0" smtClean="0"/>
              <a:t>Include Cyber weapons in  WA </a:t>
            </a:r>
            <a:endParaRPr lang="en-IN" dirty="0"/>
          </a:p>
        </p:txBody>
      </p:sp>
      <p:sp>
        <p:nvSpPr>
          <p:cNvPr id="7" name="Content Placeholder 6"/>
          <p:cNvSpPr>
            <a:spLocks noGrp="1"/>
          </p:cNvSpPr>
          <p:nvPr>
            <p:ph sz="quarter" idx="4"/>
          </p:nvPr>
        </p:nvSpPr>
        <p:spPr/>
        <p:txBody>
          <a:bodyPr>
            <a:normAutofit fontScale="70000" lnSpcReduction="20000"/>
          </a:bodyPr>
          <a:lstStyle/>
          <a:p>
            <a:r>
              <a:rPr lang="en-IN" dirty="0"/>
              <a:t>Will there be export limitations?</a:t>
            </a:r>
          </a:p>
          <a:p>
            <a:r>
              <a:rPr lang="en-IN" dirty="0"/>
              <a:t>Who will control the DB of Samples</a:t>
            </a:r>
            <a:br>
              <a:rPr lang="en-IN" dirty="0"/>
            </a:br>
            <a:r>
              <a:rPr lang="en-IN" dirty="0"/>
              <a:t>(“</a:t>
            </a:r>
            <a:r>
              <a:rPr lang="en-IN" dirty="0" err="1"/>
              <a:t>Wildlist</a:t>
            </a:r>
            <a:r>
              <a:rPr lang="en-IN" dirty="0"/>
              <a:t>”)</a:t>
            </a:r>
          </a:p>
          <a:p>
            <a:r>
              <a:rPr lang="en-IN" dirty="0"/>
              <a:t>Will there be a “Misuse of Cyber Weapons Act”?</a:t>
            </a:r>
          </a:p>
          <a:p>
            <a:r>
              <a:rPr lang="en-IN" dirty="0"/>
              <a:t>Who will find, collect, list and control  new vulnerabilities (0-day bug)?</a:t>
            </a:r>
          </a:p>
          <a:p>
            <a:r>
              <a:rPr lang="en-IN" dirty="0"/>
              <a:t>Will the possession be sanctioned?</a:t>
            </a:r>
          </a:p>
          <a:p>
            <a:r>
              <a:rPr lang="en-IN" dirty="0"/>
              <a:t>How do we distinguish between legitimate- and misuse? (and by who's standard?  </a:t>
            </a:r>
          </a:p>
          <a:p>
            <a:r>
              <a:rPr lang="en-IN" dirty="0"/>
              <a:t>Will there be “engagement” rules for the use of cyber weapons?</a:t>
            </a:r>
          </a:p>
          <a:p>
            <a:r>
              <a:rPr lang="en-IN" dirty="0"/>
              <a:t>Is “hacking” into a target computer done by a state cyber warrior covered under immunity? </a:t>
            </a:r>
          </a:p>
          <a:p>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8" name="Footer Placeholder 7"/>
          <p:cNvSpPr>
            <a:spLocks noGrp="1"/>
          </p:cNvSpPr>
          <p:nvPr>
            <p:ph type="ftr" sz="quarter" idx="11"/>
          </p:nvPr>
        </p:nvSpPr>
        <p:spPr/>
        <p:txBody>
          <a:bodyPr/>
          <a:lstStyle/>
          <a:p>
            <a:r>
              <a:rPr lang="en-US" smtClean="0"/>
              <a:t>National Workshop on Malware Threats and Defence, Tezpur</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37009141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AV and </a:t>
            </a:r>
            <a:r>
              <a:rPr lang="en-IN" dirty="0" err="1" smtClean="0">
                <a:solidFill>
                  <a:srgbClr val="FF0000"/>
                </a:solidFill>
              </a:rPr>
              <a:t>Cyberwar</a:t>
            </a:r>
            <a:endParaRPr lang="en-IN"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IN" dirty="0"/>
              <a:t>How much trust can we have in AV?</a:t>
            </a:r>
          </a:p>
          <a:p>
            <a:r>
              <a:rPr lang="en-IN" dirty="0">
                <a:solidFill>
                  <a:srgbClr val="FF0000"/>
                </a:solidFill>
              </a:rPr>
              <a:t>Magic Lantern</a:t>
            </a:r>
            <a:r>
              <a:rPr lang="en-IN" dirty="0"/>
              <a:t/>
            </a:r>
            <a:br>
              <a:rPr lang="en-IN" dirty="0"/>
            </a:br>
            <a:r>
              <a:rPr lang="en-IN" dirty="0"/>
              <a:t>keystroke logging software developed by the United States' Federal Bureau of Investigation.</a:t>
            </a:r>
          </a:p>
          <a:p>
            <a:r>
              <a:rPr lang="en-IN" dirty="0">
                <a:solidFill>
                  <a:srgbClr val="FF0000"/>
                </a:solidFill>
              </a:rPr>
              <a:t>Third party access</a:t>
            </a:r>
          </a:p>
          <a:p>
            <a:r>
              <a:rPr lang="en-IN" dirty="0"/>
              <a:t>Is “mod n” a strong cryptographic algorithm?</a:t>
            </a:r>
          </a:p>
          <a:p>
            <a:r>
              <a:rPr lang="en-IN" dirty="0"/>
              <a:t>“</a:t>
            </a:r>
            <a:r>
              <a:rPr lang="en-IN" dirty="0" err="1"/>
              <a:t>Bundestrojaner</a:t>
            </a:r>
            <a:r>
              <a:rPr lang="en-IN" dirty="0"/>
              <a:t>”</a:t>
            </a:r>
          </a:p>
          <a:p>
            <a:pPr lvl="1"/>
            <a:r>
              <a:rPr lang="en-IN" dirty="0"/>
              <a:t>Trojan installed clandestinely by law enforcement</a:t>
            </a:r>
          </a:p>
          <a:p>
            <a:pPr lvl="1"/>
            <a:r>
              <a:rPr lang="en-IN" dirty="0"/>
              <a:t>Not to be recognised by AV</a:t>
            </a:r>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22262474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AV and the Cyber War</a:t>
            </a:r>
            <a:endParaRPr lang="en-IN"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IN" dirty="0"/>
              <a:t>Government controlled </a:t>
            </a:r>
            <a:br>
              <a:rPr lang="en-IN" dirty="0"/>
            </a:br>
            <a:r>
              <a:rPr lang="en-IN" dirty="0"/>
              <a:t>“Deep Packet Inspection”</a:t>
            </a:r>
          </a:p>
          <a:p>
            <a:r>
              <a:rPr lang="en-IN" dirty="0"/>
              <a:t>Malware inspection at </a:t>
            </a:r>
            <a:r>
              <a:rPr lang="en-IN" dirty="0" smtClean="0"/>
              <a:t>fibres </a:t>
            </a:r>
            <a:r>
              <a:rPr lang="en-IN" dirty="0"/>
              <a:t>of Tier 1 ISPs</a:t>
            </a:r>
          </a:p>
          <a:p>
            <a:r>
              <a:rPr lang="en-IN" dirty="0"/>
              <a:t>Conflict between government and industry</a:t>
            </a:r>
          </a:p>
          <a:p>
            <a:r>
              <a:rPr lang="en-IN" dirty="0"/>
              <a:t>Which AV product</a:t>
            </a:r>
          </a:p>
          <a:p>
            <a:r>
              <a:rPr lang="en-IN" dirty="0"/>
              <a:t>Who determines what an AV product is?</a:t>
            </a:r>
            <a:br>
              <a:rPr lang="en-IN" dirty="0"/>
            </a:br>
            <a:r>
              <a:rPr lang="en-IN" dirty="0"/>
              <a:t>(CC Protection Profile??)</a:t>
            </a:r>
          </a:p>
          <a:p>
            <a:r>
              <a:rPr lang="en-IN" dirty="0"/>
              <a:t>How is “Product Testing“ defined and controlled?</a:t>
            </a:r>
          </a:p>
          <a:p>
            <a:r>
              <a:rPr lang="en-IN" dirty="0"/>
              <a:t>Who's signatures</a:t>
            </a:r>
          </a:p>
          <a:p>
            <a:r>
              <a:rPr lang="en-IN" dirty="0"/>
              <a:t>Who controls signatures DB</a:t>
            </a:r>
          </a:p>
          <a:p>
            <a:r>
              <a:rPr lang="en-IN" dirty="0"/>
              <a:t>Who protects Signature DB</a:t>
            </a:r>
          </a:p>
          <a:p>
            <a:r>
              <a:rPr lang="en-IN" dirty="0"/>
              <a:t>Who declares what a threat (Malware) is?</a:t>
            </a:r>
          </a:p>
          <a:p>
            <a:endParaRPr lang="en-IN" dirty="0"/>
          </a:p>
        </p:txBody>
      </p:sp>
      <p:sp>
        <p:nvSpPr>
          <p:cNvPr id="4" name="Date Placeholder 3"/>
          <p:cNvSpPr>
            <a:spLocks noGrp="1"/>
          </p:cNvSpPr>
          <p:nvPr>
            <p:ph type="dt" sz="half" idx="10"/>
          </p:nvPr>
        </p:nvSpPr>
        <p:spPr/>
        <p:txBody>
          <a:bodyPr/>
          <a:lstStyle/>
          <a:p>
            <a:r>
              <a:rPr lang="en-US" smtClean="0"/>
              <a:t>20 June 2011</a:t>
            </a:r>
            <a:endParaRPr lang="en-US"/>
          </a:p>
        </p:txBody>
      </p:sp>
      <p:sp>
        <p:nvSpPr>
          <p:cNvPr id="5" name="Footer Placeholder 4"/>
          <p:cNvSpPr>
            <a:spLocks noGrp="1"/>
          </p:cNvSpPr>
          <p:nvPr>
            <p:ph type="ftr" sz="quarter" idx="11"/>
          </p:nvPr>
        </p:nvSpPr>
        <p:spPr/>
        <p:txBody>
          <a:bodyPr/>
          <a:lstStyle/>
          <a:p>
            <a:r>
              <a:rPr lang="en-US" smtClean="0"/>
              <a:t>National Workshop on Malware Threats and Defence, Tezpur</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119682063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07594" y="2967335"/>
            <a:ext cx="2928815" cy="923330"/>
          </a:xfrm>
          <a:prstGeom prst="rect">
            <a:avLst/>
          </a:prstGeom>
          <a:noFill/>
        </p:spPr>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Summary</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Date Placeholder 4"/>
          <p:cNvSpPr>
            <a:spLocks noGrp="1"/>
          </p:cNvSpPr>
          <p:nvPr>
            <p:ph type="dt" sz="half" idx="10"/>
          </p:nvPr>
        </p:nvSpPr>
        <p:spPr/>
        <p:txBody>
          <a:bodyPr/>
          <a:lstStyle/>
          <a:p>
            <a:r>
              <a:rPr lang="en-US" smtClean="0"/>
              <a:t>20 June 2011</a:t>
            </a:r>
            <a:endParaRPr lang="en-US"/>
          </a:p>
        </p:txBody>
      </p:sp>
      <p:sp>
        <p:nvSpPr>
          <p:cNvPr id="6" name="Footer Placeholder 5"/>
          <p:cNvSpPr>
            <a:spLocks noGrp="1"/>
          </p:cNvSpPr>
          <p:nvPr>
            <p:ph type="ftr" sz="quarter" idx="11"/>
          </p:nvPr>
        </p:nvSpPr>
        <p:spPr/>
        <p:txBody>
          <a:bodyPr/>
          <a:lstStyle/>
          <a:p>
            <a:r>
              <a:rPr lang="en-US" smtClean="0"/>
              <a:t>National Workshop on Malware Threats and Defence, Tezpur</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12499237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solidFill>
                  <a:srgbClr val="0070C0"/>
                </a:solidFill>
              </a:rPr>
              <a:t>Designing Systems</a:t>
            </a:r>
          </a:p>
        </p:txBody>
      </p:sp>
      <p:sp>
        <p:nvSpPr>
          <p:cNvPr id="4099" name="Content Placeholder 2"/>
          <p:cNvSpPr>
            <a:spLocks noGrp="1"/>
          </p:cNvSpPr>
          <p:nvPr>
            <p:ph idx="1"/>
          </p:nvPr>
        </p:nvSpPr>
        <p:spPr/>
        <p:txBody>
          <a:bodyPr>
            <a:normAutofit fontScale="85000" lnSpcReduction="20000"/>
          </a:bodyPr>
          <a:lstStyle/>
          <a:p>
            <a:r>
              <a:rPr lang="en-US" sz="2000" dirty="0" smtClean="0"/>
              <a:t>Classical</a:t>
            </a:r>
          </a:p>
          <a:p>
            <a:pPr lvl="1"/>
            <a:r>
              <a:rPr lang="en-US" sz="1600" dirty="0" smtClean="0"/>
              <a:t>Correctness </a:t>
            </a:r>
            <a:r>
              <a:rPr lang="en-US" sz="1600" dirty="0" smtClean="0"/>
              <a:t>and Efficiency</a:t>
            </a:r>
          </a:p>
          <a:p>
            <a:r>
              <a:rPr lang="en-US" sz="2000" dirty="0" smtClean="0">
                <a:solidFill>
                  <a:srgbClr val="FF0000"/>
                </a:solidFill>
              </a:rPr>
              <a:t>Now </a:t>
            </a:r>
            <a:r>
              <a:rPr lang="en-US" sz="2000" dirty="0" smtClean="0">
                <a:solidFill>
                  <a:srgbClr val="FF0000"/>
                </a:solidFill>
                <a:sym typeface="Wingdings" pitchFamily="2" charset="2"/>
              </a:rPr>
              <a:t> </a:t>
            </a:r>
            <a:r>
              <a:rPr lang="en-US" sz="2000" dirty="0" smtClean="0">
                <a:solidFill>
                  <a:srgbClr val="FF0000"/>
                </a:solidFill>
              </a:rPr>
              <a:t>Security</a:t>
            </a:r>
            <a:r>
              <a:rPr lang="en-US" sz="2000" dirty="0" smtClean="0">
                <a:solidFill>
                  <a:srgbClr val="FF0000"/>
                </a:solidFill>
              </a:rPr>
              <a:t>!!</a:t>
            </a:r>
            <a:r>
              <a:rPr lang="en-US" sz="2000" dirty="0" smtClean="0"/>
              <a:t>: Defenders react to known attacks:</a:t>
            </a:r>
          </a:p>
          <a:p>
            <a:pPr lvl="2"/>
            <a:r>
              <a:rPr lang="en-US" sz="2000" dirty="0" smtClean="0"/>
              <a:t>New attack succeeds; we deploy a defense</a:t>
            </a:r>
            <a:r>
              <a:rPr lang="en-US" dirty="0" smtClean="0"/>
              <a:t>.</a:t>
            </a:r>
          </a:p>
          <a:p>
            <a:pPr lvl="1"/>
            <a:r>
              <a:rPr lang="en-US" sz="1600" dirty="0" smtClean="0"/>
              <a:t>Shift from </a:t>
            </a:r>
            <a:r>
              <a:rPr lang="en-US" sz="1600" b="1" dirty="0" smtClean="0"/>
              <a:t>reactive </a:t>
            </a:r>
            <a:r>
              <a:rPr lang="en-US" sz="1600" dirty="0" smtClean="0"/>
              <a:t>to </a:t>
            </a:r>
            <a:r>
              <a:rPr lang="en-US" sz="1600" b="1" dirty="0" smtClean="0"/>
              <a:t>proactive </a:t>
            </a:r>
            <a:r>
              <a:rPr lang="en-US" sz="1600" dirty="0" smtClean="0"/>
              <a:t>mode</a:t>
            </a:r>
          </a:p>
          <a:p>
            <a:r>
              <a:rPr lang="en-US" sz="2000" dirty="0" smtClean="0"/>
              <a:t>How do we measure effectiveness of defenses  -- </a:t>
            </a:r>
            <a:r>
              <a:rPr lang="en-US" sz="2000" dirty="0" smtClean="0"/>
              <a:t>important </a:t>
            </a:r>
            <a:r>
              <a:rPr lang="en-US" sz="2000" dirty="0" smtClean="0"/>
              <a:t>for investments</a:t>
            </a:r>
          </a:p>
          <a:p>
            <a:r>
              <a:rPr lang="en-US" sz="2000" dirty="0" smtClean="0"/>
              <a:t>Technology base is a moving target.</a:t>
            </a:r>
          </a:p>
          <a:p>
            <a:pPr lvl="1"/>
            <a:r>
              <a:rPr lang="en-US" sz="2000" dirty="0" smtClean="0"/>
              <a:t>Computers replaced every 3-5 years</a:t>
            </a:r>
          </a:p>
          <a:p>
            <a:pPr lvl="2"/>
            <a:r>
              <a:rPr lang="en-US" sz="2000" dirty="0" smtClean="0"/>
              <a:t>New deployment environments </a:t>
            </a:r>
          </a:p>
          <a:p>
            <a:pPr lvl="2"/>
            <a:r>
              <a:rPr lang="en-US" sz="1600" dirty="0" smtClean="0"/>
              <a:t>SCADA, electronic health, …</a:t>
            </a:r>
          </a:p>
          <a:p>
            <a:pPr lvl="2"/>
            <a:r>
              <a:rPr lang="en-US" sz="1600" dirty="0" smtClean="0"/>
              <a:t>New insights needed to transcend technology and applications</a:t>
            </a:r>
          </a:p>
          <a:p>
            <a:r>
              <a:rPr lang="en-US" sz="2800" dirty="0" smtClean="0">
                <a:solidFill>
                  <a:srgbClr val="FF0000"/>
                </a:solidFill>
              </a:rPr>
              <a:t>NEED: Science of Security: Science &amp; </a:t>
            </a:r>
            <a:r>
              <a:rPr lang="en-US" sz="2800" dirty="0" err="1" smtClean="0">
                <a:solidFill>
                  <a:srgbClr val="FF0000"/>
                </a:solidFill>
              </a:rPr>
              <a:t>Engg</a:t>
            </a:r>
            <a:r>
              <a:rPr lang="en-US" sz="2800" dirty="0" smtClean="0">
                <a:solidFill>
                  <a:srgbClr val="FF0000"/>
                </a:solidFill>
              </a:rPr>
              <a:t> (Schneider)</a:t>
            </a:r>
            <a:endParaRPr lang="en-US" sz="2800" dirty="0" smtClean="0">
              <a:solidFill>
                <a:srgbClr val="FF0000"/>
              </a:solidFill>
            </a:endParaRPr>
          </a:p>
          <a:p>
            <a:pPr marL="0" indent="0">
              <a:buNone/>
            </a:pPr>
            <a:endParaRPr lang="en-US" dirty="0" smtClean="0"/>
          </a:p>
          <a:p>
            <a:r>
              <a:rPr lang="en-US" dirty="0" smtClean="0"/>
              <a:t> </a:t>
            </a:r>
            <a:r>
              <a:rPr lang="en-US" dirty="0" smtClean="0"/>
              <a:t>Need insights that transcend technology and applications</a:t>
            </a:r>
            <a:endParaRPr lang="en-US" dirty="0" smtClean="0">
              <a:solidFill>
                <a:srgbClr val="FF0000"/>
              </a:solidFill>
            </a:endParaRPr>
          </a:p>
          <a:p>
            <a:pPr lvl="1"/>
            <a:endParaRPr lang="en-US" dirty="0" smtClean="0">
              <a:solidFill>
                <a:srgbClr val="FF0000"/>
              </a:solidFill>
            </a:endParaRPr>
          </a:p>
        </p:txBody>
      </p:sp>
      <p:sp>
        <p:nvSpPr>
          <p:cNvPr id="4100"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4101"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
        <p:nvSpPr>
          <p:cNvPr id="4102"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1E24857-1F77-4EE6-AEBA-3B395E688FEC}" type="slidenum">
              <a:rPr lang="en-US" smtClean="0"/>
              <a:pPr/>
              <a:t>57</a:t>
            </a:fld>
            <a:endParaRPr lang="en-US"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Science of  Security (Schneider)</a:t>
            </a:r>
          </a:p>
        </p:txBody>
      </p:sp>
      <p:sp>
        <p:nvSpPr>
          <p:cNvPr id="5123" name="Content Placeholder 2"/>
          <p:cNvSpPr>
            <a:spLocks noGrp="1"/>
          </p:cNvSpPr>
          <p:nvPr>
            <p:ph idx="1"/>
          </p:nvPr>
        </p:nvSpPr>
        <p:spPr/>
        <p:txBody>
          <a:bodyPr/>
          <a:lstStyle/>
          <a:p>
            <a:r>
              <a:rPr lang="en-US" b="1" smtClean="0"/>
              <a:t>Science</a:t>
            </a:r>
            <a:r>
              <a:rPr lang="en-US" smtClean="0"/>
              <a:t>:</a:t>
            </a:r>
          </a:p>
          <a:p>
            <a:pPr lvl="1"/>
            <a:r>
              <a:rPr lang="en-US" smtClean="0"/>
              <a:t>An organized body of knowledge gained through research </a:t>
            </a:r>
            <a:r>
              <a:rPr lang="en-US" b="1" smtClean="0"/>
              <a:t>-versus-</a:t>
            </a:r>
            <a:endParaRPr lang="en-US" smtClean="0"/>
          </a:p>
          <a:p>
            <a:pPr lvl="1"/>
            <a:r>
              <a:rPr lang="en-US" smtClean="0"/>
              <a:t>System of acquiring knowledge based on the scientific method </a:t>
            </a:r>
            <a:r>
              <a:rPr lang="en-US" b="1" smtClean="0"/>
              <a:t>-versus-</a:t>
            </a:r>
            <a:endParaRPr lang="en-US" smtClean="0"/>
          </a:p>
          <a:p>
            <a:pPr lvl="1"/>
            <a:r>
              <a:rPr lang="en-US" smtClean="0"/>
              <a:t>Laws or theories that are predictive.</a:t>
            </a:r>
          </a:p>
          <a:p>
            <a:r>
              <a:rPr lang="en-US" b="1" smtClean="0"/>
              <a:t>Engineering</a:t>
            </a:r>
            <a:r>
              <a:rPr lang="en-US" smtClean="0"/>
              <a:t>: Craft informed by Science.</a:t>
            </a:r>
          </a:p>
        </p:txBody>
      </p:sp>
      <p:sp>
        <p:nvSpPr>
          <p:cNvPr id="5124"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5125"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
        <p:nvSpPr>
          <p:cNvPr id="5126"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72FF7686-30FC-4A54-88B8-7618D8179590}" type="slidenum">
              <a:rPr lang="en-US" smtClean="0"/>
              <a:pPr/>
              <a:t>58</a:t>
            </a:fld>
            <a:endParaRPr 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Body of Laws</a:t>
            </a:r>
          </a:p>
        </p:txBody>
      </p:sp>
      <p:sp>
        <p:nvSpPr>
          <p:cNvPr id="6147" name="Content Placeholder 2"/>
          <p:cNvSpPr>
            <a:spLocks noGrp="1"/>
          </p:cNvSpPr>
          <p:nvPr>
            <p:ph idx="1"/>
          </p:nvPr>
        </p:nvSpPr>
        <p:spPr>
          <a:xfrm>
            <a:off x="304800" y="1600200"/>
            <a:ext cx="8229600" cy="4525963"/>
          </a:xfrm>
        </p:spPr>
        <p:txBody>
          <a:bodyPr/>
          <a:lstStyle/>
          <a:p>
            <a:r>
              <a:rPr lang="en-US" smtClean="0"/>
              <a:t>That are predictive</a:t>
            </a:r>
          </a:p>
          <a:p>
            <a:pPr lvl="1"/>
            <a:r>
              <a:rPr lang="en-US" smtClean="0"/>
              <a:t>Transcend specific systems,attacks/ defenses</a:t>
            </a:r>
          </a:p>
          <a:p>
            <a:pPr lvl="1"/>
            <a:r>
              <a:rPr lang="en-US" smtClean="0"/>
              <a:t>Applicable in real settings.</a:t>
            </a:r>
          </a:p>
          <a:p>
            <a:pPr lvl="1"/>
            <a:r>
              <a:rPr lang="en-US" smtClean="0"/>
              <a:t>Provide explanatory value</a:t>
            </a:r>
          </a:p>
          <a:p>
            <a:pPr lvl="2"/>
            <a:r>
              <a:rPr lang="en-US" smtClean="0"/>
              <a:t> Abstractions and models</a:t>
            </a:r>
          </a:p>
          <a:p>
            <a:pPr lvl="2"/>
            <a:r>
              <a:rPr lang="en-US" smtClean="0"/>
              <a:t>Connections and relationships</a:t>
            </a:r>
          </a:p>
          <a:p>
            <a:pPr lvl="1"/>
            <a:r>
              <a:rPr lang="en-US" smtClean="0"/>
              <a:t>Not necessarily quantitative</a:t>
            </a:r>
          </a:p>
          <a:p>
            <a:pPr lvl="2"/>
            <a:r>
              <a:rPr lang="en-US" sz="2000" smtClean="0"/>
              <a:t>Channel leaks b bits/sec</a:t>
            </a:r>
          </a:p>
          <a:p>
            <a:pPr lvl="2"/>
            <a:r>
              <a:rPr lang="en-US" smtClean="0"/>
              <a:t>Cannot enforce policy P with mechanism M</a:t>
            </a:r>
          </a:p>
          <a:p>
            <a:pPr lvl="1"/>
            <a:endParaRPr lang="en-US" u="sng" smtClean="0"/>
          </a:p>
          <a:p>
            <a:endParaRPr lang="en-US" smtClean="0"/>
          </a:p>
        </p:txBody>
      </p:sp>
      <p:sp>
        <p:nvSpPr>
          <p:cNvPr id="6148"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6149"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
        <p:nvSpPr>
          <p:cNvPr id="6150"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C98DD63-EA78-462E-A86A-663294DA4476}" type="slidenum">
              <a:rPr lang="en-US" smtClean="0"/>
              <a:pPr/>
              <a:t>59</a:t>
            </a:fld>
            <a:endParaRPr 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457200" y="152400"/>
            <a:ext cx="8229600" cy="1143000"/>
          </a:xfrm>
        </p:spPr>
        <p:txBody>
          <a:bodyPr/>
          <a:lstStyle/>
          <a:p>
            <a:pPr eaLnBrk="1" hangingPunct="1"/>
            <a:r>
              <a:rPr lang="en-US" dirty="0" smtClean="0">
                <a:solidFill>
                  <a:srgbClr val="FF0000"/>
                </a:solidFill>
              </a:rPr>
              <a:t>Need to combat Malware</a:t>
            </a:r>
          </a:p>
        </p:txBody>
      </p:sp>
      <p:sp>
        <p:nvSpPr>
          <p:cNvPr id="6147" name="Rectangle 3"/>
          <p:cNvSpPr>
            <a:spLocks noGrp="1" noChangeArrowheads="1"/>
          </p:cNvSpPr>
          <p:nvPr>
            <p:ph type="body" idx="4294967295"/>
          </p:nvPr>
        </p:nvSpPr>
        <p:spPr>
          <a:xfrm>
            <a:off x="457200" y="1447800"/>
            <a:ext cx="8229600" cy="4724400"/>
          </a:xfrm>
        </p:spPr>
        <p:txBody>
          <a:bodyPr/>
          <a:lstStyle/>
          <a:p>
            <a:pPr algn="just" eaLnBrk="1" hangingPunct="1"/>
            <a:r>
              <a:rPr lang="en-US" sz="2800" smtClean="0"/>
              <a:t>There is an acute need for detecting and controlling the spread of malware</a:t>
            </a:r>
          </a:p>
          <a:p>
            <a:pPr lvl="1" algn="just" eaLnBrk="1" hangingPunct="1"/>
            <a:r>
              <a:rPr lang="en-US" sz="2400" smtClean="0"/>
              <a:t>The direct damages incurred in 2006 due to malware attacks is USD 13 Billion [</a:t>
            </a:r>
            <a:r>
              <a:rPr lang="en-US" sz="2400" smtClean="0">
                <a:solidFill>
                  <a:schemeClr val="hlink"/>
                </a:solidFill>
              </a:rPr>
              <a:t>computereconomics.com</a:t>
            </a:r>
            <a:r>
              <a:rPr lang="en-US" sz="2400" smtClean="0"/>
              <a:t>]</a:t>
            </a:r>
          </a:p>
          <a:p>
            <a:pPr lvl="1" algn="just" eaLnBrk="1" hangingPunct="1"/>
            <a:r>
              <a:rPr lang="en-US" sz="2400" smtClean="0"/>
              <a:t>The amount of suspicious obfuscated content has doubled from Q1 to Q2 of 2009 [</a:t>
            </a:r>
            <a:r>
              <a:rPr lang="en-US" sz="2400" i="1" smtClean="0">
                <a:solidFill>
                  <a:schemeClr val="hlink"/>
                </a:solidFill>
              </a:rPr>
              <a:t>IBM X-force threat report</a:t>
            </a:r>
            <a:r>
              <a:rPr lang="en-US" sz="2400" smtClean="0"/>
              <a:t>]</a:t>
            </a:r>
          </a:p>
          <a:p>
            <a:pPr lvl="1" algn="just" eaLnBrk="1" hangingPunct="1"/>
            <a:r>
              <a:rPr lang="en-US" sz="2400" smtClean="0"/>
              <a:t>The </a:t>
            </a:r>
            <a:r>
              <a:rPr lang="en-US" sz="2400" smtClean="0">
                <a:solidFill>
                  <a:srgbClr val="0070C0"/>
                </a:solidFill>
              </a:rPr>
              <a:t>time gap </a:t>
            </a:r>
            <a:r>
              <a:rPr lang="en-US" sz="2400" smtClean="0"/>
              <a:t>between a malware outbreak and the malware carrying out its intended damage is much </a:t>
            </a:r>
            <a:r>
              <a:rPr lang="en-US" sz="2400" smtClean="0">
                <a:solidFill>
                  <a:srgbClr val="0070C0"/>
                </a:solidFill>
              </a:rPr>
              <a:t>smaller than </a:t>
            </a:r>
            <a:r>
              <a:rPr lang="en-US" sz="2400" smtClean="0"/>
              <a:t>the time taken by human experts to extract signature and deploy it for protection</a:t>
            </a:r>
          </a:p>
        </p:txBody>
      </p:sp>
      <p:sp>
        <p:nvSpPr>
          <p:cNvPr id="614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mtClean="0"/>
              <a:t>20 June 2011</a:t>
            </a:r>
            <a:endParaRPr lang="en-US"/>
          </a:p>
        </p:txBody>
      </p:sp>
      <p:sp>
        <p:nvSpPr>
          <p:cNvPr id="2" name="Footer Placeholder 1"/>
          <p:cNvSpPr>
            <a:spLocks noGrp="1"/>
          </p:cNvSpPr>
          <p:nvPr>
            <p:ph type="ftr" sz="quarter" idx="11"/>
          </p:nvPr>
        </p:nvSpPr>
        <p:spPr/>
        <p:txBody>
          <a:bodyPr/>
          <a:lstStyle/>
          <a:p>
            <a:r>
              <a:rPr lang="en-US" smtClean="0"/>
              <a:t>National Workshop on Malware Threats and Defence, Tezpur</a:t>
            </a: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Theories About</a:t>
            </a:r>
          </a:p>
        </p:txBody>
      </p:sp>
      <p:sp>
        <p:nvSpPr>
          <p:cNvPr id="7171" name="Content Placeholder 2"/>
          <p:cNvSpPr>
            <a:spLocks noGrp="1"/>
          </p:cNvSpPr>
          <p:nvPr>
            <p:ph idx="1"/>
          </p:nvPr>
        </p:nvSpPr>
        <p:spPr/>
        <p:txBody>
          <a:bodyPr/>
          <a:lstStyle/>
          <a:p>
            <a:endParaRPr lang="en-US" smtClean="0"/>
          </a:p>
        </p:txBody>
      </p:sp>
      <p:sp>
        <p:nvSpPr>
          <p:cNvPr id="7172"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7173"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
        <p:nvSpPr>
          <p:cNvPr id="7174"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7AF50D62-9C9B-4A89-8DE7-545284567C45}" type="slidenum">
              <a:rPr lang="en-US" smtClean="0"/>
              <a:pPr/>
              <a:t>60</a:t>
            </a:fld>
            <a:endParaRPr lang="en-US" smtClean="0"/>
          </a:p>
        </p:txBody>
      </p:sp>
      <p:pic>
        <p:nvPicPr>
          <p:cNvPr id="71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28800"/>
            <a:ext cx="8024813" cy="426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Modelling Malware</a:t>
            </a:r>
          </a:p>
        </p:txBody>
      </p:sp>
      <p:sp>
        <p:nvSpPr>
          <p:cNvPr id="15363" name="Rectangle 3"/>
          <p:cNvSpPr>
            <a:spLocks noGrp="1" noChangeArrowheads="1"/>
          </p:cNvSpPr>
          <p:nvPr>
            <p:ph type="body" idx="1"/>
          </p:nvPr>
        </p:nvSpPr>
        <p:spPr/>
        <p:txBody>
          <a:bodyPr/>
          <a:lstStyle/>
          <a:p>
            <a:pPr algn="just"/>
            <a:r>
              <a:rPr lang="en-US" smtClean="0"/>
              <a:t>First formal definition of a virus was given by Fred Cohen (student of Adleman)</a:t>
            </a:r>
          </a:p>
          <a:p>
            <a:pPr lvl="1" algn="just"/>
            <a:r>
              <a:rPr lang="en-US" smtClean="0"/>
              <a:t>A computer virus is a program that can </a:t>
            </a:r>
            <a:r>
              <a:rPr lang="en-US" smtClean="0">
                <a:solidFill>
                  <a:srgbClr val="FF0000"/>
                </a:solidFill>
              </a:rPr>
              <a:t>infect</a:t>
            </a:r>
            <a:r>
              <a:rPr lang="en-US" smtClean="0"/>
              <a:t> other programs, when </a:t>
            </a:r>
            <a:r>
              <a:rPr lang="en-US" smtClean="0">
                <a:solidFill>
                  <a:srgbClr val="FF0000"/>
                </a:solidFill>
              </a:rPr>
              <a:t>executed</a:t>
            </a:r>
            <a:r>
              <a:rPr lang="en-US" smtClean="0"/>
              <a:t> in a suitable </a:t>
            </a:r>
            <a:r>
              <a:rPr lang="en-US" smtClean="0">
                <a:solidFill>
                  <a:srgbClr val="FF0000"/>
                </a:solidFill>
              </a:rPr>
              <a:t>environment</a:t>
            </a:r>
            <a:r>
              <a:rPr lang="en-US" smtClean="0"/>
              <a:t>, by </a:t>
            </a:r>
            <a:r>
              <a:rPr lang="en-US" smtClean="0">
                <a:solidFill>
                  <a:srgbClr val="FF0000"/>
                </a:solidFill>
              </a:rPr>
              <a:t>modifying</a:t>
            </a:r>
            <a:r>
              <a:rPr lang="en-US" smtClean="0"/>
              <a:t> them to include a possibly </a:t>
            </a:r>
            <a:r>
              <a:rPr lang="en-US" smtClean="0">
                <a:solidFill>
                  <a:srgbClr val="0070C0"/>
                </a:solidFill>
              </a:rPr>
              <a:t>evolved copy </a:t>
            </a:r>
            <a:r>
              <a:rPr lang="en-US" smtClean="0"/>
              <a:t>of itself</a:t>
            </a:r>
          </a:p>
        </p:txBody>
      </p:sp>
      <p:sp>
        <p:nvSpPr>
          <p:cNvPr id="15364"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15365"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CCF8A905-11A1-4A74-8667-F4B7CDCA96F2}" type="slidenum">
              <a:rPr lang="en-US" smtClean="0"/>
              <a:pPr/>
              <a:t>7</a:t>
            </a:fld>
            <a:endParaRPr lang="en-US" smtClean="0"/>
          </a:p>
        </p:txBody>
      </p:sp>
      <p:sp>
        <p:nvSpPr>
          <p:cNvPr id="15366"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p:txBody>
          <a:bodyPr/>
          <a:lstStyle/>
          <a:p>
            <a:r>
              <a:rPr lang="en-US" dirty="0" smtClean="0"/>
              <a:t>What is a virus?</a:t>
            </a:r>
            <a:endParaRPr lang="en-IN" dirty="0" smtClean="0"/>
          </a:p>
        </p:txBody>
      </p:sp>
      <p:sp>
        <p:nvSpPr>
          <p:cNvPr id="16387" name="Content Placeholder 2"/>
          <p:cNvSpPr>
            <a:spLocks noGrp="1"/>
          </p:cNvSpPr>
          <p:nvPr>
            <p:ph idx="4294967295"/>
          </p:nvPr>
        </p:nvSpPr>
        <p:spPr/>
        <p:txBody>
          <a:bodyPr/>
          <a:lstStyle/>
          <a:p>
            <a:pPr algn="just"/>
            <a:r>
              <a:rPr lang="en-US" smtClean="0">
                <a:solidFill>
                  <a:srgbClr val="FF0000"/>
                </a:solidFill>
              </a:rPr>
              <a:t>Virus </a:t>
            </a:r>
            <a:r>
              <a:rPr lang="en-US" smtClean="0"/>
              <a:t>(F Cohen): A sequence of symbols which when interpreted in a </a:t>
            </a:r>
            <a:r>
              <a:rPr lang="en-US" smtClean="0">
                <a:solidFill>
                  <a:srgbClr val="0070C0"/>
                </a:solidFill>
              </a:rPr>
              <a:t>suitable environment </a:t>
            </a:r>
            <a:r>
              <a:rPr lang="en-US" smtClean="0"/>
              <a:t>modify other sequences of symbols in that environment by including a possibly evolved </a:t>
            </a:r>
            <a:r>
              <a:rPr lang="en-US" smtClean="0">
                <a:solidFill>
                  <a:srgbClr val="0070C0"/>
                </a:solidFill>
              </a:rPr>
              <a:t>copy of itself</a:t>
            </a:r>
          </a:p>
          <a:p>
            <a:pPr algn="just"/>
            <a:r>
              <a:rPr lang="en-US" smtClean="0"/>
              <a:t>A virus in </a:t>
            </a:r>
            <a:r>
              <a:rPr lang="en-US" smtClean="0">
                <a:solidFill>
                  <a:srgbClr val="FF0000"/>
                </a:solidFill>
              </a:rPr>
              <a:t>some PL for some given OS</a:t>
            </a:r>
            <a:r>
              <a:rPr lang="en-US" smtClean="0"/>
              <a:t> may no longer be </a:t>
            </a:r>
            <a:r>
              <a:rPr lang="en-US" smtClean="0">
                <a:solidFill>
                  <a:srgbClr val="00B050"/>
                </a:solidFill>
              </a:rPr>
              <a:t>a virus for another OS</a:t>
            </a:r>
          </a:p>
        </p:txBody>
      </p:sp>
      <p:sp>
        <p:nvSpPr>
          <p:cNvPr id="16388"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16389"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5F535540-F567-4A1C-B771-A31A04E70903}" type="slidenum">
              <a:rPr lang="en-US" smtClean="0"/>
              <a:pPr/>
              <a:t>8</a:t>
            </a:fld>
            <a:endParaRPr lang="en-US" smtClean="0"/>
          </a:p>
        </p:txBody>
      </p:sp>
      <p:sp>
        <p:nvSpPr>
          <p:cNvPr id="16390"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An example virus</a:t>
            </a:r>
          </a:p>
        </p:txBody>
      </p:sp>
      <p:sp>
        <p:nvSpPr>
          <p:cNvPr id="17411" name="Rectangle 3"/>
          <p:cNvSpPr>
            <a:spLocks noGrp="1" noChangeArrowheads="1"/>
          </p:cNvSpPr>
          <p:nvPr>
            <p:ph type="body" idx="1"/>
          </p:nvPr>
        </p:nvSpPr>
        <p:spPr>
          <a:xfrm>
            <a:off x="457200" y="1600200"/>
            <a:ext cx="8229600" cy="4800600"/>
          </a:xfrm>
        </p:spPr>
        <p:txBody>
          <a:bodyPr/>
          <a:lstStyle/>
          <a:p>
            <a:pPr>
              <a:lnSpc>
                <a:spcPct val="80000"/>
              </a:lnSpc>
              <a:buFontTx/>
              <a:buNone/>
            </a:pPr>
            <a:r>
              <a:rPr lang="en-US" sz="1800" smtClean="0"/>
              <a:t>program </a:t>
            </a:r>
            <a:r>
              <a:rPr lang="en-US" sz="1800" smtClean="0">
                <a:solidFill>
                  <a:srgbClr val="FF0000"/>
                </a:solidFill>
              </a:rPr>
              <a:t>virus</a:t>
            </a:r>
            <a:r>
              <a:rPr lang="en-US" sz="1800" smtClean="0"/>
              <a:t>:=</a:t>
            </a:r>
          </a:p>
          <a:p>
            <a:pPr>
              <a:lnSpc>
                <a:spcPct val="80000"/>
              </a:lnSpc>
              <a:buFontTx/>
              <a:buNone/>
            </a:pPr>
            <a:r>
              <a:rPr lang="en-US" sz="1800" smtClean="0"/>
              <a:t>{1234567;</a:t>
            </a:r>
          </a:p>
          <a:p>
            <a:pPr>
              <a:lnSpc>
                <a:spcPct val="80000"/>
              </a:lnSpc>
              <a:buFontTx/>
              <a:buNone/>
            </a:pPr>
            <a:r>
              <a:rPr lang="en-US" sz="1800" smtClean="0"/>
              <a:t>subroutine </a:t>
            </a:r>
            <a:r>
              <a:rPr lang="en-US" sz="1800" smtClean="0">
                <a:solidFill>
                  <a:srgbClr val="FF0000"/>
                </a:solidFill>
              </a:rPr>
              <a:t>infect-executable</a:t>
            </a:r>
            <a:r>
              <a:rPr lang="en-US" sz="1800" smtClean="0"/>
              <a:t>:=</a:t>
            </a:r>
          </a:p>
          <a:p>
            <a:pPr>
              <a:lnSpc>
                <a:spcPct val="80000"/>
              </a:lnSpc>
              <a:buFontTx/>
              <a:buNone/>
            </a:pPr>
            <a:r>
              <a:rPr lang="en-US" sz="1800" smtClean="0"/>
              <a:t>	{loop: file = get-random-executable-file;</a:t>
            </a:r>
          </a:p>
          <a:p>
            <a:pPr>
              <a:lnSpc>
                <a:spcPct val="80000"/>
              </a:lnSpc>
              <a:buFontTx/>
              <a:buNone/>
            </a:pPr>
            <a:r>
              <a:rPr lang="en-US" sz="1800" smtClean="0"/>
              <a:t>	if first-line-of-file = 1234567 then goto loop;</a:t>
            </a:r>
          </a:p>
          <a:p>
            <a:pPr>
              <a:lnSpc>
                <a:spcPct val="80000"/>
              </a:lnSpc>
              <a:buFontTx/>
              <a:buNone/>
            </a:pPr>
            <a:r>
              <a:rPr lang="en-US" sz="1800" smtClean="0"/>
              <a:t>	prepend virus to file;</a:t>
            </a:r>
          </a:p>
          <a:p>
            <a:pPr>
              <a:lnSpc>
                <a:spcPct val="80000"/>
              </a:lnSpc>
              <a:buFontTx/>
              <a:buNone/>
            </a:pPr>
            <a:r>
              <a:rPr lang="en-US" sz="1800" smtClean="0"/>
              <a:t>	}</a:t>
            </a:r>
          </a:p>
          <a:p>
            <a:pPr>
              <a:lnSpc>
                <a:spcPct val="80000"/>
              </a:lnSpc>
              <a:buFontTx/>
              <a:buNone/>
            </a:pPr>
            <a:r>
              <a:rPr lang="en-US" sz="1800" smtClean="0"/>
              <a:t>subroutine </a:t>
            </a:r>
            <a:r>
              <a:rPr lang="en-US" sz="1800" smtClean="0">
                <a:solidFill>
                  <a:srgbClr val="FF0000"/>
                </a:solidFill>
              </a:rPr>
              <a:t>do-damage</a:t>
            </a:r>
            <a:r>
              <a:rPr lang="en-US" sz="1800" smtClean="0"/>
              <a:t>:=</a:t>
            </a:r>
          </a:p>
          <a:p>
            <a:pPr>
              <a:lnSpc>
                <a:spcPct val="80000"/>
              </a:lnSpc>
              <a:buFontTx/>
              <a:buNone/>
            </a:pPr>
            <a:r>
              <a:rPr lang="en-US" sz="1800" smtClean="0"/>
              <a:t>	{whatever </a:t>
            </a:r>
            <a:r>
              <a:rPr lang="en-US" sz="1800" smtClean="0">
                <a:solidFill>
                  <a:srgbClr val="FF0000"/>
                </a:solidFill>
              </a:rPr>
              <a:t>damage</a:t>
            </a:r>
            <a:r>
              <a:rPr lang="en-US" sz="1800" smtClean="0"/>
              <a:t> is to be done}</a:t>
            </a:r>
          </a:p>
          <a:p>
            <a:pPr>
              <a:lnSpc>
                <a:spcPct val="80000"/>
              </a:lnSpc>
              <a:buFontTx/>
              <a:buNone/>
            </a:pPr>
            <a:r>
              <a:rPr lang="en-US" sz="1800" smtClean="0"/>
              <a:t>subroutine trigger-pulled:=</a:t>
            </a:r>
          </a:p>
          <a:p>
            <a:pPr>
              <a:lnSpc>
                <a:spcPct val="80000"/>
              </a:lnSpc>
              <a:buFontTx/>
              <a:buNone/>
            </a:pPr>
            <a:r>
              <a:rPr lang="en-US" sz="1800" smtClean="0"/>
              <a:t>	{return true if some </a:t>
            </a:r>
            <a:r>
              <a:rPr lang="en-US" sz="1800" smtClean="0">
                <a:solidFill>
                  <a:srgbClr val="FF0000"/>
                </a:solidFill>
              </a:rPr>
              <a:t>condition</a:t>
            </a:r>
            <a:r>
              <a:rPr lang="en-US" sz="1800" smtClean="0"/>
              <a:t> holds}</a:t>
            </a:r>
          </a:p>
          <a:p>
            <a:pPr>
              <a:lnSpc>
                <a:spcPct val="80000"/>
              </a:lnSpc>
              <a:buFontTx/>
              <a:buNone/>
            </a:pPr>
            <a:r>
              <a:rPr lang="en-US" sz="1800" smtClean="0">
                <a:solidFill>
                  <a:srgbClr val="FF0000"/>
                </a:solidFill>
              </a:rPr>
              <a:t>main-program</a:t>
            </a:r>
            <a:r>
              <a:rPr lang="en-US" sz="1800" smtClean="0"/>
              <a:t>:=</a:t>
            </a:r>
          </a:p>
          <a:p>
            <a:pPr>
              <a:lnSpc>
                <a:spcPct val="80000"/>
              </a:lnSpc>
              <a:buFontTx/>
              <a:buNone/>
            </a:pPr>
            <a:r>
              <a:rPr lang="en-US" sz="1800" smtClean="0"/>
              <a:t>	{</a:t>
            </a:r>
            <a:r>
              <a:rPr lang="en-US" sz="1800" smtClean="0">
                <a:solidFill>
                  <a:srgbClr val="FF0000"/>
                </a:solidFill>
              </a:rPr>
              <a:t>infect-executable</a:t>
            </a:r>
            <a:r>
              <a:rPr lang="en-US" sz="1800" smtClean="0"/>
              <a:t>;</a:t>
            </a:r>
          </a:p>
          <a:p>
            <a:pPr>
              <a:lnSpc>
                <a:spcPct val="80000"/>
              </a:lnSpc>
              <a:buFontTx/>
              <a:buNone/>
            </a:pPr>
            <a:r>
              <a:rPr lang="en-US" sz="1800" smtClean="0"/>
              <a:t>	If trigger-pulled then </a:t>
            </a:r>
            <a:r>
              <a:rPr lang="en-US" sz="1800" smtClean="0">
                <a:solidFill>
                  <a:srgbClr val="FF0000"/>
                </a:solidFill>
              </a:rPr>
              <a:t>do-damage</a:t>
            </a:r>
            <a:r>
              <a:rPr lang="en-US" sz="1800" smtClean="0"/>
              <a:t>;</a:t>
            </a:r>
          </a:p>
          <a:p>
            <a:pPr>
              <a:lnSpc>
                <a:spcPct val="80000"/>
              </a:lnSpc>
              <a:buFontTx/>
              <a:buNone/>
            </a:pPr>
            <a:r>
              <a:rPr lang="en-US" sz="1800" smtClean="0"/>
              <a:t>	goto next;}</a:t>
            </a:r>
          </a:p>
          <a:p>
            <a:pPr>
              <a:lnSpc>
                <a:spcPct val="80000"/>
              </a:lnSpc>
              <a:buFontTx/>
              <a:buNone/>
            </a:pPr>
            <a:r>
              <a:rPr lang="en-US" sz="1800" smtClean="0"/>
              <a:t>	next:</a:t>
            </a:r>
          </a:p>
          <a:p>
            <a:pPr>
              <a:lnSpc>
                <a:spcPct val="80000"/>
              </a:lnSpc>
              <a:buFontTx/>
              <a:buNone/>
            </a:pPr>
            <a:r>
              <a:rPr lang="en-US" sz="1800" smtClean="0"/>
              <a:t>}</a:t>
            </a:r>
          </a:p>
        </p:txBody>
      </p:sp>
      <p:sp>
        <p:nvSpPr>
          <p:cNvPr id="17412"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20 June 2011</a:t>
            </a:r>
          </a:p>
        </p:txBody>
      </p:sp>
      <p:sp>
        <p:nvSpPr>
          <p:cNvPr id="17413" name="Slide Number Placeholder 4"/>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807DCC91-8BC1-47A8-A0D4-04B47E242DFA}" type="slidenum">
              <a:rPr lang="en-US" smtClean="0"/>
              <a:pPr/>
              <a:t>9</a:t>
            </a:fld>
            <a:endParaRPr lang="en-US" smtClean="0"/>
          </a:p>
        </p:txBody>
      </p:sp>
      <p:sp>
        <p:nvSpPr>
          <p:cNvPr id="17414" name="Footer Placeholder 5"/>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National Workshop on Malware Threats and Defence, Tezpur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1881</TotalTime>
  <Words>4778</Words>
  <Application>Microsoft Office PowerPoint</Application>
  <PresentationFormat>On-screen Show (4:3)</PresentationFormat>
  <Paragraphs>706</Paragraphs>
  <Slides>60</Slides>
  <Notes>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Combating Malware: Issues and Challenges</vt:lpstr>
      <vt:lpstr>Organization</vt:lpstr>
      <vt:lpstr>Malware</vt:lpstr>
      <vt:lpstr>Malware  </vt:lpstr>
      <vt:lpstr>PowerPoint Presentation</vt:lpstr>
      <vt:lpstr>Need to combat Malware</vt:lpstr>
      <vt:lpstr>Modelling Malware</vt:lpstr>
      <vt:lpstr>What is a virus?</vt:lpstr>
      <vt:lpstr>An example virus</vt:lpstr>
      <vt:lpstr>Some remarks</vt:lpstr>
      <vt:lpstr>Adleman’s model of a virus</vt:lpstr>
      <vt:lpstr>PowerPoint Presentation</vt:lpstr>
      <vt:lpstr>Formal characterization</vt:lpstr>
      <vt:lpstr>Remarks</vt:lpstr>
      <vt:lpstr>PowerPoint Presentation</vt:lpstr>
      <vt:lpstr>PowerPoint Presentation</vt:lpstr>
      <vt:lpstr>Basic  results</vt:lpstr>
      <vt:lpstr>Viral detection</vt:lpstr>
      <vt:lpstr>Questions &amp; Challenges</vt:lpstr>
      <vt:lpstr>PowerPoint Presentation</vt:lpstr>
      <vt:lpstr> Detection: Textual Patterns </vt:lpstr>
      <vt:lpstr>Metamorphic virus</vt:lpstr>
      <vt:lpstr>Polymorphic Virus</vt:lpstr>
      <vt:lpstr>Virus replication</vt:lpstr>
      <vt:lpstr>Virus replication</vt:lpstr>
      <vt:lpstr>Detection: pattern match</vt:lpstr>
      <vt:lpstr>Code Obfuscation</vt:lpstr>
      <vt:lpstr>Detection: Analyze obfuscations</vt:lpstr>
      <vt:lpstr>PowerPoint Presentation</vt:lpstr>
      <vt:lpstr>Threats: A Landscape</vt:lpstr>
      <vt:lpstr>Threats</vt:lpstr>
      <vt:lpstr>Spam and Phishing</vt:lpstr>
      <vt:lpstr>PowerPoint Presentation</vt:lpstr>
      <vt:lpstr>PowerPoint Presentation</vt:lpstr>
      <vt:lpstr>Virtualization—risks</vt:lpstr>
      <vt:lpstr>Virtualization Attacks</vt:lpstr>
      <vt:lpstr>PowerPoint Presentation</vt:lpstr>
      <vt:lpstr>AV, Industry and Society</vt:lpstr>
      <vt:lpstr>Malware: Issues</vt:lpstr>
      <vt:lpstr>Scada Risks</vt:lpstr>
      <vt:lpstr>Stuxnet and Scada</vt:lpstr>
      <vt:lpstr>Cyber War: What does one understand?</vt:lpstr>
      <vt:lpstr>Current Understanding</vt:lpstr>
      <vt:lpstr>What is Cyber War?</vt:lpstr>
      <vt:lpstr>Some Cyber Wars</vt:lpstr>
      <vt:lpstr>SCADA attacks: Supervisory Control And Data Acquisition </vt:lpstr>
      <vt:lpstr>STUXNET</vt:lpstr>
      <vt:lpstr>What preparations are going on?</vt:lpstr>
      <vt:lpstr>Cyber Crime/ Cyber Terrorism</vt:lpstr>
      <vt:lpstr>Cyber Crime vs Cyber War vs Cyber Terrorism</vt:lpstr>
      <vt:lpstr>Cyber Crime vs Cyber War</vt:lpstr>
      <vt:lpstr>Cyber war -- Weapons and Defence</vt:lpstr>
      <vt:lpstr>Convergence on Cyber Weapons &amp; its Consequences</vt:lpstr>
      <vt:lpstr>AV and Cyberwar</vt:lpstr>
      <vt:lpstr>AV and the Cyber War</vt:lpstr>
      <vt:lpstr>PowerPoint Presentation</vt:lpstr>
      <vt:lpstr>Designing Systems</vt:lpstr>
      <vt:lpstr>Science of  Security (Schneider)</vt:lpstr>
      <vt:lpstr>Body of Laws</vt:lpstr>
      <vt:lpstr>Theories About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War: What does one understand?</dc:title>
  <dc:creator>rks</dc:creator>
  <cp:lastModifiedBy>shyamasundar</cp:lastModifiedBy>
  <cp:revision>54</cp:revision>
  <dcterms:created xsi:type="dcterms:W3CDTF">2006-08-16T00:00:00Z</dcterms:created>
  <dcterms:modified xsi:type="dcterms:W3CDTF">2011-06-20T02:04:28Z</dcterms:modified>
</cp:coreProperties>
</file>