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1"/>
  </p:sldMasterIdLst>
  <p:notesMasterIdLst>
    <p:notesMasterId r:id="rId39"/>
  </p:notesMasterIdLst>
  <p:sldIdLst>
    <p:sldId id="256" r:id="rId2"/>
    <p:sldId id="257" r:id="rId3"/>
    <p:sldId id="258" r:id="rId4"/>
    <p:sldId id="269" r:id="rId5"/>
    <p:sldId id="259" r:id="rId6"/>
    <p:sldId id="288" r:id="rId7"/>
    <p:sldId id="289" r:id="rId8"/>
    <p:sldId id="290" r:id="rId9"/>
    <p:sldId id="291" r:id="rId10"/>
    <p:sldId id="292" r:id="rId11"/>
    <p:sldId id="293" r:id="rId12"/>
    <p:sldId id="294" r:id="rId13"/>
    <p:sldId id="295" r:id="rId14"/>
    <p:sldId id="286" r:id="rId15"/>
    <p:sldId id="260" r:id="rId16"/>
    <p:sldId id="261" r:id="rId17"/>
    <p:sldId id="262" r:id="rId18"/>
    <p:sldId id="263" r:id="rId19"/>
    <p:sldId id="264" r:id="rId20"/>
    <p:sldId id="265" r:id="rId21"/>
    <p:sldId id="266"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B7F1CF-10CB-4820-B3F3-B7A89FDE9292}" type="datetimeFigureOut">
              <a:rPr lang="en-US" smtClean="0"/>
              <a:t>2/22/2018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30A975-2BB4-4ACA-8C3B-6B9E1BCD9FB3}" type="slidenum">
              <a:rPr lang="en-US" smtClean="0"/>
              <a:t>‹#›</a:t>
            </a:fld>
            <a:endParaRPr lang="en-US"/>
          </a:p>
        </p:txBody>
      </p:sp>
    </p:spTree>
    <p:extLst>
      <p:ext uri="{BB962C8B-B14F-4D97-AF65-F5344CB8AC3E}">
        <p14:creationId xmlns:p14="http://schemas.microsoft.com/office/powerpoint/2010/main" val="351173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034B13-A6C4-498B-9C51-0D945607AF08}" type="slidenum">
              <a:rPr lang="en-US" smtClean="0"/>
              <a:t>24</a:t>
            </a:fld>
            <a:endParaRPr lang="en-US" dirty="0"/>
          </a:p>
        </p:txBody>
      </p:sp>
    </p:spTree>
    <p:extLst>
      <p:ext uri="{BB962C8B-B14F-4D97-AF65-F5344CB8AC3E}">
        <p14:creationId xmlns:p14="http://schemas.microsoft.com/office/powerpoint/2010/main" val="2397976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034B13-A6C4-498B-9C51-0D945607AF08}" type="slidenum">
              <a:rPr lang="en-US" smtClean="0"/>
              <a:t>25</a:t>
            </a:fld>
            <a:endParaRPr lang="en-US" dirty="0"/>
          </a:p>
        </p:txBody>
      </p:sp>
    </p:spTree>
    <p:extLst>
      <p:ext uri="{BB962C8B-B14F-4D97-AF65-F5344CB8AC3E}">
        <p14:creationId xmlns:p14="http://schemas.microsoft.com/office/powerpoint/2010/main" val="1889458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034B13-A6C4-498B-9C51-0D945607AF08}" type="slidenum">
              <a:rPr lang="en-US" smtClean="0"/>
              <a:t>26</a:t>
            </a:fld>
            <a:endParaRPr lang="en-US" dirty="0"/>
          </a:p>
        </p:txBody>
      </p:sp>
    </p:spTree>
    <p:extLst>
      <p:ext uri="{BB962C8B-B14F-4D97-AF65-F5344CB8AC3E}">
        <p14:creationId xmlns:p14="http://schemas.microsoft.com/office/powerpoint/2010/main" val="3344004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034B13-A6C4-498B-9C51-0D945607AF08}" type="slidenum">
              <a:rPr lang="en-US" smtClean="0"/>
              <a:t>27</a:t>
            </a:fld>
            <a:endParaRPr lang="en-US" dirty="0"/>
          </a:p>
        </p:txBody>
      </p:sp>
    </p:spTree>
    <p:extLst>
      <p:ext uri="{BB962C8B-B14F-4D97-AF65-F5344CB8AC3E}">
        <p14:creationId xmlns:p14="http://schemas.microsoft.com/office/powerpoint/2010/main" val="242051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034B13-A6C4-498B-9C51-0D945607AF08}" type="slidenum">
              <a:rPr lang="en-US" smtClean="0"/>
              <a:t>37</a:t>
            </a:fld>
            <a:endParaRPr lang="en-US" dirty="0"/>
          </a:p>
        </p:txBody>
      </p:sp>
    </p:spTree>
    <p:extLst>
      <p:ext uri="{BB962C8B-B14F-4D97-AF65-F5344CB8AC3E}">
        <p14:creationId xmlns:p14="http://schemas.microsoft.com/office/powerpoint/2010/main" val="777816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B2B83C-728B-4C64-B02D-0F5D920453F5}" type="datetimeFigureOut">
              <a:rPr lang="en-US" smtClean="0"/>
              <a:t>2/22/2018</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4180386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B2B83C-728B-4C64-B02D-0F5D920453F5}" type="datetimeFigureOut">
              <a:rPr lang="en-US" smtClean="0"/>
              <a:t>2/22/2018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1606426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B2B83C-728B-4C64-B02D-0F5D920453F5}" type="datetimeFigureOut">
              <a:rPr lang="en-US" smtClean="0"/>
              <a:t>2/22/2018</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50DEAD2-D966-4F30-B045-66182514B09A}"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84747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B2B83C-728B-4C64-B02D-0F5D920453F5}" type="datetimeFigureOut">
              <a:rPr lang="en-US" smtClean="0"/>
              <a:t>2/22/2018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1902224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B2B83C-728B-4C64-B02D-0F5D920453F5}" type="datetimeFigureOut">
              <a:rPr lang="en-US" smtClean="0"/>
              <a:t>2/22/2018</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50DEAD2-D966-4F30-B045-66182514B09A}"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28601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B2B83C-728B-4C64-B02D-0F5D920453F5}" type="datetimeFigureOut">
              <a:rPr lang="en-US" smtClean="0"/>
              <a:t>2/22/2018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2015080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B2B83C-728B-4C64-B02D-0F5D920453F5}" type="datetimeFigureOut">
              <a:rPr lang="en-US" smtClean="0"/>
              <a:t>2/22/2018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29235996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B2B83C-728B-4C64-B02D-0F5D920453F5}" type="datetimeFigureOut">
              <a:rPr lang="en-US" smtClean="0"/>
              <a:t>2/22/2018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2916838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07484" y="411797"/>
            <a:ext cx="10972800" cy="115824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
        <p:nvSpPr>
          <p:cNvPr id="9" name="Content Placeholder 8"/>
          <p:cNvSpPr>
            <a:spLocks noGrp="1"/>
          </p:cNvSpPr>
          <p:nvPr>
            <p:ph sz="quarter" idx="13" hasCustomPrompt="1"/>
          </p:nvPr>
        </p:nvSpPr>
        <p:spPr>
          <a:xfrm>
            <a:off x="607484" y="1604434"/>
            <a:ext cx="10970683" cy="4567767"/>
          </a:xfrm>
        </p:spPr>
        <p:txBody>
          <a:bodyPr/>
          <a:lstStyle>
            <a:lvl1pPr>
              <a:defRPr>
                <a:solidFill>
                  <a:srgbClr val="0071C5"/>
                </a:solidFill>
              </a:defRPr>
            </a:lvl1pPr>
            <a:lvl2pPr>
              <a:defRPr sz="2400">
                <a:solidFill>
                  <a:schemeClr val="tx2"/>
                </a:solidFill>
              </a:defRPr>
            </a:lvl2pPr>
            <a:lvl3pPr>
              <a:defRPr sz="2400">
                <a:solidFill>
                  <a:schemeClr val="tx2"/>
                </a:solidFill>
              </a:defRPr>
            </a:lvl3pPr>
            <a:lvl4pPr>
              <a:defRPr sz="2133">
                <a:solidFill>
                  <a:schemeClr val="tx2"/>
                </a:solidFill>
              </a:defRPr>
            </a:lvl4pPr>
            <a:lvl5pPr>
              <a:defRPr>
                <a:solidFill>
                  <a:schemeClr val="tx2"/>
                </a:solidFill>
              </a:defRPr>
            </a:lvl5pPr>
          </a:lstStyle>
          <a:p>
            <a:pPr lvl="0"/>
            <a:r>
              <a:rPr lang="en-US" dirty="0" smtClean="0"/>
              <a:t>18pt Intel Clear body text</a:t>
            </a:r>
          </a:p>
          <a:p>
            <a:pPr lvl="1"/>
            <a:r>
              <a:rPr lang="en-US" dirty="0" smtClean="0"/>
              <a:t>18pt Intel Clear bullet one</a:t>
            </a:r>
          </a:p>
          <a:p>
            <a:pPr lvl="2"/>
            <a:r>
              <a:rPr lang="en-US" dirty="0" smtClean="0"/>
              <a:t>18pt Intel Clear sub-bullet</a:t>
            </a:r>
          </a:p>
          <a:p>
            <a:pPr lvl="3"/>
            <a:r>
              <a:rPr lang="en-US" dirty="0" smtClean="0"/>
              <a:t>16pt Intel Clear fourth level</a:t>
            </a:r>
          </a:p>
          <a:p>
            <a:pPr lvl="4"/>
            <a:r>
              <a:rPr lang="en-US" dirty="0" err="1" smtClean="0"/>
              <a:t>14pt</a:t>
            </a:r>
            <a:r>
              <a:rPr lang="en-US" dirty="0" smtClean="0"/>
              <a:t> Intel Clear fifth level</a:t>
            </a:r>
            <a:endParaRPr lang="en-US" dirty="0"/>
          </a:p>
        </p:txBody>
      </p:sp>
    </p:spTree>
    <p:extLst>
      <p:ext uri="{BB962C8B-B14F-4D97-AF65-F5344CB8AC3E}">
        <p14:creationId xmlns:p14="http://schemas.microsoft.com/office/powerpoint/2010/main" val="196815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B2B83C-728B-4C64-B02D-0F5D920453F5}" type="datetimeFigureOut">
              <a:rPr lang="en-US" smtClean="0"/>
              <a:t>2/22/2018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2642569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B2B83C-728B-4C64-B02D-0F5D920453F5}" type="datetimeFigureOut">
              <a:rPr lang="en-US" smtClean="0"/>
              <a:t>2/22/2018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1381056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B2B83C-728B-4C64-B02D-0F5D920453F5}" type="datetimeFigureOut">
              <a:rPr lang="en-US" smtClean="0"/>
              <a:t>2/22/2018</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286112539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B2B83C-728B-4C64-B02D-0F5D920453F5}" type="datetimeFigureOut">
              <a:rPr lang="en-US" smtClean="0"/>
              <a:t>2/22/2018</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176571549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6B2B83C-728B-4C64-B02D-0F5D920453F5}" type="datetimeFigureOut">
              <a:rPr lang="en-US" smtClean="0"/>
              <a:t>2/22/2018</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1229282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B2B83C-728B-4C64-B02D-0F5D920453F5}" type="datetimeFigureOut">
              <a:rPr lang="en-US" smtClean="0"/>
              <a:t>2/22/2018</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1758105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B2B83C-728B-4C64-B02D-0F5D920453F5}" type="datetimeFigureOut">
              <a:rPr lang="en-US" smtClean="0"/>
              <a:t>2/22/2018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30295796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B2B83C-728B-4C64-B02D-0F5D920453F5}" type="datetimeFigureOut">
              <a:rPr lang="en-US" smtClean="0"/>
              <a:t>2/22/2018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50DEAD2-D966-4F30-B045-66182514B09A}" type="slidenum">
              <a:rPr lang="en-US" smtClean="0"/>
              <a:t>‹#›</a:t>
            </a:fld>
            <a:endParaRPr lang="en-US"/>
          </a:p>
        </p:txBody>
      </p:sp>
    </p:spTree>
    <p:extLst>
      <p:ext uri="{BB962C8B-B14F-4D97-AF65-F5344CB8AC3E}">
        <p14:creationId xmlns:p14="http://schemas.microsoft.com/office/powerpoint/2010/main" val="38233169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6B2B83C-728B-4C64-B02D-0F5D920453F5}" type="datetimeFigureOut">
              <a:rPr lang="en-US" smtClean="0"/>
              <a:t>2/22/2018</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50DEAD2-D966-4F30-B045-66182514B09A}" type="slidenum">
              <a:rPr lang="en-US" smtClean="0"/>
              <a:t>‹#›</a:t>
            </a:fld>
            <a:endParaRPr lang="en-US"/>
          </a:p>
        </p:txBody>
      </p:sp>
    </p:spTree>
    <p:extLst>
      <p:ext uri="{BB962C8B-B14F-4D97-AF65-F5344CB8AC3E}">
        <p14:creationId xmlns:p14="http://schemas.microsoft.com/office/powerpoint/2010/main" val="1955602216"/>
      </p:ext>
    </p:extLst>
  </p:cSld>
  <p:clrMap bg1="dk1" tx1="lt1" bg2="dk2" tx2="lt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 id="2147483951" r:id="rId12"/>
    <p:sldLayoutId id="2147483952" r:id="rId13"/>
    <p:sldLayoutId id="2147483953" r:id="rId14"/>
    <p:sldLayoutId id="2147483954" r:id="rId15"/>
    <p:sldLayoutId id="2147483955" r:id="rId16"/>
    <p:sldLayoutId id="2147483956"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WutiTAJxhq4"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techemergence.com/ai-in-banking-analysis/" TargetMode="External"/><Relationship Id="rId2" Type="http://schemas.openxmlformats.org/officeDocument/2006/relationships/hyperlink" Target="https://www.youtube.com/watch?time_continue=24&amp;v=H0-I1q-bkVc"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PEANAw2D0cQ" TargetMode="External"/><Relationship Id="rId2" Type="http://schemas.openxmlformats.org/officeDocument/2006/relationships/hyperlink" Target="https://www.youtube.com/watch?v=BW7OembROC8" TargetMode="External"/><Relationship Id="rId1" Type="http://schemas.openxmlformats.org/officeDocument/2006/relationships/slideLayout" Target="../slideLayouts/slideLayout4.xml"/><Relationship Id="rId6" Type="http://schemas.openxmlformats.org/officeDocument/2006/relationships/hyperlink" Target="https://www.youtube.com/watch?time_continue=1&amp;v=c3GZ2Q0QLP8" TargetMode="External"/><Relationship Id="rId5" Type="http://schemas.openxmlformats.org/officeDocument/2006/relationships/hyperlink" Target="https://www.youtube.com/watch?v=ydh_AdWZflA" TargetMode="External"/><Relationship Id="rId4" Type="http://schemas.openxmlformats.org/officeDocument/2006/relationships/hyperlink" Target="https://www.youtube.com/watch?time_continue=1&amp;v=MScdt2P_jpo"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01.ibm.com/marketing/iwm/dre/signup?source=urx-19703&amp;S_PKG=ov61199" TargetMode="External"/><Relationship Id="rId2" Type="http://schemas.openxmlformats.org/officeDocument/2006/relationships/hyperlink" Target="https://www.youtube.com/watch?time_continue=8&amp;v=pLzUNbBvP_U"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in.mathworks.com/products/statistics.html"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hyperlink" Target="https://in.mathworks.com/products/neural-network.html"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in.mathworks.com/products/computer-vision.html" TargetMode="External"/><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hyperlink" Target="https://in.mathworks.com/products/automated-driving.html" TargetMode="External"/><Relationship Id="rId4" Type="http://schemas.openxmlformats.org/officeDocument/2006/relationships/hyperlink" Target="https://in.mathworks.com/products/fuzzy-logic.html"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gnu.org/software/octave/#windows"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hyperlink" Target="https://www.gnu.org/software/octave/#bsd" TargetMode="External"/><Relationship Id="rId4" Type="http://schemas.openxmlformats.org/officeDocument/2006/relationships/hyperlink" Target="https://www.gnu.org/software/octave/#maco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hyperlink" Target="http://www.kdnuggets.com/polls/2015/r-vs-python.htm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hyperlink" Target="http://www.ft.com/intl/cms/s/2/019b3702-92a2-11e4-a1fd-00144feabdc0.html#axzz3Ny5kj89q"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image.diku.dk/shark" TargetMode="Externa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hyperlink" Target="http://scikit-learn.org/" TargetMode="Externa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hyperlink" Target="http://www.statsmodels.org/" TargetMode="External"/><Relationship Id="rId2" Type="http://schemas.openxmlformats.org/officeDocument/2006/relationships/hyperlink" Target="http://pyevolve.sourceforge.net/0_6rc1" TargetMode="External"/><Relationship Id="rId1" Type="http://schemas.openxmlformats.org/officeDocument/2006/relationships/slideLayout" Target="../slideLayouts/slideLayout17.xml"/><Relationship Id="rId5" Type="http://schemas.openxmlformats.org/officeDocument/2006/relationships/hyperlink" Target="https://stanfordnlp.github.io/CoreNLP" TargetMode="External"/><Relationship Id="rId4" Type="http://schemas.openxmlformats.org/officeDocument/2006/relationships/hyperlink" Target="http://www.nltk.org/"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tensorflow.org/" TargetMode="External"/><Relationship Id="rId2" Type="http://schemas.openxmlformats.org/officeDocument/2006/relationships/hyperlink" Target="https://spacy.io/" TargetMode="Externa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hyperlink" Target="https://keras.io/" TargetMode="External"/><Relationship Id="rId2" Type="http://schemas.openxmlformats.org/officeDocument/2006/relationships/hyperlink" Target="http://deeplearning.net/software/theano" TargetMode="External"/><Relationship Id="rId1" Type="http://schemas.openxmlformats.org/officeDocument/2006/relationships/slideLayout" Target="../slideLayouts/slideLayout17.xml"/><Relationship Id="rId5" Type="http://schemas.openxmlformats.org/officeDocument/2006/relationships/hyperlink" Target="https://pypi.python.org/pypi/Reinforcement-Learning-Toolkit/1.0" TargetMode="External"/><Relationship Id="rId4" Type="http://schemas.openxmlformats.org/officeDocument/2006/relationships/hyperlink" Target="http://simplecv.org/"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pypi.python.org/pypi/rlflow" TargetMode="External"/><Relationship Id="rId2" Type="http://schemas.openxmlformats.org/officeDocument/2006/relationships/hyperlink" Target="http://pybrain.org/" TargetMode="External"/><Relationship Id="rId1" Type="http://schemas.openxmlformats.org/officeDocument/2006/relationships/slideLayout" Target="../slideLayouts/slideLayout17.xml"/><Relationship Id="rId6" Type="http://schemas.openxmlformats.org/officeDocument/2006/relationships/hyperlink" Target="https://pypi.python.org/pypi/concept_formation/0.2.15" TargetMode="External"/><Relationship Id="rId5" Type="http://schemas.openxmlformats.org/officeDocument/2006/relationships/hyperlink" Target="https://rlpy.readthedocs.io/en/latest" TargetMode="External"/><Relationship Id="rId4" Type="http://schemas.openxmlformats.org/officeDocument/2006/relationships/hyperlink" Target="https://gym.openai.com/"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rapidminer.com/" TargetMode="External"/><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hyperlink" Target="https://www.sas.com/en_in/home.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www.youtube.com/watch?v=gWBVy-JV0RA"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www.youtube.com/watch?v=vWLcyFtni6U"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hyperlink" Target="https://www.darpa.mil/news-events/2016-08-04"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time_continue=68&amp;v=1nJhe0XKfhc" TargetMode="External"/><Relationship Id="rId2" Type="http://schemas.openxmlformats.org/officeDocument/2006/relationships/hyperlink" Target="http://nytlabs.com/projects/editor.html" TargetMode="External"/><Relationship Id="rId1" Type="http://schemas.openxmlformats.org/officeDocument/2006/relationships/slideLayout" Target="../slideLayouts/slideLayout4.xml"/><Relationship Id="rId4" Type="http://schemas.openxmlformats.org/officeDocument/2006/relationships/hyperlink" Target="https://www.youtube.com/watch?time_continue=19&amp;v=ziizj6u1f6M"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Machine Learning</a:t>
            </a:r>
            <a:endParaRPr lang="en-US" dirty="0"/>
          </a:p>
        </p:txBody>
      </p:sp>
      <p:sp>
        <p:nvSpPr>
          <p:cNvPr id="3" name="Subtitle 2"/>
          <p:cNvSpPr>
            <a:spLocks noGrp="1"/>
          </p:cNvSpPr>
          <p:nvPr>
            <p:ph type="subTitle" idx="1"/>
          </p:nvPr>
        </p:nvSpPr>
        <p:spPr/>
        <p:txBody>
          <a:bodyPr/>
          <a:lstStyle/>
          <a:p>
            <a:r>
              <a:rPr lang="en-US" dirty="0" smtClean="0"/>
              <a:t>AI </a:t>
            </a:r>
            <a:r>
              <a:rPr lang="en-US" b="0" dirty="0" smtClean="0"/>
              <a:t>resurgence &amp; current state and future</a:t>
            </a:r>
            <a:endParaRPr lang="en-US" dirty="0"/>
          </a:p>
        </p:txBody>
      </p:sp>
    </p:spTree>
    <p:extLst>
      <p:ext uri="{BB962C8B-B14F-4D97-AF65-F5344CB8AC3E}">
        <p14:creationId xmlns:p14="http://schemas.microsoft.com/office/powerpoint/2010/main" val="32664109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7232" y="88650"/>
            <a:ext cx="8911687" cy="603328"/>
          </a:xfrm>
        </p:spPr>
        <p:txBody>
          <a:bodyPr>
            <a:normAutofit fontScale="90000"/>
          </a:bodyPr>
          <a:lstStyle/>
          <a:p>
            <a:r>
              <a:rPr lang="en-US" dirty="0" smtClean="0"/>
              <a:t>AI in Entertainment Industry </a:t>
            </a:r>
            <a:endParaRPr lang="en-US" dirty="0"/>
          </a:p>
        </p:txBody>
      </p:sp>
      <p:sp>
        <p:nvSpPr>
          <p:cNvPr id="3" name="Content Placeholder 2"/>
          <p:cNvSpPr>
            <a:spLocks noGrp="1"/>
          </p:cNvSpPr>
          <p:nvPr>
            <p:ph sz="half" idx="1"/>
          </p:nvPr>
        </p:nvSpPr>
        <p:spPr>
          <a:xfrm>
            <a:off x="2589212" y="856735"/>
            <a:ext cx="4313864" cy="5692346"/>
          </a:xfrm>
        </p:spPr>
        <p:txBody>
          <a:bodyPr>
            <a:normAutofit lnSpcReduction="10000"/>
          </a:bodyPr>
          <a:lstStyle/>
          <a:p>
            <a:r>
              <a:rPr lang="en-US" b="1" dirty="0"/>
              <a:t>Virtual Reality</a:t>
            </a:r>
          </a:p>
          <a:p>
            <a:pPr lvl="1"/>
            <a:r>
              <a:rPr lang="en-US" dirty="0"/>
              <a:t>If that idea makes you want to escape into another universe, AI will also be able to help you do that: applying the technology to virtual reality could make almost every aspect of it more immersive and believable</a:t>
            </a:r>
            <a:r>
              <a:rPr lang="en-US" dirty="0" smtClean="0"/>
              <a:t>. </a:t>
            </a:r>
            <a:r>
              <a:rPr lang="en-US" dirty="0" smtClean="0">
                <a:hlinkClick r:id="rId2"/>
              </a:rPr>
              <a:t>Intel’s true VR</a:t>
            </a:r>
            <a:r>
              <a:rPr lang="en-US" dirty="0" smtClean="0"/>
              <a:t> </a:t>
            </a:r>
            <a:r>
              <a:rPr lang="en-US" dirty="0"/>
              <a:t>at Olympic Winter Games </a:t>
            </a:r>
            <a:r>
              <a:rPr lang="en-US" dirty="0" err="1"/>
              <a:t>PyeongChang</a:t>
            </a:r>
            <a:r>
              <a:rPr lang="en-US" dirty="0"/>
              <a:t> </a:t>
            </a:r>
            <a:r>
              <a:rPr lang="en-US" dirty="0" smtClean="0"/>
              <a:t>2018. </a:t>
            </a:r>
            <a:r>
              <a:rPr lang="en-US" dirty="0"/>
              <a:t>Soon to become a $150 billion industry, virtual reality and augmented reality is here to stay. Over the last year, new models of mobile friendly VR headsets have made $861 million in revenue</a:t>
            </a:r>
          </a:p>
          <a:p>
            <a:r>
              <a:rPr lang="en-US" dirty="0" smtClean="0"/>
              <a:t> </a:t>
            </a:r>
            <a:r>
              <a:rPr lang="en-US" b="1" dirty="0"/>
              <a:t>Advertising</a:t>
            </a:r>
          </a:p>
          <a:p>
            <a:pPr lvl="1"/>
            <a:r>
              <a:rPr lang="en-US" dirty="0"/>
              <a:t>Netflix uses to keep you hooked, emotion- and facial-recognition technology will allow content providers to select what you see based on how you’re feeling.</a:t>
            </a:r>
            <a:endParaRPr lang="en-US" dirty="0" smtClean="0"/>
          </a:p>
          <a:p>
            <a:endParaRPr lang="en-US" dirty="0"/>
          </a:p>
        </p:txBody>
      </p:sp>
      <p:sp>
        <p:nvSpPr>
          <p:cNvPr id="4" name="Content Placeholder 3"/>
          <p:cNvSpPr>
            <a:spLocks noGrp="1"/>
          </p:cNvSpPr>
          <p:nvPr>
            <p:ph sz="half" idx="2"/>
          </p:nvPr>
        </p:nvSpPr>
        <p:spPr>
          <a:xfrm>
            <a:off x="7190747" y="856735"/>
            <a:ext cx="4313864" cy="5692346"/>
          </a:xfrm>
        </p:spPr>
        <p:txBody>
          <a:bodyPr>
            <a:normAutofit lnSpcReduction="10000"/>
          </a:bodyPr>
          <a:lstStyle/>
          <a:p>
            <a:r>
              <a:rPr lang="en-US" b="1" dirty="0"/>
              <a:t>AI in storytelling: Machines as </a:t>
            </a:r>
            <a:r>
              <a:rPr lang="en-US" b="1" dirty="0" err="1"/>
              <a:t>cocreators</a:t>
            </a:r>
            <a:endParaRPr lang="en-US" b="1" dirty="0"/>
          </a:p>
          <a:p>
            <a:pPr lvl="1"/>
            <a:r>
              <a:rPr lang="en-US" b="1" dirty="0"/>
              <a:t>Emotional arcs: The backbone of stories</a:t>
            </a:r>
          </a:p>
          <a:p>
            <a:pPr lvl="1"/>
            <a:r>
              <a:rPr lang="en-US" b="1" dirty="0"/>
              <a:t>Finding ‘families’: Common emotional arcs</a:t>
            </a:r>
          </a:p>
          <a:p>
            <a:r>
              <a:rPr lang="en-US" dirty="0"/>
              <a:t>Use of Artificial Intelligence is quite popular in the entertainment industry. Whether it’s the video games or music apps, we all are well aware of the concept. Talking about games, the idea is not new and is being </a:t>
            </a:r>
            <a:r>
              <a:rPr lang="en-US" dirty="0" err="1"/>
              <a:t>utilised</a:t>
            </a:r>
            <a:r>
              <a:rPr lang="en-US" dirty="0"/>
              <a:t> from the very beginning but today it has just grown exponentially. Games like </a:t>
            </a:r>
            <a:r>
              <a:rPr lang="en-US" b="1" dirty="0"/>
              <a:t>Middle Earth, Far Cry</a:t>
            </a:r>
            <a:r>
              <a:rPr lang="en-US" dirty="0"/>
              <a:t> are known for imparting personalities to the characters where they find objects, shoot, take cover and do everything possible for victory.</a:t>
            </a:r>
          </a:p>
        </p:txBody>
      </p:sp>
    </p:spTree>
    <p:extLst>
      <p:ext uri="{BB962C8B-B14F-4D97-AF65-F5344CB8AC3E}">
        <p14:creationId xmlns:p14="http://schemas.microsoft.com/office/powerpoint/2010/main" val="446461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228694"/>
            <a:ext cx="8911687" cy="685706"/>
          </a:xfrm>
        </p:spPr>
        <p:txBody>
          <a:bodyPr>
            <a:normAutofit fontScale="90000"/>
          </a:bodyPr>
          <a:lstStyle/>
          <a:p>
            <a:r>
              <a:rPr lang="en-US" dirty="0" smtClean="0"/>
              <a:t>AI in </a:t>
            </a:r>
            <a:r>
              <a:rPr lang="en-US" b="1" dirty="0"/>
              <a:t>Banking &amp; Finance</a:t>
            </a:r>
            <a:br>
              <a:rPr lang="en-US" b="1" dirty="0"/>
            </a:br>
            <a:endParaRPr lang="en-US" dirty="0"/>
          </a:p>
        </p:txBody>
      </p:sp>
      <p:sp>
        <p:nvSpPr>
          <p:cNvPr id="3" name="Content Placeholder 2"/>
          <p:cNvSpPr>
            <a:spLocks noGrp="1"/>
          </p:cNvSpPr>
          <p:nvPr>
            <p:ph sz="half" idx="1"/>
          </p:nvPr>
        </p:nvSpPr>
        <p:spPr>
          <a:xfrm>
            <a:off x="2589212" y="1103870"/>
            <a:ext cx="4313864" cy="5379308"/>
          </a:xfrm>
        </p:spPr>
        <p:txBody>
          <a:bodyPr>
            <a:normAutofit fontScale="92500" lnSpcReduction="10000"/>
          </a:bodyPr>
          <a:lstStyle/>
          <a:p>
            <a:r>
              <a:rPr lang="en-US" dirty="0"/>
              <a:t>Owing to the increase in the amount of financial data, a lot of financial services have resorted to Artificial Intelligence. Robots are much quicker in analyzing market data to forecast change in stock trends and manage finances as compared to the human counterparts. They can even use algorithms to offer suggestions to the clients involving simple problems</a:t>
            </a:r>
            <a:r>
              <a:rPr lang="en-US" dirty="0" smtClean="0"/>
              <a:t>.</a:t>
            </a:r>
          </a:p>
          <a:p>
            <a:r>
              <a:rPr lang="en-US" dirty="0"/>
              <a:t>Similarly, banks are using AI to keep a track of the customer base, addressing their needs, suggesting them about different schemes and what not. Often when there is a suspicious transaction from the users’ account, they immediately get a mail to confirm that it’s not an outsider who is carrying out that particular transaction.</a:t>
            </a:r>
          </a:p>
        </p:txBody>
      </p:sp>
      <p:sp>
        <p:nvSpPr>
          <p:cNvPr id="4" name="Content Placeholder 3"/>
          <p:cNvSpPr>
            <a:spLocks noGrp="1"/>
          </p:cNvSpPr>
          <p:nvPr>
            <p:ph sz="half" idx="2"/>
          </p:nvPr>
        </p:nvSpPr>
        <p:spPr>
          <a:xfrm>
            <a:off x="7190747" y="1103870"/>
            <a:ext cx="4313864" cy="5379308"/>
          </a:xfrm>
        </p:spPr>
        <p:txBody>
          <a:bodyPr>
            <a:normAutofit fontScale="92500" lnSpcReduction="10000"/>
          </a:bodyPr>
          <a:lstStyle/>
          <a:p>
            <a:r>
              <a:rPr lang="en-US" b="1" dirty="0" err="1"/>
              <a:t>CitiBank</a:t>
            </a:r>
            <a:endParaRPr lang="en-US" b="1" dirty="0"/>
          </a:p>
          <a:p>
            <a:pPr lvl="1"/>
            <a:r>
              <a:rPr lang="en-US" dirty="0"/>
              <a:t>Through Citi Ventures, </a:t>
            </a:r>
            <a:r>
              <a:rPr lang="en-US" dirty="0" err="1"/>
              <a:t>CitiBank</a:t>
            </a:r>
            <a:r>
              <a:rPr lang="en-US" dirty="0"/>
              <a:t> has made a strategic </a:t>
            </a:r>
            <a:r>
              <a:rPr lang="en-US" dirty="0" smtClean="0"/>
              <a:t>investment in</a:t>
            </a:r>
            <a:r>
              <a:rPr lang="en-US" dirty="0"/>
              <a:t> </a:t>
            </a:r>
            <a:r>
              <a:rPr lang="en-US" dirty="0">
                <a:hlinkClick r:id="rId2"/>
              </a:rPr>
              <a:t>Feedzai</a:t>
            </a:r>
            <a:r>
              <a:rPr lang="en-US" dirty="0"/>
              <a:t>, a leading global data science enterprise that works in real-time to identify and eradicate fraud in all avenues of commerce including online and in-person banking</a:t>
            </a:r>
            <a:r>
              <a:rPr lang="en-US" dirty="0" smtClean="0"/>
              <a:t>.</a:t>
            </a:r>
          </a:p>
          <a:p>
            <a:r>
              <a:rPr lang="en-US" dirty="0"/>
              <a:t>The seven leading U.S. commercial banks have prioritized strategic technological advancement with investments in AI applications to better service their customers, improve performance and increase revenue. The future of finance will be heavily influenced by emerging </a:t>
            </a:r>
            <a:r>
              <a:rPr lang="en-US" dirty="0" err="1"/>
              <a:t>fintech</a:t>
            </a:r>
            <a:r>
              <a:rPr lang="en-US" dirty="0"/>
              <a:t> and AI applications setting the stage for increasing competitiveness among the industry’s leading </a:t>
            </a:r>
            <a:r>
              <a:rPr lang="en-US" dirty="0" smtClean="0"/>
              <a:t>giants ….. Please go through this </a:t>
            </a:r>
            <a:r>
              <a:rPr lang="en-US" dirty="0" smtClean="0">
                <a:hlinkClick r:id="rId3"/>
              </a:rPr>
              <a:t>page </a:t>
            </a:r>
            <a:r>
              <a:rPr lang="en-US" dirty="0" smtClean="0"/>
              <a:t>for more info.</a:t>
            </a:r>
            <a:endParaRPr lang="en-US" dirty="0"/>
          </a:p>
        </p:txBody>
      </p:sp>
    </p:spTree>
    <p:extLst>
      <p:ext uri="{BB962C8B-B14F-4D97-AF65-F5344CB8AC3E}">
        <p14:creationId xmlns:p14="http://schemas.microsoft.com/office/powerpoint/2010/main" val="30420158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113364"/>
            <a:ext cx="8911687" cy="652755"/>
          </a:xfrm>
        </p:spPr>
        <p:txBody>
          <a:bodyPr/>
          <a:lstStyle/>
          <a:p>
            <a:r>
              <a:rPr lang="en-US" dirty="0" smtClean="0"/>
              <a:t>AI in Manufacturing</a:t>
            </a:r>
            <a:endParaRPr lang="en-US" dirty="0"/>
          </a:p>
        </p:txBody>
      </p:sp>
      <p:sp>
        <p:nvSpPr>
          <p:cNvPr id="3" name="Content Placeholder 2"/>
          <p:cNvSpPr>
            <a:spLocks noGrp="1"/>
          </p:cNvSpPr>
          <p:nvPr>
            <p:ph sz="half" idx="1"/>
          </p:nvPr>
        </p:nvSpPr>
        <p:spPr>
          <a:xfrm>
            <a:off x="2589212" y="939113"/>
            <a:ext cx="4313864" cy="5717059"/>
          </a:xfrm>
        </p:spPr>
        <p:txBody>
          <a:bodyPr>
            <a:normAutofit fontScale="92500" lnSpcReduction="20000"/>
          </a:bodyPr>
          <a:lstStyle/>
          <a:p>
            <a:r>
              <a:rPr lang="en-US" dirty="0"/>
              <a:t>Manufacturing is one of the first industries that has been using AI from the very beginning. Robotic parts are used in the factories to assemble different parts and then pack them without needing any manual help. Right from the raw materials to the shipped final products, robotic parts play an imminent role in most of the entities</a:t>
            </a:r>
            <a:r>
              <a:rPr lang="en-US" dirty="0" smtClean="0"/>
              <a:t>.</a:t>
            </a:r>
          </a:p>
          <a:p>
            <a:r>
              <a:rPr lang="en-US" dirty="0"/>
              <a:t>AI </a:t>
            </a:r>
            <a:r>
              <a:rPr lang="en-US" dirty="0">
                <a:hlinkClick r:id="rId2"/>
              </a:rPr>
              <a:t>Industrial Robots</a:t>
            </a:r>
            <a:r>
              <a:rPr lang="en-US" dirty="0"/>
              <a:t> taking over Assembly Line </a:t>
            </a:r>
            <a:r>
              <a:rPr lang="en-US" dirty="0" smtClean="0"/>
              <a:t>Manufacturing</a:t>
            </a:r>
          </a:p>
          <a:p>
            <a:r>
              <a:rPr lang="en-US" b="1" dirty="0" smtClean="0"/>
              <a:t>Siemens</a:t>
            </a:r>
            <a:endParaRPr lang="en-US" dirty="0" smtClean="0"/>
          </a:p>
          <a:p>
            <a:pPr lvl="1"/>
            <a:r>
              <a:rPr lang="en-US" dirty="0"/>
              <a:t>In March of </a:t>
            </a:r>
            <a:r>
              <a:rPr lang="en-US" dirty="0" smtClean="0"/>
              <a:t>2016 Siemens</a:t>
            </a:r>
            <a:r>
              <a:rPr lang="en-US" dirty="0"/>
              <a:t> launched </a:t>
            </a:r>
            <a:r>
              <a:rPr lang="en-US" dirty="0">
                <a:hlinkClick r:id="rId3"/>
              </a:rPr>
              <a:t>Mindsphere</a:t>
            </a:r>
            <a:r>
              <a:rPr lang="en-US" dirty="0"/>
              <a:t> </a:t>
            </a:r>
            <a:endParaRPr lang="en-US" dirty="0" smtClean="0"/>
          </a:p>
          <a:p>
            <a:r>
              <a:rPr lang="en-US" b="1" dirty="0"/>
              <a:t>GE</a:t>
            </a:r>
          </a:p>
          <a:p>
            <a:pPr lvl="1"/>
            <a:r>
              <a:rPr lang="en-US" dirty="0">
                <a:hlinkClick r:id="rId4"/>
              </a:rPr>
              <a:t>Predix </a:t>
            </a:r>
            <a:r>
              <a:rPr lang="en-US" dirty="0"/>
              <a:t>deep learning capabilities can spot potential problems and possible solutions. GE spent around $1 billion developing the system, and by 2020 GE expects Predix to process one million terabytes of data per day.</a:t>
            </a:r>
          </a:p>
        </p:txBody>
      </p:sp>
      <p:sp>
        <p:nvSpPr>
          <p:cNvPr id="4" name="Content Placeholder 3"/>
          <p:cNvSpPr>
            <a:spLocks noGrp="1"/>
          </p:cNvSpPr>
          <p:nvPr>
            <p:ph sz="half" idx="2"/>
          </p:nvPr>
        </p:nvSpPr>
        <p:spPr>
          <a:xfrm>
            <a:off x="7190747" y="939113"/>
            <a:ext cx="4313864" cy="5717059"/>
          </a:xfrm>
        </p:spPr>
        <p:txBody>
          <a:bodyPr>
            <a:normAutofit fontScale="92500" lnSpcReduction="20000"/>
          </a:bodyPr>
          <a:lstStyle/>
          <a:p>
            <a:r>
              <a:rPr lang="en-US" b="1" dirty="0"/>
              <a:t>Fanuc</a:t>
            </a:r>
          </a:p>
          <a:p>
            <a:pPr lvl="1"/>
            <a:r>
              <a:rPr lang="en-US" dirty="0"/>
              <a:t>Fanuc, the Japanese company which is a leader in industrial robotics, has recently made a strong push for greater connectivity and AI usage within their equipment. In 2015 Fanuc acquired a 6 percent stake in the AI startup Preferred Network for $7.3 million to integrate deep learning to its robots. </a:t>
            </a:r>
            <a:endParaRPr lang="en-US" dirty="0" smtClean="0"/>
          </a:p>
          <a:p>
            <a:pPr lvl="1"/>
            <a:r>
              <a:rPr lang="en-US" dirty="0"/>
              <a:t>The video below, shows how a </a:t>
            </a:r>
            <a:r>
              <a:rPr lang="en-US" dirty="0">
                <a:hlinkClick r:id="rId5"/>
              </a:rPr>
              <a:t>FUNAC </a:t>
            </a:r>
            <a:r>
              <a:rPr lang="en-US" dirty="0"/>
              <a:t>robot autonomously learns to pick up iron cylinders positioned at random </a:t>
            </a:r>
            <a:r>
              <a:rPr lang="en-US" dirty="0" smtClean="0"/>
              <a:t>angles</a:t>
            </a:r>
          </a:p>
          <a:p>
            <a:r>
              <a:rPr lang="en-US" b="1" dirty="0"/>
              <a:t>KUKA</a:t>
            </a:r>
          </a:p>
          <a:p>
            <a:pPr lvl="1"/>
            <a:r>
              <a:rPr lang="en-US" dirty="0"/>
              <a:t>KUKA, the Chinese-owned German manufacturing company, is one of the world largest manufacturers of industrial robots in the world</a:t>
            </a:r>
            <a:r>
              <a:rPr lang="en-US" dirty="0" smtClean="0"/>
              <a:t>. </a:t>
            </a:r>
            <a:r>
              <a:rPr lang="en-US" dirty="0"/>
              <a:t>KUKA uses these LBR </a:t>
            </a:r>
            <a:r>
              <a:rPr lang="en-US" dirty="0" err="1"/>
              <a:t>iiwa</a:t>
            </a:r>
            <a:r>
              <a:rPr lang="en-US" dirty="0"/>
              <a:t> robots in their own factories, as do other major manufacturers like </a:t>
            </a:r>
            <a:r>
              <a:rPr lang="en-US" dirty="0">
                <a:hlinkClick r:id="rId6"/>
              </a:rPr>
              <a:t>BMW</a:t>
            </a:r>
            <a:r>
              <a:rPr lang="en-US" dirty="0"/>
              <a:t>. </a:t>
            </a:r>
          </a:p>
          <a:p>
            <a:endParaRPr lang="en-US" dirty="0" smtClean="0">
              <a:hlinkClick r:id="rId5"/>
            </a:endParaRPr>
          </a:p>
          <a:p>
            <a:endParaRPr lang="en-US" dirty="0"/>
          </a:p>
        </p:txBody>
      </p:sp>
    </p:spTree>
    <p:extLst>
      <p:ext uri="{BB962C8B-B14F-4D97-AF65-F5344CB8AC3E}">
        <p14:creationId xmlns:p14="http://schemas.microsoft.com/office/powerpoint/2010/main" val="26517232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146316"/>
            <a:ext cx="8911687" cy="619804"/>
          </a:xfrm>
        </p:spPr>
        <p:txBody>
          <a:bodyPr>
            <a:normAutofit fontScale="90000"/>
          </a:bodyPr>
          <a:lstStyle/>
          <a:p>
            <a:r>
              <a:rPr lang="en-US" dirty="0" smtClean="0"/>
              <a:t>AI in </a:t>
            </a:r>
            <a:r>
              <a:rPr lang="en-US" b="1" dirty="0"/>
              <a:t>Online Customer Service</a:t>
            </a:r>
            <a:br>
              <a:rPr lang="en-US" b="1" dirty="0"/>
            </a:br>
            <a:endParaRPr lang="en-US" dirty="0"/>
          </a:p>
        </p:txBody>
      </p:sp>
      <p:sp>
        <p:nvSpPr>
          <p:cNvPr id="3" name="Content Placeholder 2"/>
          <p:cNvSpPr>
            <a:spLocks noGrp="1"/>
          </p:cNvSpPr>
          <p:nvPr>
            <p:ph sz="half" idx="1"/>
          </p:nvPr>
        </p:nvSpPr>
        <p:spPr>
          <a:xfrm>
            <a:off x="2589212" y="864973"/>
            <a:ext cx="4313864" cy="5708822"/>
          </a:xfrm>
        </p:spPr>
        <p:txBody>
          <a:bodyPr>
            <a:normAutofit fontScale="85000" lnSpcReduction="20000"/>
          </a:bodyPr>
          <a:lstStyle/>
          <a:p>
            <a:r>
              <a:rPr lang="en-US" dirty="0"/>
              <a:t>Several websites offer customers to chat with their representative in case of a query or grievances. However, most of the time these are not humans; rather these are chat bots that are trained to respond and extract the required knowledge from the site and present it to the </a:t>
            </a:r>
            <a:r>
              <a:rPr lang="en-US" dirty="0" smtClean="0"/>
              <a:t>customer</a:t>
            </a:r>
          </a:p>
          <a:p>
            <a:r>
              <a:rPr lang="en-US" dirty="0"/>
              <a:t>These bots </a:t>
            </a:r>
            <a:r>
              <a:rPr lang="en-US" dirty="0" err="1"/>
              <a:t>utilise</a:t>
            </a:r>
            <a:r>
              <a:rPr lang="en-US" dirty="0"/>
              <a:t> natural language processing to interpret the customer’s query by focusing on the keywords and then in response, the required data is fetched. However, it’s not quite easy for a robot to understand it because there’s a huge difference between the human and machine language. Reportedly, progress is being made on that front too and hopefully, soon we’ll be having a robot that could communicate with humans on its own.</a:t>
            </a:r>
          </a:p>
        </p:txBody>
      </p:sp>
      <p:sp>
        <p:nvSpPr>
          <p:cNvPr id="4" name="Content Placeholder 3"/>
          <p:cNvSpPr>
            <a:spLocks noGrp="1"/>
          </p:cNvSpPr>
          <p:nvPr>
            <p:ph sz="half" idx="2"/>
          </p:nvPr>
        </p:nvSpPr>
        <p:spPr>
          <a:xfrm>
            <a:off x="7190747" y="864973"/>
            <a:ext cx="4313864" cy="5708822"/>
          </a:xfrm>
        </p:spPr>
        <p:txBody>
          <a:bodyPr>
            <a:normAutofit fontScale="85000" lnSpcReduction="20000"/>
          </a:bodyPr>
          <a:lstStyle/>
          <a:p>
            <a:r>
              <a:rPr lang="en-US" dirty="0" smtClean="0"/>
              <a:t>TOP reason for raise of AI here</a:t>
            </a:r>
          </a:p>
          <a:p>
            <a:pPr lvl="1"/>
            <a:r>
              <a:rPr lang="en-US" dirty="0"/>
              <a:t>You only have to train them once</a:t>
            </a:r>
          </a:p>
          <a:p>
            <a:pPr lvl="1"/>
            <a:r>
              <a:rPr lang="en-US" dirty="0"/>
              <a:t>Customer service </a:t>
            </a:r>
            <a:r>
              <a:rPr lang="en-US" dirty="0">
                <a:hlinkClick r:id="rId2"/>
              </a:rPr>
              <a:t>that’s </a:t>
            </a:r>
            <a:r>
              <a:rPr lang="en-US" dirty="0" smtClean="0">
                <a:hlinkClick r:id="rId2"/>
              </a:rPr>
              <a:t>always-on</a:t>
            </a:r>
            <a:endParaRPr lang="en-US" dirty="0" smtClean="0"/>
          </a:p>
          <a:p>
            <a:pPr lvl="1"/>
            <a:r>
              <a:rPr lang="en-US" dirty="0"/>
              <a:t>Reliable service, wherever customers need it</a:t>
            </a:r>
          </a:p>
          <a:p>
            <a:pPr lvl="1"/>
            <a:r>
              <a:rPr lang="en-US" dirty="0"/>
              <a:t>Innovation with cost savings</a:t>
            </a:r>
          </a:p>
          <a:p>
            <a:pPr lvl="1"/>
            <a:r>
              <a:rPr lang="en-US" dirty="0"/>
              <a:t>Demand for self-service options</a:t>
            </a:r>
          </a:p>
          <a:p>
            <a:pPr lvl="1"/>
            <a:r>
              <a:rPr lang="en-US" dirty="0"/>
              <a:t>Pre-emptive action</a:t>
            </a:r>
          </a:p>
          <a:p>
            <a:pPr lvl="2"/>
            <a:r>
              <a:rPr lang="en-US" dirty="0"/>
              <a:t>Automation can deliver a level of responsiveness that isn’t humanly possible. The Forrester report </a:t>
            </a:r>
            <a:r>
              <a:rPr lang="en-US" dirty="0">
                <a:hlinkClick r:id="rId3"/>
              </a:rPr>
              <a:t>“2017 Customer Service Trends: Operations Become Smarter And More Strategic,”</a:t>
            </a:r>
            <a:r>
              <a:rPr lang="en-US" dirty="0"/>
              <a:t> touches on the concept of pre-emptive customer </a:t>
            </a:r>
            <a:r>
              <a:rPr lang="en-US" dirty="0" smtClean="0"/>
              <a:t>service</a:t>
            </a:r>
          </a:p>
          <a:p>
            <a:r>
              <a:rPr lang="en-US" dirty="0" smtClean="0"/>
              <a:t>Other side of the story</a:t>
            </a:r>
          </a:p>
          <a:p>
            <a:pPr lvl="1"/>
            <a:r>
              <a:rPr lang="en-US" dirty="0"/>
              <a:t>The first question to ask yourself is if the tool you are considering backs up to a real human. If the </a:t>
            </a:r>
            <a:r>
              <a:rPr lang="en-US" dirty="0" err="1"/>
              <a:t>chatbot</a:t>
            </a:r>
            <a:r>
              <a:rPr lang="en-US" dirty="0"/>
              <a:t> is unsuccessful, will the customer be able to talk with someone? A whopping 86% of consumers expect </a:t>
            </a:r>
            <a:r>
              <a:rPr lang="en-US" dirty="0" err="1"/>
              <a:t>chatbots</a:t>
            </a:r>
            <a:r>
              <a:rPr lang="en-US" dirty="0"/>
              <a:t> to always have an option to transfer to a live person, and a staggering number of tools in the market have conveniently ignored that.</a:t>
            </a:r>
            <a:endParaRPr lang="en-US" dirty="0" smtClean="0"/>
          </a:p>
          <a:p>
            <a:pPr lvl="1"/>
            <a:endParaRPr lang="en-US" dirty="0"/>
          </a:p>
          <a:p>
            <a:pPr lvl="1"/>
            <a:endParaRPr lang="en-US" dirty="0"/>
          </a:p>
        </p:txBody>
      </p:sp>
    </p:spTree>
    <p:extLst>
      <p:ext uri="{BB962C8B-B14F-4D97-AF65-F5344CB8AC3E}">
        <p14:creationId xmlns:p14="http://schemas.microsoft.com/office/powerpoint/2010/main" val="4165541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303" y="2679292"/>
            <a:ext cx="10178322" cy="1492132"/>
          </a:xfrm>
        </p:spPr>
        <p:txBody>
          <a:bodyPr>
            <a:normAutofit/>
          </a:bodyPr>
          <a:lstStyle/>
          <a:p>
            <a:r>
              <a:rPr lang="en-US" sz="7200" dirty="0" smtClean="0">
                <a:solidFill>
                  <a:schemeClr val="tx1"/>
                </a:solidFill>
              </a:rPr>
              <a:t>What intel offers</a:t>
            </a:r>
            <a:endParaRPr lang="en-US" sz="7200" dirty="0">
              <a:solidFill>
                <a:schemeClr val="tx1"/>
              </a:solidFill>
            </a:endParaRPr>
          </a:p>
        </p:txBody>
      </p:sp>
    </p:spTree>
    <p:extLst>
      <p:ext uri="{BB962C8B-B14F-4D97-AF65-F5344CB8AC3E}">
        <p14:creationId xmlns:p14="http://schemas.microsoft.com/office/powerpoint/2010/main" val="14335142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733053"/>
          </a:xfrm>
        </p:spPr>
        <p:txBody>
          <a:bodyPr>
            <a:normAutofit/>
          </a:bodyPr>
          <a:lstStyle/>
          <a:p>
            <a:r>
              <a:rPr lang="en-US" dirty="0" smtClean="0"/>
              <a:t>Intel AI academy</a:t>
            </a:r>
            <a:endParaRPr lang="en-US" dirty="0"/>
          </a:p>
        </p:txBody>
      </p:sp>
      <p:pic>
        <p:nvPicPr>
          <p:cNvPr id="4" name="Content Placeholder 3"/>
          <p:cNvPicPr>
            <a:picLocks noGrp="1" noChangeAspect="1"/>
          </p:cNvPicPr>
          <p:nvPr>
            <p:ph idx="1"/>
          </p:nvPr>
        </p:nvPicPr>
        <p:blipFill>
          <a:blip r:embed="rId2"/>
          <a:stretch>
            <a:fillRect/>
          </a:stretch>
        </p:blipFill>
        <p:spPr>
          <a:xfrm>
            <a:off x="3605884" y="2133600"/>
            <a:ext cx="6882058" cy="3778250"/>
          </a:xfrm>
          <a:prstGeom prst="rect">
            <a:avLst/>
          </a:prstGeom>
        </p:spPr>
      </p:pic>
    </p:spTree>
    <p:extLst>
      <p:ext uri="{BB962C8B-B14F-4D97-AF65-F5344CB8AC3E}">
        <p14:creationId xmlns:p14="http://schemas.microsoft.com/office/powerpoint/2010/main" val="2482256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1430" y="382385"/>
            <a:ext cx="11173838" cy="810875"/>
          </a:xfrm>
        </p:spPr>
        <p:txBody>
          <a:bodyPr>
            <a:normAutofit/>
          </a:bodyPr>
          <a:lstStyle/>
          <a:p>
            <a:r>
              <a:rPr lang="en-US" dirty="0" smtClean="0"/>
              <a:t>Framework </a:t>
            </a:r>
            <a:r>
              <a:rPr lang="en-US" dirty="0"/>
              <a:t>Optimization Training</a:t>
            </a:r>
          </a:p>
        </p:txBody>
      </p:sp>
      <p:pic>
        <p:nvPicPr>
          <p:cNvPr id="4" name="Picture 3"/>
          <p:cNvPicPr>
            <a:picLocks noChangeAspect="1"/>
          </p:cNvPicPr>
          <p:nvPr/>
        </p:nvPicPr>
        <p:blipFill>
          <a:blip r:embed="rId2"/>
          <a:stretch>
            <a:fillRect/>
          </a:stretch>
        </p:blipFill>
        <p:spPr>
          <a:xfrm>
            <a:off x="1457325" y="1227547"/>
            <a:ext cx="5987577" cy="3129032"/>
          </a:xfrm>
          <a:prstGeom prst="rect">
            <a:avLst/>
          </a:prstGeom>
        </p:spPr>
      </p:pic>
      <p:pic>
        <p:nvPicPr>
          <p:cNvPr id="6" name="Picture 5"/>
          <p:cNvPicPr>
            <a:picLocks noChangeAspect="1"/>
          </p:cNvPicPr>
          <p:nvPr/>
        </p:nvPicPr>
        <p:blipFill>
          <a:blip r:embed="rId3"/>
          <a:stretch>
            <a:fillRect/>
          </a:stretch>
        </p:blipFill>
        <p:spPr>
          <a:xfrm>
            <a:off x="7444902" y="1227548"/>
            <a:ext cx="4222546" cy="3129032"/>
          </a:xfrm>
          <a:prstGeom prst="rect">
            <a:avLst/>
          </a:prstGeom>
        </p:spPr>
      </p:pic>
      <p:pic>
        <p:nvPicPr>
          <p:cNvPr id="7" name="Picture 6"/>
          <p:cNvPicPr>
            <a:picLocks noChangeAspect="1"/>
          </p:cNvPicPr>
          <p:nvPr/>
        </p:nvPicPr>
        <p:blipFill>
          <a:blip r:embed="rId4"/>
          <a:stretch>
            <a:fillRect/>
          </a:stretch>
        </p:blipFill>
        <p:spPr>
          <a:xfrm>
            <a:off x="5703550" y="4315813"/>
            <a:ext cx="1467260" cy="2440591"/>
          </a:xfrm>
          <a:prstGeom prst="rect">
            <a:avLst/>
          </a:prstGeom>
        </p:spPr>
      </p:pic>
    </p:spTree>
    <p:extLst>
      <p:ext uri="{BB962C8B-B14F-4D97-AF65-F5344CB8AC3E}">
        <p14:creationId xmlns:p14="http://schemas.microsoft.com/office/powerpoint/2010/main" val="1276438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116496"/>
            <a:ext cx="10178322" cy="739538"/>
          </a:xfrm>
        </p:spPr>
        <p:txBody>
          <a:bodyPr>
            <a:normAutofit/>
          </a:bodyPr>
          <a:lstStyle/>
          <a:p>
            <a:r>
              <a:rPr lang="en-US" dirty="0"/>
              <a:t>AI Student Kits</a:t>
            </a:r>
          </a:p>
        </p:txBody>
      </p:sp>
      <p:pic>
        <p:nvPicPr>
          <p:cNvPr id="4" name="Picture 3"/>
          <p:cNvPicPr>
            <a:picLocks noChangeAspect="1"/>
          </p:cNvPicPr>
          <p:nvPr/>
        </p:nvPicPr>
        <p:blipFill>
          <a:blip r:embed="rId2"/>
          <a:stretch>
            <a:fillRect/>
          </a:stretch>
        </p:blipFill>
        <p:spPr>
          <a:xfrm>
            <a:off x="1356198" y="856034"/>
            <a:ext cx="8924925" cy="1493634"/>
          </a:xfrm>
          <a:prstGeom prst="rect">
            <a:avLst/>
          </a:prstGeom>
        </p:spPr>
      </p:pic>
      <p:pic>
        <p:nvPicPr>
          <p:cNvPr id="5" name="Picture 4"/>
          <p:cNvPicPr>
            <a:picLocks noChangeAspect="1"/>
          </p:cNvPicPr>
          <p:nvPr/>
        </p:nvPicPr>
        <p:blipFill>
          <a:blip r:embed="rId3"/>
          <a:stretch>
            <a:fillRect/>
          </a:stretch>
        </p:blipFill>
        <p:spPr>
          <a:xfrm>
            <a:off x="1356198" y="2250636"/>
            <a:ext cx="8924925" cy="3381375"/>
          </a:xfrm>
          <a:prstGeom prst="rect">
            <a:avLst/>
          </a:prstGeom>
        </p:spPr>
      </p:pic>
    </p:spTree>
    <p:extLst>
      <p:ext uri="{BB962C8B-B14F-4D97-AF65-F5344CB8AC3E}">
        <p14:creationId xmlns:p14="http://schemas.microsoft.com/office/powerpoint/2010/main" val="21778920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71637" y="728662"/>
            <a:ext cx="8848725" cy="5400675"/>
          </a:xfrm>
          <a:prstGeom prst="rect">
            <a:avLst/>
          </a:prstGeom>
        </p:spPr>
      </p:pic>
    </p:spTree>
    <p:extLst>
      <p:ext uri="{BB962C8B-B14F-4D97-AF65-F5344CB8AC3E}">
        <p14:creationId xmlns:p14="http://schemas.microsoft.com/office/powerpoint/2010/main" val="37892891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52938" y="190879"/>
            <a:ext cx="8114672" cy="6517964"/>
          </a:xfrm>
          <a:prstGeom prst="rect">
            <a:avLst/>
          </a:prstGeom>
        </p:spPr>
      </p:pic>
    </p:spTree>
    <p:extLst>
      <p:ext uri="{BB962C8B-B14F-4D97-AF65-F5344CB8AC3E}">
        <p14:creationId xmlns:p14="http://schemas.microsoft.com/office/powerpoint/2010/main" val="23107217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4" name="Rectangle 3"/>
          <p:cNvSpPr/>
          <p:nvPr/>
        </p:nvSpPr>
        <p:spPr>
          <a:xfrm>
            <a:off x="1655805" y="1466335"/>
            <a:ext cx="8913341" cy="495094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ARTIFICIAL INTELLIGENCE</a:t>
            </a:r>
          </a:p>
          <a:p>
            <a:r>
              <a:rPr lang="en-US" dirty="0"/>
              <a:t>AI is the broadest term, ­applying to any technique that enables computers to mimic human intelligence, using logic, if-then rules, decision trees, and machine learning (including deep learning).</a:t>
            </a:r>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5" name="Rectangle 4"/>
          <p:cNvSpPr/>
          <p:nvPr/>
        </p:nvSpPr>
        <p:spPr>
          <a:xfrm>
            <a:off x="1944130" y="2809103"/>
            <a:ext cx="8567351" cy="3525795"/>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MACHINE LEARNING</a:t>
            </a:r>
          </a:p>
          <a:p>
            <a:r>
              <a:rPr lang="en-US" dirty="0" smtClean="0"/>
              <a:t>The subset of AI that includes abstruse statistical techniques that enable machines to improve at tasks with experience. The category includes deep learning.</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 </a:t>
            </a:r>
            <a:endParaRPr lang="en-US" dirty="0"/>
          </a:p>
        </p:txBody>
      </p:sp>
      <p:sp>
        <p:nvSpPr>
          <p:cNvPr id="12" name="Rectangle 11"/>
          <p:cNvSpPr/>
          <p:nvPr/>
        </p:nvSpPr>
        <p:spPr>
          <a:xfrm>
            <a:off x="2125362" y="4201297"/>
            <a:ext cx="8328454" cy="2075935"/>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mtClean="0"/>
              <a:t>DEEP LEARNING</a:t>
            </a:r>
          </a:p>
          <a:p>
            <a:r>
              <a:rPr lang="en-US" smtClean="0"/>
              <a:t>The subset of machine learning composed of algorithms that permit software to train itself to perform tasks, like speech and image recognition, by exposing multilayered neural networks to vast amounts of data</a:t>
            </a:r>
            <a:endParaRPr lang="en-US" dirty="0"/>
          </a:p>
        </p:txBody>
      </p:sp>
    </p:spTree>
    <p:extLst>
      <p:ext uri="{BB962C8B-B14F-4D97-AF65-F5344CB8AC3E}">
        <p14:creationId xmlns:p14="http://schemas.microsoft.com/office/powerpoint/2010/main" val="35257935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737" y="148921"/>
            <a:ext cx="10178322" cy="765479"/>
          </a:xfrm>
        </p:spPr>
        <p:txBody>
          <a:bodyPr>
            <a:normAutofit/>
          </a:bodyPr>
          <a:lstStyle/>
          <a:p>
            <a:r>
              <a:rPr lang="en-US" dirty="0" smtClean="0"/>
              <a:t>For professors</a:t>
            </a:r>
            <a:endParaRPr lang="en-US" dirty="0"/>
          </a:p>
        </p:txBody>
      </p:sp>
      <p:pic>
        <p:nvPicPr>
          <p:cNvPr id="4" name="Picture 3"/>
          <p:cNvPicPr>
            <a:picLocks noChangeAspect="1"/>
          </p:cNvPicPr>
          <p:nvPr/>
        </p:nvPicPr>
        <p:blipFill>
          <a:blip r:embed="rId2"/>
          <a:stretch>
            <a:fillRect/>
          </a:stretch>
        </p:blipFill>
        <p:spPr>
          <a:xfrm>
            <a:off x="1225737" y="751230"/>
            <a:ext cx="9407863" cy="6053977"/>
          </a:xfrm>
          <a:prstGeom prst="rect">
            <a:avLst/>
          </a:prstGeom>
        </p:spPr>
      </p:pic>
    </p:spTree>
    <p:extLst>
      <p:ext uri="{BB962C8B-B14F-4D97-AF65-F5344CB8AC3E}">
        <p14:creationId xmlns:p14="http://schemas.microsoft.com/office/powerpoint/2010/main" val="25650703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836815"/>
          </a:xfrm>
        </p:spPr>
        <p:txBody>
          <a:bodyPr/>
          <a:lstStyle/>
          <a:p>
            <a:r>
              <a:rPr lang="en-US" dirty="0" smtClean="0"/>
              <a:t>Collaboration</a:t>
            </a:r>
            <a:endParaRPr lang="en-US" dirty="0"/>
          </a:p>
        </p:txBody>
      </p:sp>
      <p:pic>
        <p:nvPicPr>
          <p:cNvPr id="4" name="Picture 3"/>
          <p:cNvPicPr>
            <a:picLocks noChangeAspect="1"/>
          </p:cNvPicPr>
          <p:nvPr/>
        </p:nvPicPr>
        <p:blipFill>
          <a:blip r:embed="rId2"/>
          <a:stretch>
            <a:fillRect/>
          </a:stretch>
        </p:blipFill>
        <p:spPr>
          <a:xfrm>
            <a:off x="1251678" y="1301581"/>
            <a:ext cx="9420225" cy="5305425"/>
          </a:xfrm>
          <a:prstGeom prst="rect">
            <a:avLst/>
          </a:prstGeom>
        </p:spPr>
      </p:pic>
    </p:spTree>
    <p:extLst>
      <p:ext uri="{BB962C8B-B14F-4D97-AF65-F5344CB8AC3E}">
        <p14:creationId xmlns:p14="http://schemas.microsoft.com/office/powerpoint/2010/main" val="30903472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0321" y="3186078"/>
            <a:ext cx="3766686" cy="1280890"/>
          </a:xfrm>
        </p:spPr>
        <p:txBody>
          <a:bodyPr>
            <a:normAutofit/>
          </a:bodyPr>
          <a:lstStyle/>
          <a:p>
            <a:r>
              <a:rPr lang="en-US" sz="5400" dirty="0" smtClean="0"/>
              <a:t>Thankyou </a:t>
            </a:r>
            <a:endParaRPr lang="en-US" sz="5400" dirty="0"/>
          </a:p>
        </p:txBody>
      </p:sp>
    </p:spTree>
    <p:extLst>
      <p:ext uri="{BB962C8B-B14F-4D97-AF65-F5344CB8AC3E}">
        <p14:creationId xmlns:p14="http://schemas.microsoft.com/office/powerpoint/2010/main" val="17222293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7484" y="1932710"/>
            <a:ext cx="10950515" cy="1851182"/>
          </a:xfrm>
        </p:spPr>
        <p:txBody>
          <a:bodyPr>
            <a:normAutofit/>
          </a:bodyPr>
          <a:lstStyle/>
          <a:p>
            <a:r>
              <a:rPr lang="en-US" dirty="0" smtClean="0"/>
              <a:t>Machine Learning – IDE, Languages and Libraries</a:t>
            </a:r>
            <a:endParaRPr lang="en-US" dirty="0"/>
          </a:p>
        </p:txBody>
      </p:sp>
    </p:spTree>
    <p:extLst>
      <p:ext uri="{BB962C8B-B14F-4D97-AF65-F5344CB8AC3E}">
        <p14:creationId xmlns:p14="http://schemas.microsoft.com/office/powerpoint/2010/main" val="3956085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10666" y="183197"/>
            <a:ext cx="10972800" cy="731203"/>
          </a:xfrm>
        </p:spPr>
        <p:txBody>
          <a:bodyPr/>
          <a:lstStyle/>
          <a:p>
            <a:r>
              <a:rPr lang="en-US" sz="4000" b="1" dirty="0" smtClean="0">
                <a:solidFill>
                  <a:schemeClr val="tx1"/>
                </a:solidFill>
              </a:rPr>
              <a:t>IDE – Software Environments</a:t>
            </a:r>
            <a:endParaRPr lang="en-US" sz="4000" b="1" dirty="0">
              <a:solidFill>
                <a:schemeClr val="tx1"/>
              </a:solidFill>
            </a:endParaRPr>
          </a:p>
        </p:txBody>
      </p:sp>
      <p:sp>
        <p:nvSpPr>
          <p:cNvPr id="5" name="Content Placeholder 4"/>
          <p:cNvSpPr>
            <a:spLocks noGrp="1"/>
          </p:cNvSpPr>
          <p:nvPr>
            <p:ph sz="quarter" idx="13"/>
          </p:nvPr>
        </p:nvSpPr>
        <p:spPr>
          <a:xfrm>
            <a:off x="667692" y="1282356"/>
            <a:ext cx="10970683" cy="4794609"/>
          </a:xfrm>
        </p:spPr>
        <p:txBody>
          <a:bodyPr>
            <a:normAutofit/>
          </a:bodyPr>
          <a:lstStyle/>
          <a:p>
            <a:pPr marL="571500" indent="-571500">
              <a:buFont typeface="Wingdings" panose="05000000000000000000" pitchFamily="2" charset="2"/>
              <a:buChar char="Ø"/>
            </a:pPr>
            <a:r>
              <a:rPr lang="en-US" sz="3600" dirty="0" smtClean="0">
                <a:solidFill>
                  <a:schemeClr val="tx2"/>
                </a:solidFill>
              </a:rPr>
              <a:t>MATLAB:</a:t>
            </a:r>
            <a:endParaRPr lang="en-US" dirty="0" smtClean="0">
              <a:solidFill>
                <a:schemeClr val="tx2"/>
              </a:solidFill>
            </a:endParaRPr>
          </a:p>
          <a:p>
            <a:pPr marL="643459" lvl="1" indent="-342900"/>
            <a:r>
              <a:rPr lang="en-US" dirty="0" smtClean="0"/>
              <a:t> Lots of in-built and 3</a:t>
            </a:r>
            <a:r>
              <a:rPr lang="en-US" baseline="30000" dirty="0" smtClean="0"/>
              <a:t>rd</a:t>
            </a:r>
            <a:r>
              <a:rPr lang="en-US" dirty="0" smtClean="0"/>
              <a:t> party libraries for Machine Learning, Deep Learning and Computer Vision applications and Automated Driving.</a:t>
            </a:r>
          </a:p>
          <a:p>
            <a:pPr marL="643459" lvl="1" indent="-342900"/>
            <a:r>
              <a:rPr lang="en-US" dirty="0" smtClean="0"/>
              <a:t>Easy to Use.</a:t>
            </a:r>
          </a:p>
          <a:p>
            <a:pPr marL="643459" lvl="1" indent="-342900"/>
            <a:r>
              <a:rPr lang="en-US" dirty="0" smtClean="0"/>
              <a:t>Allows prototype to be built quickly.</a:t>
            </a:r>
          </a:p>
          <a:p>
            <a:pPr marL="643459" lvl="1" indent="-342900"/>
            <a:r>
              <a:rPr lang="en-US" dirty="0" smtClean="0"/>
              <a:t>Tool Box available with MATLAB for Machine Learning: </a:t>
            </a:r>
          </a:p>
          <a:p>
            <a:pPr marL="1219181" lvl="2" indent="-457200">
              <a:buFont typeface="Wingdings" panose="05000000000000000000" pitchFamily="2" charset="2"/>
              <a:buChar char="§"/>
            </a:pPr>
            <a:r>
              <a:rPr lang="en-US" dirty="0" smtClean="0"/>
              <a:t>Statistics and Machine Learning Tool Box: (</a:t>
            </a:r>
            <a:r>
              <a:rPr lang="en-US" dirty="0" smtClean="0">
                <a:hlinkClick r:id="rId3"/>
              </a:rPr>
              <a:t>https://in.mathworks.com/products/statistics.html</a:t>
            </a:r>
            <a:r>
              <a:rPr lang="en-US" dirty="0" smtClean="0"/>
              <a:t>)</a:t>
            </a:r>
          </a:p>
          <a:p>
            <a:pPr marL="1219181" lvl="2" indent="-457200">
              <a:buFont typeface="Wingdings" panose="05000000000000000000" pitchFamily="2" charset="2"/>
              <a:buChar char="§"/>
            </a:pPr>
            <a:r>
              <a:rPr lang="en-US" dirty="0" smtClean="0"/>
              <a:t>Neural Network Tool Box: (</a:t>
            </a:r>
            <a:r>
              <a:rPr lang="en-US" dirty="0" smtClean="0">
                <a:hlinkClick r:id="rId4"/>
              </a:rPr>
              <a:t>https://in.mathworks.com/products/neural-network.html</a:t>
            </a:r>
            <a:r>
              <a:rPr lang="en-US" dirty="0" smtClean="0"/>
              <a:t>)</a:t>
            </a:r>
          </a:p>
        </p:txBody>
      </p:sp>
    </p:spTree>
    <p:extLst>
      <p:ext uri="{BB962C8B-B14F-4D97-AF65-F5344CB8AC3E}">
        <p14:creationId xmlns:p14="http://schemas.microsoft.com/office/powerpoint/2010/main" val="2253672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a:xfrm>
            <a:off x="557954" y="731805"/>
            <a:ext cx="10970683" cy="5317958"/>
          </a:xfrm>
        </p:spPr>
        <p:txBody>
          <a:bodyPr/>
          <a:lstStyle/>
          <a:p>
            <a:pPr marL="1333481" lvl="2" indent="-571500">
              <a:buFont typeface="Wingdings" panose="05000000000000000000" pitchFamily="2" charset="2"/>
              <a:buChar char="§"/>
            </a:pPr>
            <a:r>
              <a:rPr lang="en-US" dirty="0"/>
              <a:t>Computer Vision Tool Box: </a:t>
            </a:r>
            <a:r>
              <a:rPr lang="en-US" dirty="0" smtClean="0"/>
              <a:t>(</a:t>
            </a:r>
            <a:r>
              <a:rPr lang="en-US" dirty="0" smtClean="0">
                <a:hlinkClick r:id="rId3"/>
              </a:rPr>
              <a:t>https</a:t>
            </a:r>
            <a:r>
              <a:rPr lang="en-US" dirty="0">
                <a:hlinkClick r:id="rId3"/>
              </a:rPr>
              <a:t>://</a:t>
            </a:r>
            <a:r>
              <a:rPr lang="en-US" dirty="0" smtClean="0">
                <a:hlinkClick r:id="rId3"/>
              </a:rPr>
              <a:t>in.mathworks.com/products/computer-vision.html</a:t>
            </a:r>
            <a:r>
              <a:rPr lang="en-US" dirty="0" smtClean="0"/>
              <a:t>)</a:t>
            </a:r>
          </a:p>
          <a:p>
            <a:pPr marL="1333481" lvl="2" indent="-571500">
              <a:buFont typeface="Wingdings" panose="05000000000000000000" pitchFamily="2" charset="2"/>
              <a:buChar char="§"/>
            </a:pPr>
            <a:r>
              <a:rPr lang="en-US" dirty="0" smtClean="0"/>
              <a:t>Fuzzy Logic Tool Box: (</a:t>
            </a:r>
            <a:r>
              <a:rPr lang="en-US" dirty="0" smtClean="0">
                <a:hlinkClick r:id="rId4"/>
              </a:rPr>
              <a:t>https</a:t>
            </a:r>
            <a:r>
              <a:rPr lang="en-US" dirty="0">
                <a:hlinkClick r:id="rId4"/>
              </a:rPr>
              <a:t>://</a:t>
            </a:r>
            <a:r>
              <a:rPr lang="en-US" dirty="0" smtClean="0">
                <a:hlinkClick r:id="rId4"/>
              </a:rPr>
              <a:t>in.mathworks.com/products/fuzzy-logic.html</a:t>
            </a:r>
            <a:r>
              <a:rPr lang="en-US" dirty="0" smtClean="0"/>
              <a:t>)</a:t>
            </a:r>
          </a:p>
          <a:p>
            <a:pPr marL="1333481" lvl="2" indent="-571500">
              <a:buFont typeface="Wingdings" panose="05000000000000000000" pitchFamily="2" charset="2"/>
              <a:buChar char="§"/>
            </a:pPr>
            <a:r>
              <a:rPr lang="en-US" dirty="0" smtClean="0"/>
              <a:t>Automated Driving System </a:t>
            </a:r>
            <a:r>
              <a:rPr lang="en-US" dirty="0"/>
              <a:t>T</a:t>
            </a:r>
            <a:r>
              <a:rPr lang="en-US" dirty="0" smtClean="0"/>
              <a:t>ool Box: (</a:t>
            </a:r>
            <a:r>
              <a:rPr lang="en-US" dirty="0" smtClean="0">
                <a:hlinkClick r:id="rId5"/>
              </a:rPr>
              <a:t>https</a:t>
            </a:r>
            <a:r>
              <a:rPr lang="en-US" dirty="0">
                <a:hlinkClick r:id="rId5"/>
              </a:rPr>
              <a:t>://</a:t>
            </a:r>
            <a:r>
              <a:rPr lang="en-US" dirty="0" smtClean="0">
                <a:hlinkClick r:id="rId5"/>
              </a:rPr>
              <a:t>in.mathworks.com/products/automated-driving.html</a:t>
            </a:r>
            <a:r>
              <a:rPr lang="en-US" dirty="0" smtClean="0"/>
              <a:t>)</a:t>
            </a:r>
          </a:p>
          <a:p>
            <a:pPr marL="872059" lvl="1" indent="-571500">
              <a:buFont typeface="Wingdings" panose="05000000000000000000" pitchFamily="2" charset="2"/>
              <a:buChar char="§"/>
            </a:pPr>
            <a:r>
              <a:rPr lang="en-US" dirty="0" smtClean="0"/>
              <a:t>Not Open Source.</a:t>
            </a:r>
          </a:p>
          <a:p>
            <a:pPr marL="872059" lvl="1" indent="-571500">
              <a:buFont typeface="Wingdings" panose="05000000000000000000" pitchFamily="2" charset="2"/>
              <a:buChar char="§"/>
            </a:pPr>
            <a:r>
              <a:rPr lang="en-US" dirty="0" smtClean="0"/>
              <a:t>Free trial for 30 days can be obtained here: (</a:t>
            </a:r>
            <a:r>
              <a:rPr lang="en-US" dirty="0" smtClean="0">
                <a:solidFill>
                  <a:schemeClr val="accent1"/>
                </a:solidFill>
              </a:rPr>
              <a:t>https</a:t>
            </a:r>
            <a:r>
              <a:rPr lang="en-US" dirty="0">
                <a:solidFill>
                  <a:schemeClr val="accent1"/>
                </a:solidFill>
              </a:rPr>
              <a:t>://in.mathworks.com/campaigns/products/trials/targeted/mal.html</a:t>
            </a:r>
            <a:r>
              <a:rPr lang="en-US" dirty="0" smtClean="0"/>
              <a:t>)</a:t>
            </a:r>
            <a:endParaRPr lang="en-US" dirty="0"/>
          </a:p>
        </p:txBody>
      </p:sp>
    </p:spTree>
    <p:extLst>
      <p:ext uri="{BB962C8B-B14F-4D97-AF65-F5344CB8AC3E}">
        <p14:creationId xmlns:p14="http://schemas.microsoft.com/office/powerpoint/2010/main" val="165764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850507" y="183197"/>
            <a:ext cx="10972800" cy="668858"/>
          </a:xfrm>
        </p:spPr>
        <p:txBody>
          <a:bodyPr>
            <a:noAutofit/>
          </a:bodyPr>
          <a:lstStyle/>
          <a:p>
            <a:r>
              <a:rPr lang="en-US" sz="4000" b="1" dirty="0" smtClean="0">
                <a:solidFill>
                  <a:schemeClr val="tx1"/>
                </a:solidFill>
              </a:rPr>
              <a:t>IDE – Software Environments</a:t>
            </a:r>
            <a:endParaRPr lang="en-US" sz="4000" b="1" dirty="0">
              <a:solidFill>
                <a:schemeClr val="tx1"/>
              </a:solidFill>
            </a:endParaRPr>
          </a:p>
        </p:txBody>
      </p:sp>
      <p:sp>
        <p:nvSpPr>
          <p:cNvPr id="5" name="Content Placeholder 4"/>
          <p:cNvSpPr>
            <a:spLocks noGrp="1"/>
          </p:cNvSpPr>
          <p:nvPr>
            <p:ph sz="quarter" idx="13"/>
          </p:nvPr>
        </p:nvSpPr>
        <p:spPr>
          <a:xfrm>
            <a:off x="942266" y="1094417"/>
            <a:ext cx="10970683" cy="4987728"/>
          </a:xfrm>
        </p:spPr>
        <p:txBody>
          <a:bodyPr>
            <a:normAutofit/>
          </a:bodyPr>
          <a:lstStyle/>
          <a:p>
            <a:pPr marL="571500" indent="-571500">
              <a:buFont typeface="Wingdings" panose="05000000000000000000" pitchFamily="2" charset="2"/>
              <a:buChar char="Ø"/>
            </a:pPr>
            <a:r>
              <a:rPr lang="en-US" sz="3600" dirty="0" smtClean="0">
                <a:solidFill>
                  <a:schemeClr val="tx2"/>
                </a:solidFill>
              </a:rPr>
              <a:t>OCTAVE:</a:t>
            </a:r>
            <a:endParaRPr lang="en-US" dirty="0" smtClean="0">
              <a:solidFill>
                <a:schemeClr val="tx2"/>
              </a:solidFill>
            </a:endParaRPr>
          </a:p>
          <a:p>
            <a:pPr marL="643459" lvl="1" indent="-342900"/>
            <a:r>
              <a:rPr lang="en-US" dirty="0" smtClean="0"/>
              <a:t>Open Source.</a:t>
            </a:r>
          </a:p>
          <a:p>
            <a:pPr marL="643459" lvl="1" indent="-342900"/>
            <a:r>
              <a:rPr lang="en-US" dirty="0" smtClean="0"/>
              <a:t>Syntax </a:t>
            </a:r>
            <a:r>
              <a:rPr lang="en-US" dirty="0"/>
              <a:t>is largely compatible with </a:t>
            </a:r>
            <a:r>
              <a:rPr lang="en-US" dirty="0" smtClean="0"/>
              <a:t>MATLAB.</a:t>
            </a:r>
          </a:p>
          <a:p>
            <a:pPr marL="643459" lvl="1" indent="-342900"/>
            <a:r>
              <a:rPr lang="en-US" dirty="0" smtClean="0"/>
              <a:t>Available for all OS. </a:t>
            </a:r>
          </a:p>
          <a:p>
            <a:pPr marL="1104881" lvl="2" indent="-342900"/>
            <a:r>
              <a:rPr lang="en-US" dirty="0" smtClean="0"/>
              <a:t>Windows: (</a:t>
            </a:r>
            <a:r>
              <a:rPr lang="en-US" dirty="0" smtClean="0">
                <a:hlinkClick r:id="rId3"/>
              </a:rPr>
              <a:t>https</a:t>
            </a:r>
            <a:r>
              <a:rPr lang="en-US" dirty="0">
                <a:hlinkClick r:id="rId3"/>
              </a:rPr>
              <a:t>://www.gnu.org/software/octave/#</a:t>
            </a:r>
            <a:r>
              <a:rPr lang="en-US" dirty="0" smtClean="0">
                <a:hlinkClick r:id="rId3"/>
              </a:rPr>
              <a:t>windows</a:t>
            </a:r>
            <a:r>
              <a:rPr lang="en-US" dirty="0" smtClean="0"/>
              <a:t>).</a:t>
            </a:r>
          </a:p>
          <a:p>
            <a:pPr marL="1104881" lvl="2" indent="-342900"/>
            <a:r>
              <a:rPr lang="en-US" dirty="0" err="1" smtClean="0"/>
              <a:t>MacOs</a:t>
            </a:r>
            <a:r>
              <a:rPr lang="en-US" dirty="0"/>
              <a:t>: (</a:t>
            </a:r>
            <a:r>
              <a:rPr lang="en-US" dirty="0">
                <a:hlinkClick r:id="rId4"/>
              </a:rPr>
              <a:t>https://www.gnu.org/software/octave/#</a:t>
            </a:r>
            <a:r>
              <a:rPr lang="en-US" dirty="0" smtClean="0">
                <a:hlinkClick r:id="rId4"/>
              </a:rPr>
              <a:t>macos</a:t>
            </a:r>
            <a:r>
              <a:rPr lang="en-US" dirty="0" smtClean="0"/>
              <a:t>).</a:t>
            </a:r>
          </a:p>
          <a:p>
            <a:pPr marL="1104881" lvl="2" indent="-342900"/>
            <a:r>
              <a:rPr lang="en-US" dirty="0"/>
              <a:t>Unix/Linux based Systems: (</a:t>
            </a:r>
            <a:r>
              <a:rPr lang="en-US" dirty="0">
                <a:hlinkClick r:id="rId5"/>
              </a:rPr>
              <a:t>https://www.gnu.org/software/octave/#</a:t>
            </a:r>
            <a:r>
              <a:rPr lang="en-US" dirty="0" smtClean="0">
                <a:hlinkClick r:id="rId5"/>
              </a:rPr>
              <a:t>bsd</a:t>
            </a:r>
            <a:r>
              <a:rPr lang="en-US" dirty="0" smtClean="0"/>
              <a:t>).</a:t>
            </a:r>
          </a:p>
          <a:p>
            <a:pPr marL="643459" lvl="1" indent="-342900"/>
            <a:r>
              <a:rPr lang="en-US" dirty="0"/>
              <a:t>L</a:t>
            </a:r>
            <a:r>
              <a:rPr lang="en-US" dirty="0" smtClean="0"/>
              <a:t>imited </a:t>
            </a:r>
            <a:r>
              <a:rPr lang="en-US" dirty="0"/>
              <a:t>set of toolboxes and less mature </a:t>
            </a:r>
            <a:r>
              <a:rPr lang="en-US" dirty="0" smtClean="0"/>
              <a:t>IDE.</a:t>
            </a:r>
          </a:p>
          <a:p>
            <a:pPr marL="643459" lvl="1" indent="-342900"/>
            <a:r>
              <a:rPr lang="en-US" dirty="0" smtClean="0"/>
              <a:t>Like </a:t>
            </a:r>
            <a:r>
              <a:rPr lang="en-US" dirty="0"/>
              <a:t>MATLAB</a:t>
            </a:r>
            <a:r>
              <a:rPr lang="en-US" dirty="0" smtClean="0"/>
              <a:t>, good for prototyping but not for product development </a:t>
            </a:r>
          </a:p>
          <a:p>
            <a:pPr marL="643459" lvl="1" indent="-342900"/>
            <a:endParaRPr lang="en-US" sz="3600" dirty="0"/>
          </a:p>
        </p:txBody>
      </p:sp>
    </p:spTree>
    <p:extLst>
      <p:ext uri="{BB962C8B-B14F-4D97-AF65-F5344CB8AC3E}">
        <p14:creationId xmlns:p14="http://schemas.microsoft.com/office/powerpoint/2010/main" val="202559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958910" y="202696"/>
            <a:ext cx="11233090" cy="668858"/>
          </a:xfrm>
        </p:spPr>
        <p:txBody>
          <a:bodyPr>
            <a:noAutofit/>
          </a:bodyPr>
          <a:lstStyle/>
          <a:p>
            <a:r>
              <a:rPr lang="en-US" sz="4000" b="1" dirty="0" smtClean="0">
                <a:solidFill>
                  <a:schemeClr val="tx1"/>
                </a:solidFill>
              </a:rPr>
              <a:t>Programming Languages</a:t>
            </a:r>
            <a:endParaRPr lang="en-US" sz="4000" b="1" dirty="0">
              <a:solidFill>
                <a:schemeClr val="tx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188" y="1187124"/>
            <a:ext cx="9973023" cy="4808637"/>
          </a:xfrm>
          <a:prstGeom prst="rect">
            <a:avLst/>
          </a:prstGeom>
        </p:spPr>
      </p:pic>
      <p:sp>
        <p:nvSpPr>
          <p:cNvPr id="3" name="TextBox 2"/>
          <p:cNvSpPr txBox="1"/>
          <p:nvPr/>
        </p:nvSpPr>
        <p:spPr>
          <a:xfrm>
            <a:off x="1270548" y="5995761"/>
            <a:ext cx="8131582" cy="215444"/>
          </a:xfrm>
          <a:prstGeom prst="rect">
            <a:avLst/>
          </a:prstGeom>
          <a:noFill/>
        </p:spPr>
        <p:txBody>
          <a:bodyPr vert="horz" wrap="square" lIns="0" tIns="0" rIns="0" bIns="0" rtlCol="0">
            <a:spAutoFit/>
          </a:bodyPr>
          <a:lstStyle/>
          <a:p>
            <a:pPr algn="ctr"/>
            <a:r>
              <a:rPr lang="en-US" sz="1400" i="1" dirty="0" err="1"/>
              <a:t>KDNuggets</a:t>
            </a:r>
            <a:r>
              <a:rPr lang="en-US" sz="1400" i="1" dirty="0"/>
              <a:t> 2015 poll: </a:t>
            </a:r>
            <a:r>
              <a:rPr lang="en-US" sz="1400" i="1" dirty="0">
                <a:hlinkClick r:id="rId4"/>
              </a:rPr>
              <a:t>Primary programming language for Analytics, Data Mining, Data Science tasks</a:t>
            </a:r>
            <a:endParaRPr lang="en-US" sz="1400" dirty="0" smtClean="0">
              <a:solidFill>
                <a:srgbClr val="003C71"/>
              </a:solidFill>
            </a:endParaRPr>
          </a:p>
        </p:txBody>
      </p:sp>
    </p:spTree>
    <p:extLst>
      <p:ext uri="{BB962C8B-B14F-4D97-AF65-F5344CB8AC3E}">
        <p14:creationId xmlns:p14="http://schemas.microsoft.com/office/powerpoint/2010/main" val="428651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57743" y="214366"/>
            <a:ext cx="11233090" cy="668858"/>
          </a:xfrm>
        </p:spPr>
        <p:txBody>
          <a:bodyPr>
            <a:noAutofit/>
          </a:bodyPr>
          <a:lstStyle/>
          <a:p>
            <a:r>
              <a:rPr lang="en-US" sz="4000" b="1" dirty="0" smtClean="0">
                <a:solidFill>
                  <a:schemeClr val="tx1"/>
                </a:solidFill>
              </a:rPr>
              <a:t>Programming Languages</a:t>
            </a:r>
            <a:endParaRPr lang="en-US" sz="4000" b="1" dirty="0">
              <a:solidFill>
                <a:schemeClr val="tx1"/>
              </a:solidFill>
            </a:endParaRPr>
          </a:p>
        </p:txBody>
      </p:sp>
      <p:sp>
        <p:nvSpPr>
          <p:cNvPr id="3" name="Content Placeholder 2"/>
          <p:cNvSpPr>
            <a:spLocks noGrp="1"/>
          </p:cNvSpPr>
          <p:nvPr>
            <p:ph sz="quarter" idx="13"/>
          </p:nvPr>
        </p:nvSpPr>
        <p:spPr>
          <a:xfrm>
            <a:off x="890796" y="1097904"/>
            <a:ext cx="10970683" cy="5320149"/>
          </a:xfrm>
        </p:spPr>
        <p:txBody>
          <a:bodyPr/>
          <a:lstStyle/>
          <a:p>
            <a:pPr marL="571500" indent="-571500">
              <a:buFont typeface="Wingdings" panose="05000000000000000000" pitchFamily="2" charset="2"/>
              <a:buChar char="Ø"/>
            </a:pPr>
            <a:r>
              <a:rPr lang="en-US" sz="3600" dirty="0" smtClean="0">
                <a:solidFill>
                  <a:schemeClr val="tx2"/>
                </a:solidFill>
              </a:rPr>
              <a:t>R:</a:t>
            </a:r>
          </a:p>
          <a:p>
            <a:pPr marL="757759" lvl="1" indent="-457200">
              <a:buFont typeface="Wingdings" panose="05000000000000000000" pitchFamily="2" charset="2"/>
              <a:buChar char="§"/>
            </a:pPr>
            <a:r>
              <a:rPr lang="en-US" dirty="0" smtClean="0"/>
              <a:t>purpose-built </a:t>
            </a:r>
            <a:r>
              <a:rPr lang="en-US" dirty="0"/>
              <a:t>language </a:t>
            </a:r>
            <a:r>
              <a:rPr lang="en-US" dirty="0" smtClean="0"/>
              <a:t>for </a:t>
            </a:r>
            <a:r>
              <a:rPr lang="en-US" dirty="0"/>
              <a:t>statistical computing, </a:t>
            </a:r>
            <a:r>
              <a:rPr lang="en-US" dirty="0" smtClean="0"/>
              <a:t>large-scale </a:t>
            </a:r>
            <a:r>
              <a:rPr lang="en-US" dirty="0"/>
              <a:t>data-mining, visualization and </a:t>
            </a:r>
            <a:r>
              <a:rPr lang="en-US" dirty="0" smtClean="0"/>
              <a:t>reporting.</a:t>
            </a:r>
          </a:p>
          <a:p>
            <a:pPr marL="757759" lvl="1" indent="-457200">
              <a:buFont typeface="Wingdings" panose="05000000000000000000" pitchFamily="2" charset="2"/>
              <a:buChar char="§"/>
            </a:pPr>
            <a:r>
              <a:rPr lang="en-US" dirty="0" smtClean="0"/>
              <a:t>huge </a:t>
            </a:r>
            <a:r>
              <a:rPr lang="en-US" dirty="0"/>
              <a:t>collection of </a:t>
            </a:r>
            <a:r>
              <a:rPr lang="en-US" dirty="0" smtClean="0"/>
              <a:t>packages, through </a:t>
            </a:r>
            <a:r>
              <a:rPr lang="en-US" dirty="0"/>
              <a:t>the </a:t>
            </a:r>
            <a:r>
              <a:rPr lang="en-US" dirty="0" smtClean="0"/>
              <a:t>CRAN </a:t>
            </a:r>
            <a:r>
              <a:rPr lang="en-US" dirty="0"/>
              <a:t>repository (</a:t>
            </a:r>
            <a:r>
              <a:rPr lang="en-US" dirty="0">
                <a:solidFill>
                  <a:schemeClr val="accent1"/>
                </a:solidFill>
              </a:rPr>
              <a:t>https://</a:t>
            </a:r>
            <a:r>
              <a:rPr lang="en-US" dirty="0" smtClean="0">
                <a:solidFill>
                  <a:schemeClr val="accent1"/>
                </a:solidFill>
              </a:rPr>
              <a:t>cran.r-project.org/web/views/MachineLearning.html</a:t>
            </a:r>
            <a:r>
              <a:rPr lang="en-US" dirty="0" smtClean="0"/>
              <a:t>)</a:t>
            </a:r>
          </a:p>
          <a:p>
            <a:pPr marL="757759" lvl="1" indent="-457200">
              <a:buFont typeface="Wingdings" panose="05000000000000000000" pitchFamily="2" charset="2"/>
              <a:buChar char="§"/>
            </a:pPr>
            <a:r>
              <a:rPr lang="en-US" dirty="0" smtClean="0"/>
              <a:t>almost </a:t>
            </a:r>
            <a:r>
              <a:rPr lang="en-US" dirty="0"/>
              <a:t>all kinds of Machine Learning algorithms, statistical tests and analysis </a:t>
            </a:r>
            <a:r>
              <a:rPr lang="en-US" dirty="0" smtClean="0"/>
              <a:t>procedures.</a:t>
            </a:r>
          </a:p>
          <a:p>
            <a:pPr marL="757759" lvl="1" indent="-457200">
              <a:buFont typeface="Wingdings" panose="05000000000000000000" pitchFamily="2" charset="2"/>
              <a:buChar char="§"/>
            </a:pPr>
            <a:r>
              <a:rPr lang="en-US" dirty="0" smtClean="0"/>
              <a:t>Elegant syntax </a:t>
            </a:r>
            <a:r>
              <a:rPr lang="en-US" dirty="0"/>
              <a:t>for expressing relationships, transforming data and performing parallelized operations</a:t>
            </a:r>
            <a:r>
              <a:rPr lang="en-US" dirty="0" smtClean="0"/>
              <a:t>.</a:t>
            </a:r>
          </a:p>
          <a:p>
            <a:endParaRPr lang="en-US" dirty="0"/>
          </a:p>
        </p:txBody>
      </p:sp>
    </p:spTree>
    <p:extLst>
      <p:ext uri="{BB962C8B-B14F-4D97-AF65-F5344CB8AC3E}">
        <p14:creationId xmlns:p14="http://schemas.microsoft.com/office/powerpoint/2010/main" val="1102043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958910" y="207881"/>
            <a:ext cx="11233090" cy="668858"/>
          </a:xfrm>
        </p:spPr>
        <p:txBody>
          <a:bodyPr>
            <a:noAutofit/>
          </a:bodyPr>
          <a:lstStyle/>
          <a:p>
            <a:r>
              <a:rPr lang="en-US" sz="4000" b="1" dirty="0" smtClean="0">
                <a:solidFill>
                  <a:schemeClr val="tx1"/>
                </a:solidFill>
              </a:rPr>
              <a:t>Programming Languages</a:t>
            </a:r>
            <a:endParaRPr lang="en-US" sz="4000" b="1" dirty="0">
              <a:solidFill>
                <a:schemeClr val="tx1"/>
              </a:solidFill>
            </a:endParaRPr>
          </a:p>
        </p:txBody>
      </p:sp>
      <p:sp>
        <p:nvSpPr>
          <p:cNvPr id="3" name="Content Placeholder 2"/>
          <p:cNvSpPr>
            <a:spLocks noGrp="1"/>
          </p:cNvSpPr>
          <p:nvPr>
            <p:ph sz="quarter" idx="13"/>
          </p:nvPr>
        </p:nvSpPr>
        <p:spPr>
          <a:xfrm>
            <a:off x="958910" y="1161920"/>
            <a:ext cx="10970683" cy="5108093"/>
          </a:xfrm>
        </p:spPr>
        <p:txBody>
          <a:bodyPr>
            <a:normAutofit lnSpcReduction="10000"/>
          </a:bodyPr>
          <a:lstStyle/>
          <a:p>
            <a:pPr marL="571500" indent="-571500">
              <a:buFont typeface="Wingdings" panose="05000000000000000000" pitchFamily="2" charset="2"/>
              <a:buChar char="Ø"/>
            </a:pPr>
            <a:r>
              <a:rPr lang="en-US" sz="3600" dirty="0" smtClean="0">
                <a:solidFill>
                  <a:schemeClr val="tx2"/>
                </a:solidFill>
              </a:rPr>
              <a:t>Java </a:t>
            </a:r>
          </a:p>
          <a:p>
            <a:pPr marL="643459" lvl="1" indent="-342900">
              <a:buFont typeface="Wingdings" panose="05000000000000000000" pitchFamily="2" charset="2"/>
              <a:buChar char="§"/>
            </a:pPr>
            <a:r>
              <a:rPr lang="en-US" dirty="0"/>
              <a:t>P</a:t>
            </a:r>
            <a:r>
              <a:rPr lang="en-US" dirty="0" smtClean="0"/>
              <a:t>opular </a:t>
            </a:r>
            <a:r>
              <a:rPr lang="en-US" dirty="0"/>
              <a:t>for implementing </a:t>
            </a:r>
            <a:r>
              <a:rPr lang="en-US" dirty="0" smtClean="0"/>
              <a:t>software </a:t>
            </a:r>
            <a:r>
              <a:rPr lang="en-US" dirty="0"/>
              <a:t>systems</a:t>
            </a:r>
            <a:r>
              <a:rPr lang="en-US" dirty="0" smtClean="0"/>
              <a:t>. </a:t>
            </a:r>
          </a:p>
          <a:p>
            <a:pPr marL="643459" lvl="1" indent="-342900">
              <a:buFont typeface="Wingdings" panose="05000000000000000000" pitchFamily="2" charset="2"/>
              <a:buChar char="§"/>
            </a:pPr>
            <a:r>
              <a:rPr lang="en-US" dirty="0" smtClean="0"/>
              <a:t>Legacy JAVA systems still use it </a:t>
            </a:r>
            <a:r>
              <a:rPr lang="en-US" dirty="0"/>
              <a:t>for their Machine Learning </a:t>
            </a:r>
            <a:r>
              <a:rPr lang="en-US" dirty="0" smtClean="0"/>
              <a:t>needs.</a:t>
            </a:r>
          </a:p>
          <a:p>
            <a:pPr marL="643459" lvl="1" indent="-342900">
              <a:buFont typeface="Wingdings" panose="05000000000000000000" pitchFamily="2" charset="2"/>
              <a:buChar char="§"/>
            </a:pPr>
            <a:r>
              <a:rPr lang="en-US" dirty="0"/>
              <a:t>Weka (</a:t>
            </a:r>
            <a:r>
              <a:rPr lang="en-US" dirty="0">
                <a:solidFill>
                  <a:schemeClr val="accent1"/>
                </a:solidFill>
              </a:rPr>
              <a:t>http://</a:t>
            </a:r>
            <a:r>
              <a:rPr lang="en-US" dirty="0" smtClean="0">
                <a:solidFill>
                  <a:schemeClr val="accent1"/>
                </a:solidFill>
              </a:rPr>
              <a:t>www.cs.waikato.ac.nz/ml/weka</a:t>
            </a:r>
            <a:r>
              <a:rPr lang="en-US" dirty="0" smtClean="0"/>
              <a:t>): for </a:t>
            </a:r>
            <a:r>
              <a:rPr lang="en-US" dirty="0"/>
              <a:t>analysis and </a:t>
            </a:r>
            <a:r>
              <a:rPr lang="en-US" dirty="0" smtClean="0"/>
              <a:t>prototyping </a:t>
            </a:r>
          </a:p>
          <a:p>
            <a:pPr marL="643459" lvl="1" indent="-342900">
              <a:buFont typeface="Wingdings" panose="05000000000000000000" pitchFamily="2" charset="2"/>
              <a:buChar char="§"/>
            </a:pPr>
            <a:r>
              <a:rPr lang="en-US" dirty="0" smtClean="0"/>
              <a:t>Frameworks for large-scale </a:t>
            </a:r>
            <a:r>
              <a:rPr lang="en-US" dirty="0"/>
              <a:t>distributed learning systems in </a:t>
            </a:r>
            <a:r>
              <a:rPr lang="en-US" dirty="0" smtClean="0"/>
              <a:t>Java:  </a:t>
            </a:r>
            <a:r>
              <a:rPr lang="en-US" dirty="0" err="1" smtClean="0"/>
              <a:t>Spark+MLlib</a:t>
            </a:r>
            <a:r>
              <a:rPr lang="en-US" dirty="0" smtClean="0"/>
              <a:t> </a:t>
            </a:r>
            <a:r>
              <a:rPr lang="en-US" dirty="0"/>
              <a:t>(</a:t>
            </a:r>
            <a:r>
              <a:rPr lang="en-US" dirty="0">
                <a:solidFill>
                  <a:schemeClr val="accent1"/>
                </a:solidFill>
              </a:rPr>
              <a:t>http://</a:t>
            </a:r>
            <a:r>
              <a:rPr lang="en-US" dirty="0" smtClean="0">
                <a:solidFill>
                  <a:schemeClr val="accent1"/>
                </a:solidFill>
              </a:rPr>
              <a:t>spark.apache.org/mllib</a:t>
            </a:r>
            <a:r>
              <a:rPr lang="en-US" dirty="0" smtClean="0"/>
              <a:t>),</a:t>
            </a:r>
            <a:r>
              <a:rPr lang="en-US" dirty="0"/>
              <a:t> Mahout (</a:t>
            </a:r>
            <a:r>
              <a:rPr lang="en-US" dirty="0">
                <a:solidFill>
                  <a:schemeClr val="accent1"/>
                </a:solidFill>
              </a:rPr>
              <a:t>http://</a:t>
            </a:r>
            <a:r>
              <a:rPr lang="en-US" dirty="0" smtClean="0">
                <a:solidFill>
                  <a:schemeClr val="accent1"/>
                </a:solidFill>
              </a:rPr>
              <a:t>mahout.apache.org</a:t>
            </a:r>
            <a:r>
              <a:rPr lang="en-US" dirty="0" smtClean="0"/>
              <a:t>),</a:t>
            </a:r>
            <a:r>
              <a:rPr lang="en-US" dirty="0"/>
              <a:t> H2O (</a:t>
            </a:r>
            <a:r>
              <a:rPr lang="en-US" dirty="0">
                <a:solidFill>
                  <a:schemeClr val="accent1"/>
                </a:solidFill>
              </a:rPr>
              <a:t>https://</a:t>
            </a:r>
            <a:r>
              <a:rPr lang="en-US" dirty="0" smtClean="0">
                <a:solidFill>
                  <a:schemeClr val="accent1"/>
                </a:solidFill>
              </a:rPr>
              <a:t>www.h2o.ai</a:t>
            </a:r>
            <a:r>
              <a:rPr lang="en-US" dirty="0" smtClean="0"/>
              <a:t>)</a:t>
            </a:r>
            <a:r>
              <a:rPr lang="en-US" dirty="0"/>
              <a:t> and Deeplearning4j (</a:t>
            </a:r>
            <a:r>
              <a:rPr lang="en-US" dirty="0">
                <a:solidFill>
                  <a:schemeClr val="accent1"/>
                </a:solidFill>
              </a:rPr>
              <a:t>https://</a:t>
            </a:r>
            <a:r>
              <a:rPr lang="en-US" dirty="0" smtClean="0">
                <a:solidFill>
                  <a:schemeClr val="accent1"/>
                </a:solidFill>
              </a:rPr>
              <a:t>deeplearning4j.org</a:t>
            </a:r>
            <a:r>
              <a:rPr lang="en-US" dirty="0" smtClean="0"/>
              <a:t>). </a:t>
            </a:r>
          </a:p>
          <a:p>
            <a:pPr marL="643459" lvl="1" indent="-342900">
              <a:buFont typeface="Wingdings" panose="05000000000000000000" pitchFamily="2" charset="2"/>
              <a:buChar char="§"/>
            </a:pPr>
            <a:r>
              <a:rPr lang="en-US" dirty="0" smtClean="0"/>
              <a:t>Easy </a:t>
            </a:r>
            <a:r>
              <a:rPr lang="en-US" dirty="0"/>
              <a:t>to integrate</a:t>
            </a:r>
            <a:r>
              <a:rPr lang="en-US" dirty="0" smtClean="0"/>
              <a:t> with data </a:t>
            </a:r>
            <a:r>
              <a:rPr lang="en-US" dirty="0"/>
              <a:t>processing and storage systems such as </a:t>
            </a:r>
            <a:r>
              <a:rPr lang="en-US" dirty="0" smtClean="0"/>
              <a:t>Hadoop/HDFS</a:t>
            </a:r>
            <a:r>
              <a:rPr lang="en-US" dirty="0"/>
              <a:t>.</a:t>
            </a:r>
          </a:p>
        </p:txBody>
      </p:sp>
    </p:spTree>
    <p:extLst>
      <p:ext uri="{BB962C8B-B14F-4D97-AF65-F5344CB8AC3E}">
        <p14:creationId xmlns:p14="http://schemas.microsoft.com/office/powerpoint/2010/main" val="88013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 resurgence - why</a:t>
            </a:r>
            <a:endParaRPr lang="en-US" dirty="0"/>
          </a:p>
        </p:txBody>
      </p:sp>
      <p:sp>
        <p:nvSpPr>
          <p:cNvPr id="3" name="Content Placeholder 2"/>
          <p:cNvSpPr>
            <a:spLocks noGrp="1"/>
          </p:cNvSpPr>
          <p:nvPr>
            <p:ph idx="1"/>
          </p:nvPr>
        </p:nvSpPr>
        <p:spPr/>
        <p:txBody>
          <a:bodyPr>
            <a:normAutofit/>
          </a:bodyPr>
          <a:lstStyle/>
          <a:p>
            <a:r>
              <a:rPr lang="en-US" cap="all" dirty="0"/>
              <a:t>ARTIFICIAL INTELLIGENCE (AI) </a:t>
            </a:r>
            <a:r>
              <a:rPr lang="en-US" dirty="0"/>
              <a:t>has been enjoying a major resurgence in recent months and for some seasoned professionals, who have been in the AI industry since the </a:t>
            </a:r>
            <a:r>
              <a:rPr lang="en-US" dirty="0" smtClean="0"/>
              <a:t>1980s</a:t>
            </a:r>
          </a:p>
          <a:p>
            <a:pPr lvl="1"/>
            <a:r>
              <a:rPr lang="en-US" dirty="0"/>
              <a:t>AI, being a loosely defined collection of </a:t>
            </a:r>
            <a:r>
              <a:rPr lang="en-US" dirty="0" smtClean="0"/>
              <a:t>techniques</a:t>
            </a:r>
          </a:p>
          <a:p>
            <a:pPr lvl="1"/>
            <a:r>
              <a:rPr lang="en-US" dirty="0"/>
              <a:t>During the latter half of 2014, there was an injection of nearly </a:t>
            </a:r>
            <a:r>
              <a:rPr lang="en-US" dirty="0">
                <a:hlinkClick r:id="rId2"/>
              </a:rPr>
              <a:t>half a billion dollars into the AI industry</a:t>
            </a:r>
            <a:r>
              <a:rPr lang="en-US" dirty="0" smtClean="0"/>
              <a:t>.</a:t>
            </a:r>
          </a:p>
          <a:p>
            <a:pPr lvl="1"/>
            <a:r>
              <a:rPr lang="en-US" dirty="0"/>
              <a:t>T</a:t>
            </a:r>
            <a:r>
              <a:rPr lang="en-US" dirty="0" smtClean="0"/>
              <a:t>he </a:t>
            </a:r>
            <a:r>
              <a:rPr lang="en-US" dirty="0"/>
              <a:t>infrastructure speed, availability, and sheer scale has enabled bolder algorithms to tackle more ambitious problems</a:t>
            </a:r>
            <a:r>
              <a:rPr lang="en-US" dirty="0" smtClean="0"/>
              <a:t>.</a:t>
            </a:r>
          </a:p>
          <a:p>
            <a:pPr lvl="1"/>
            <a:r>
              <a:rPr lang="en-US" dirty="0"/>
              <a:t>Not only is the hardware faster, sometimes augmented by specialized arrays of processors (e.g., GPUs), it is also available in the shape of cloud services</a:t>
            </a:r>
          </a:p>
        </p:txBody>
      </p:sp>
    </p:spTree>
    <p:extLst>
      <p:ext uri="{BB962C8B-B14F-4D97-AF65-F5344CB8AC3E}">
        <p14:creationId xmlns:p14="http://schemas.microsoft.com/office/powerpoint/2010/main" val="11018072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208292" y="188426"/>
            <a:ext cx="9395053" cy="668858"/>
          </a:xfrm>
        </p:spPr>
        <p:txBody>
          <a:bodyPr>
            <a:noAutofit/>
          </a:bodyPr>
          <a:lstStyle/>
          <a:p>
            <a:r>
              <a:rPr lang="en-US" sz="4000" b="1" dirty="0" smtClean="0">
                <a:solidFill>
                  <a:schemeClr val="tx1"/>
                </a:solidFill>
              </a:rPr>
              <a:t>Programming Languages</a:t>
            </a:r>
            <a:endParaRPr lang="en-US" sz="4000" b="1" dirty="0">
              <a:solidFill>
                <a:schemeClr val="tx1"/>
              </a:solidFill>
            </a:endParaRPr>
          </a:p>
        </p:txBody>
      </p:sp>
      <p:sp>
        <p:nvSpPr>
          <p:cNvPr id="3" name="Content Placeholder 2"/>
          <p:cNvSpPr>
            <a:spLocks noGrp="1"/>
          </p:cNvSpPr>
          <p:nvPr>
            <p:ph sz="quarter" idx="13"/>
          </p:nvPr>
        </p:nvSpPr>
        <p:spPr>
          <a:xfrm>
            <a:off x="1079501" y="1172635"/>
            <a:ext cx="10970683" cy="5108093"/>
          </a:xfrm>
        </p:spPr>
        <p:txBody>
          <a:bodyPr/>
          <a:lstStyle/>
          <a:p>
            <a:pPr marL="571500" indent="-571500">
              <a:buFont typeface="Wingdings" panose="05000000000000000000" pitchFamily="2" charset="2"/>
              <a:buChar char="Ø"/>
            </a:pPr>
            <a:r>
              <a:rPr lang="en-US" sz="3600" dirty="0">
                <a:solidFill>
                  <a:schemeClr val="tx2"/>
                </a:solidFill>
              </a:rPr>
              <a:t>C/C</a:t>
            </a:r>
            <a:r>
              <a:rPr lang="en-US" sz="3600" dirty="0" smtClean="0">
                <a:solidFill>
                  <a:schemeClr val="tx2"/>
                </a:solidFill>
              </a:rPr>
              <a:t>++ : </a:t>
            </a:r>
            <a:endParaRPr lang="en-US" sz="3600" dirty="0">
              <a:solidFill>
                <a:schemeClr val="tx2"/>
              </a:solidFill>
            </a:endParaRPr>
          </a:p>
          <a:p>
            <a:pPr marL="342900" indent="-342900">
              <a:buFont typeface="Wingdings" panose="05000000000000000000" pitchFamily="2" charset="2"/>
              <a:buChar char="§"/>
            </a:pPr>
            <a:r>
              <a:rPr lang="en-US" dirty="0" smtClean="0">
                <a:solidFill>
                  <a:schemeClr val="tx2"/>
                </a:solidFill>
              </a:rPr>
              <a:t>Ideal for </a:t>
            </a:r>
            <a:r>
              <a:rPr lang="en-US" dirty="0">
                <a:solidFill>
                  <a:schemeClr val="tx2"/>
                </a:solidFill>
              </a:rPr>
              <a:t>low-level </a:t>
            </a:r>
            <a:r>
              <a:rPr lang="en-US" dirty="0" smtClean="0">
                <a:solidFill>
                  <a:schemeClr val="tx2"/>
                </a:solidFill>
              </a:rPr>
              <a:t>software or </a:t>
            </a:r>
            <a:r>
              <a:rPr lang="en-US" dirty="0">
                <a:solidFill>
                  <a:schemeClr val="tx2"/>
                </a:solidFill>
              </a:rPr>
              <a:t>embedded systems such as smart cars, devices and </a:t>
            </a:r>
            <a:r>
              <a:rPr lang="en-US" dirty="0" smtClean="0">
                <a:solidFill>
                  <a:schemeClr val="tx2"/>
                </a:solidFill>
              </a:rPr>
              <a:t>sensors where </a:t>
            </a:r>
            <a:r>
              <a:rPr lang="en-US" dirty="0">
                <a:solidFill>
                  <a:schemeClr val="tx2"/>
                </a:solidFill>
              </a:rPr>
              <a:t>computational speed and memory efficiency are extremely critical</a:t>
            </a:r>
            <a:r>
              <a:rPr lang="en-US" dirty="0" smtClean="0">
                <a:solidFill>
                  <a:schemeClr val="tx2"/>
                </a:solidFill>
              </a:rPr>
              <a:t>.</a:t>
            </a:r>
          </a:p>
          <a:p>
            <a:pPr marL="342900" indent="-342900">
              <a:buFont typeface="Wingdings" panose="05000000000000000000" pitchFamily="2" charset="2"/>
              <a:buChar char="§"/>
            </a:pPr>
            <a:r>
              <a:rPr lang="en-US" dirty="0" smtClean="0">
                <a:solidFill>
                  <a:schemeClr val="tx2"/>
                </a:solidFill>
              </a:rPr>
              <a:t>Often used for writing core ML libraries.</a:t>
            </a:r>
          </a:p>
          <a:p>
            <a:pPr marL="342900" indent="-342900">
              <a:buFont typeface="Wingdings" panose="05000000000000000000" pitchFamily="2" charset="2"/>
              <a:buChar char="§"/>
            </a:pPr>
            <a:r>
              <a:rPr lang="en-US" dirty="0" smtClean="0">
                <a:solidFill>
                  <a:schemeClr val="tx2"/>
                </a:solidFill>
              </a:rPr>
              <a:t>Not intentionally Developed for ML applications, hence not suitable for creating large scale, end-to-end solutions. </a:t>
            </a:r>
            <a:endParaRPr lang="en-US" dirty="0">
              <a:solidFill>
                <a:schemeClr val="tx2"/>
              </a:solidFill>
            </a:endParaRPr>
          </a:p>
          <a:p>
            <a:pPr marL="342900" indent="-342900">
              <a:buFont typeface="Wingdings" panose="05000000000000000000" pitchFamily="2" charset="2"/>
              <a:buChar char="§"/>
            </a:pPr>
            <a:r>
              <a:rPr lang="en-US" dirty="0" err="1" smtClean="0">
                <a:solidFill>
                  <a:schemeClr val="tx2"/>
                </a:solidFill>
              </a:rPr>
              <a:t>LibSVM</a:t>
            </a:r>
            <a:r>
              <a:rPr lang="en-US" dirty="0" smtClean="0">
                <a:solidFill>
                  <a:schemeClr val="tx2"/>
                </a:solidFill>
              </a:rPr>
              <a:t> (</a:t>
            </a:r>
            <a:r>
              <a:rPr lang="en-US" u="sng" dirty="0" smtClean="0">
                <a:solidFill>
                  <a:schemeClr val="accent1"/>
                </a:solidFill>
              </a:rPr>
              <a:t>https</a:t>
            </a:r>
            <a:r>
              <a:rPr lang="en-US" u="sng" dirty="0">
                <a:solidFill>
                  <a:schemeClr val="accent1"/>
                </a:solidFill>
              </a:rPr>
              <a:t>://www.csie.ntu.edu.tw/~</a:t>
            </a:r>
            <a:r>
              <a:rPr lang="en-US" u="sng" dirty="0" smtClean="0">
                <a:solidFill>
                  <a:schemeClr val="accent1"/>
                </a:solidFill>
              </a:rPr>
              <a:t>cjlin/libsvm</a:t>
            </a:r>
            <a:r>
              <a:rPr lang="en-US" dirty="0" smtClean="0">
                <a:solidFill>
                  <a:schemeClr val="tx2"/>
                </a:solidFill>
              </a:rPr>
              <a:t>),</a:t>
            </a:r>
            <a:r>
              <a:rPr lang="en-US" dirty="0">
                <a:solidFill>
                  <a:schemeClr val="tx2"/>
                </a:solidFill>
              </a:rPr>
              <a:t> </a:t>
            </a:r>
            <a:r>
              <a:rPr lang="en-US" dirty="0" smtClean="0">
                <a:solidFill>
                  <a:schemeClr val="tx2"/>
                </a:solidFill>
              </a:rPr>
              <a:t> Shark (</a:t>
            </a:r>
            <a:r>
              <a:rPr lang="en-US" dirty="0" smtClean="0">
                <a:solidFill>
                  <a:schemeClr val="tx2"/>
                </a:solidFill>
                <a:hlinkClick r:id="rId2"/>
              </a:rPr>
              <a:t>http</a:t>
            </a:r>
            <a:r>
              <a:rPr lang="en-US" dirty="0">
                <a:solidFill>
                  <a:schemeClr val="tx2"/>
                </a:solidFill>
                <a:hlinkClick r:id="rId2"/>
              </a:rPr>
              <a:t>://</a:t>
            </a:r>
            <a:r>
              <a:rPr lang="en-US" dirty="0" smtClean="0">
                <a:solidFill>
                  <a:schemeClr val="tx2"/>
                </a:solidFill>
                <a:hlinkClick r:id="rId2"/>
              </a:rPr>
              <a:t>image.diku.dk/shark</a:t>
            </a:r>
            <a:r>
              <a:rPr lang="en-US" dirty="0" smtClean="0">
                <a:solidFill>
                  <a:schemeClr val="tx2"/>
                </a:solidFill>
              </a:rPr>
              <a:t>) and</a:t>
            </a:r>
            <a:r>
              <a:rPr lang="en-US" dirty="0">
                <a:solidFill>
                  <a:schemeClr val="tx2"/>
                </a:solidFill>
              </a:rPr>
              <a:t> </a:t>
            </a:r>
            <a:r>
              <a:rPr lang="en-US" dirty="0" err="1" smtClean="0">
                <a:solidFill>
                  <a:schemeClr val="tx2"/>
                </a:solidFill>
              </a:rPr>
              <a:t>mlpack</a:t>
            </a:r>
            <a:r>
              <a:rPr lang="en-US" dirty="0" smtClean="0">
                <a:solidFill>
                  <a:schemeClr val="tx2"/>
                </a:solidFill>
              </a:rPr>
              <a:t> (</a:t>
            </a:r>
            <a:r>
              <a:rPr lang="en-US" u="sng" dirty="0" smtClean="0">
                <a:solidFill>
                  <a:schemeClr val="accent1"/>
                </a:solidFill>
              </a:rPr>
              <a:t>http</a:t>
            </a:r>
            <a:r>
              <a:rPr lang="en-US" u="sng" dirty="0">
                <a:solidFill>
                  <a:schemeClr val="accent1"/>
                </a:solidFill>
              </a:rPr>
              <a:t>://</a:t>
            </a:r>
            <a:r>
              <a:rPr lang="en-US" u="sng" dirty="0" smtClean="0">
                <a:solidFill>
                  <a:schemeClr val="accent1"/>
                </a:solidFill>
              </a:rPr>
              <a:t>www.mlpack.org</a:t>
            </a:r>
            <a:r>
              <a:rPr lang="en-US" dirty="0" smtClean="0">
                <a:solidFill>
                  <a:schemeClr val="tx2"/>
                </a:solidFill>
              </a:rPr>
              <a:t>).</a:t>
            </a:r>
            <a:endParaRPr lang="en-US" dirty="0">
              <a:solidFill>
                <a:schemeClr val="tx2"/>
              </a:solidFill>
            </a:endParaRPr>
          </a:p>
          <a:p>
            <a:endParaRPr lang="en-US" dirty="0"/>
          </a:p>
        </p:txBody>
      </p:sp>
    </p:spTree>
    <p:extLst>
      <p:ext uri="{BB962C8B-B14F-4D97-AF65-F5344CB8AC3E}">
        <p14:creationId xmlns:p14="http://schemas.microsoft.com/office/powerpoint/2010/main" val="3733715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958910" y="328504"/>
            <a:ext cx="11233090" cy="668858"/>
          </a:xfrm>
        </p:spPr>
        <p:txBody>
          <a:bodyPr>
            <a:noAutofit/>
          </a:bodyPr>
          <a:lstStyle/>
          <a:p>
            <a:r>
              <a:rPr lang="en-US" sz="4000" b="1" dirty="0" smtClean="0">
                <a:solidFill>
                  <a:schemeClr val="tx1"/>
                </a:solidFill>
              </a:rPr>
              <a:t>Programming Languages</a:t>
            </a:r>
            <a:endParaRPr lang="en-US" sz="4000" b="1" dirty="0">
              <a:solidFill>
                <a:schemeClr val="tx1"/>
              </a:solidFill>
            </a:endParaRPr>
          </a:p>
        </p:txBody>
      </p:sp>
      <p:sp>
        <p:nvSpPr>
          <p:cNvPr id="3" name="Content Placeholder 2"/>
          <p:cNvSpPr>
            <a:spLocks noGrp="1"/>
          </p:cNvSpPr>
          <p:nvPr>
            <p:ph sz="quarter" idx="13"/>
          </p:nvPr>
        </p:nvSpPr>
        <p:spPr>
          <a:xfrm>
            <a:off x="958910" y="1266129"/>
            <a:ext cx="10970683" cy="4664977"/>
          </a:xfrm>
        </p:spPr>
        <p:txBody>
          <a:bodyPr>
            <a:normAutofit/>
          </a:bodyPr>
          <a:lstStyle/>
          <a:p>
            <a:pPr marL="571500" indent="-571500">
              <a:buFont typeface="Wingdings" panose="05000000000000000000" pitchFamily="2" charset="2"/>
              <a:buChar char="Ø"/>
            </a:pPr>
            <a:r>
              <a:rPr lang="en-US" sz="3600" dirty="0" smtClean="0">
                <a:solidFill>
                  <a:schemeClr val="tx2"/>
                </a:solidFill>
              </a:rPr>
              <a:t>Python: </a:t>
            </a:r>
            <a:endParaRPr lang="en-US" sz="3600" dirty="0">
              <a:solidFill>
                <a:schemeClr val="tx2"/>
              </a:solidFill>
            </a:endParaRPr>
          </a:p>
          <a:p>
            <a:pPr marL="342900" indent="-342900">
              <a:buFont typeface="Wingdings" panose="05000000000000000000" pitchFamily="2" charset="2"/>
              <a:buChar char="§"/>
            </a:pPr>
            <a:r>
              <a:rPr lang="en-US" dirty="0">
                <a:solidFill>
                  <a:schemeClr val="tx2"/>
                </a:solidFill>
              </a:rPr>
              <a:t>gained a lot of </a:t>
            </a:r>
            <a:r>
              <a:rPr lang="en-US" dirty="0" smtClean="0">
                <a:solidFill>
                  <a:schemeClr val="tx2"/>
                </a:solidFill>
              </a:rPr>
              <a:t>attraction </a:t>
            </a:r>
            <a:r>
              <a:rPr lang="en-US" dirty="0">
                <a:solidFill>
                  <a:schemeClr val="tx2"/>
                </a:solidFill>
              </a:rPr>
              <a:t>in the recent years in Data Science </a:t>
            </a:r>
            <a:r>
              <a:rPr lang="en-US" dirty="0" smtClean="0">
                <a:solidFill>
                  <a:schemeClr val="tx2"/>
                </a:solidFill>
              </a:rPr>
              <a:t>industry.</a:t>
            </a:r>
          </a:p>
          <a:p>
            <a:pPr marL="342900" indent="-342900">
              <a:buFont typeface="Wingdings" panose="05000000000000000000" pitchFamily="2" charset="2"/>
              <a:buChar char="§"/>
            </a:pPr>
            <a:r>
              <a:rPr lang="en-US" dirty="0" smtClean="0">
                <a:solidFill>
                  <a:schemeClr val="tx2"/>
                </a:solidFill>
              </a:rPr>
              <a:t>With such a huge ecosystem, its very easy to create an end-to-end product or service like Web/Desktop application or even a robotic agent.</a:t>
            </a:r>
          </a:p>
          <a:p>
            <a:pPr marL="342900" indent="-342900">
              <a:buFont typeface="Wingdings" panose="05000000000000000000" pitchFamily="2" charset="2"/>
              <a:buChar char="§"/>
            </a:pPr>
            <a:r>
              <a:rPr lang="en-US" dirty="0" smtClean="0">
                <a:solidFill>
                  <a:schemeClr val="tx2"/>
                </a:solidFill>
              </a:rPr>
              <a:t>Preferred choice for Machine Learning Researchers as well as professionals. </a:t>
            </a:r>
            <a:endParaRPr lang="en-US" dirty="0">
              <a:solidFill>
                <a:schemeClr val="tx2"/>
              </a:solidFill>
            </a:endParaRPr>
          </a:p>
          <a:p>
            <a:pPr marL="342900" indent="-342900">
              <a:buFont typeface="Wingdings" panose="05000000000000000000" pitchFamily="2" charset="2"/>
              <a:buChar char="§"/>
            </a:pPr>
            <a:r>
              <a:rPr lang="en-US" dirty="0" smtClean="0">
                <a:solidFill>
                  <a:schemeClr val="tx2"/>
                </a:solidFill>
              </a:rPr>
              <a:t>Lots of </a:t>
            </a:r>
            <a:r>
              <a:rPr lang="en-US" b="1" dirty="0" smtClean="0">
                <a:solidFill>
                  <a:schemeClr val="tx2"/>
                </a:solidFill>
              </a:rPr>
              <a:t>Open Source </a:t>
            </a:r>
            <a:r>
              <a:rPr lang="en-US" dirty="0" smtClean="0">
                <a:solidFill>
                  <a:schemeClr val="tx2"/>
                </a:solidFill>
              </a:rPr>
              <a:t>Libraries and tools for various machine learning/ deep learning algorithms.</a:t>
            </a:r>
          </a:p>
          <a:p>
            <a:pPr marL="342900" indent="-342900">
              <a:buFont typeface="Wingdings" panose="05000000000000000000" pitchFamily="2" charset="2"/>
              <a:buChar char="§"/>
            </a:pPr>
            <a:r>
              <a:rPr lang="en-US" dirty="0" smtClean="0">
                <a:solidFill>
                  <a:schemeClr val="tx1"/>
                </a:solidFill>
              </a:rPr>
              <a:t>For Scientific/Mathematical Computing:</a:t>
            </a:r>
          </a:p>
          <a:p>
            <a:pPr marL="643459" lvl="1" indent="-342900">
              <a:buFont typeface="Wingdings" panose="05000000000000000000" pitchFamily="2" charset="2"/>
              <a:buChar char="§"/>
            </a:pPr>
            <a:r>
              <a:rPr lang="en-US" dirty="0" err="1" smtClean="0"/>
              <a:t>Numpy</a:t>
            </a:r>
            <a:r>
              <a:rPr lang="en-US" dirty="0" smtClean="0"/>
              <a:t> and </a:t>
            </a:r>
            <a:r>
              <a:rPr lang="en-US" dirty="0" err="1" smtClean="0"/>
              <a:t>Scipy</a:t>
            </a:r>
            <a:r>
              <a:rPr lang="en-US" dirty="0" smtClean="0"/>
              <a:t>: has lots of numerical </a:t>
            </a:r>
            <a:r>
              <a:rPr lang="en-US" dirty="0"/>
              <a:t>routines </a:t>
            </a:r>
            <a:r>
              <a:rPr lang="en-US" dirty="0" smtClean="0"/>
              <a:t>for Linear Algebra, Calculus and Optimization problems.</a:t>
            </a:r>
            <a:endParaRPr lang="en-US" dirty="0">
              <a:solidFill>
                <a:schemeClr val="tx2"/>
              </a:solidFill>
            </a:endParaRPr>
          </a:p>
          <a:p>
            <a:endParaRPr lang="en-US" dirty="0"/>
          </a:p>
        </p:txBody>
      </p:sp>
    </p:spTree>
    <p:extLst>
      <p:ext uri="{BB962C8B-B14F-4D97-AF65-F5344CB8AC3E}">
        <p14:creationId xmlns:p14="http://schemas.microsoft.com/office/powerpoint/2010/main" val="2841376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882924" y="722184"/>
            <a:ext cx="10970683" cy="4440698"/>
          </a:xfrm>
        </p:spPr>
        <p:txBody>
          <a:bodyPr>
            <a:normAutofit fontScale="85000" lnSpcReduction="20000"/>
          </a:bodyPr>
          <a:lstStyle/>
          <a:p>
            <a:pPr marL="643459" lvl="1" indent="-342900">
              <a:buFont typeface="Wingdings" panose="05000000000000000000" pitchFamily="2" charset="2"/>
              <a:buChar char="§"/>
            </a:pPr>
            <a:r>
              <a:rPr lang="en-US" sz="2300" dirty="0" smtClean="0"/>
              <a:t>Pandas: </a:t>
            </a:r>
            <a:r>
              <a:rPr lang="en-US" sz="2300" dirty="0"/>
              <a:t>for quick and easy data manipulation, aggregation, and </a:t>
            </a:r>
            <a:r>
              <a:rPr lang="en-US" sz="2300" dirty="0" smtClean="0"/>
              <a:t>visualization.</a:t>
            </a:r>
          </a:p>
          <a:p>
            <a:pPr marL="342900" indent="-342900">
              <a:buFont typeface="Wingdings" panose="05000000000000000000" pitchFamily="2" charset="2"/>
              <a:buChar char="§"/>
            </a:pPr>
            <a:r>
              <a:rPr lang="en-US" sz="2300" dirty="0" smtClean="0"/>
              <a:t>For Data Visualizations:</a:t>
            </a:r>
            <a:endParaRPr lang="en-US" sz="2300" dirty="0"/>
          </a:p>
          <a:p>
            <a:pPr marL="643459" lvl="1" indent="-342900">
              <a:buFont typeface="Wingdings" panose="05000000000000000000" pitchFamily="2" charset="2"/>
              <a:buChar char="§"/>
            </a:pPr>
            <a:r>
              <a:rPr lang="en-US" sz="2300" dirty="0" err="1" smtClean="0"/>
              <a:t>MatPlotLib</a:t>
            </a:r>
            <a:r>
              <a:rPr lang="en-US" sz="2300" dirty="0" smtClean="0"/>
              <a:t>: Easy to create any type of visualization: Line plots, Scatter plots, Bar </a:t>
            </a:r>
            <a:r>
              <a:rPr lang="en-US" sz="2300" dirty="0"/>
              <a:t>charts and </a:t>
            </a:r>
            <a:r>
              <a:rPr lang="en-US" sz="2300" dirty="0" smtClean="0"/>
              <a:t>Histograms, Pie charts, Stem plots, Contour plots etc. Can also be used for formatting as well.</a:t>
            </a:r>
          </a:p>
          <a:p>
            <a:pPr marL="643459" lvl="1" indent="-342900">
              <a:buFont typeface="Wingdings" panose="05000000000000000000" pitchFamily="2" charset="2"/>
              <a:buChar char="§"/>
            </a:pPr>
            <a:r>
              <a:rPr lang="en-US" sz="2300" dirty="0" err="1" smtClean="0"/>
              <a:t>Seaborn</a:t>
            </a:r>
            <a:r>
              <a:rPr lang="en-US" sz="2300" dirty="0" smtClean="0"/>
              <a:t>: mostly for visualization </a:t>
            </a:r>
            <a:r>
              <a:rPr lang="en-US" sz="2300" dirty="0"/>
              <a:t>of statistical </a:t>
            </a:r>
            <a:r>
              <a:rPr lang="en-US" sz="2300" dirty="0" smtClean="0"/>
              <a:t>models.</a:t>
            </a:r>
          </a:p>
          <a:p>
            <a:pPr marL="643459" lvl="1" indent="-342900">
              <a:buFont typeface="Wingdings" panose="05000000000000000000" pitchFamily="2" charset="2"/>
              <a:buChar char="§"/>
            </a:pPr>
            <a:r>
              <a:rPr lang="en-US" sz="2300" dirty="0" err="1" smtClean="0"/>
              <a:t>Bokeh</a:t>
            </a:r>
            <a:r>
              <a:rPr lang="en-US" sz="2300" dirty="0" smtClean="0"/>
              <a:t>: for </a:t>
            </a:r>
            <a:r>
              <a:rPr lang="en-US" sz="2300" dirty="0"/>
              <a:t>interactive </a:t>
            </a:r>
            <a:r>
              <a:rPr lang="en-US" sz="2300" dirty="0" smtClean="0"/>
              <a:t>visualizations.</a:t>
            </a:r>
          </a:p>
          <a:p>
            <a:pPr marL="643459" lvl="1" indent="-342900">
              <a:buFont typeface="Wingdings" panose="05000000000000000000" pitchFamily="2" charset="2"/>
              <a:buChar char="§"/>
            </a:pPr>
            <a:r>
              <a:rPr lang="en-US" sz="2300" dirty="0" err="1" smtClean="0"/>
              <a:t>Plotly</a:t>
            </a:r>
            <a:r>
              <a:rPr lang="en-US" sz="2300" dirty="0" smtClean="0"/>
              <a:t>: </a:t>
            </a:r>
            <a:r>
              <a:rPr lang="en-US" sz="2300" dirty="0"/>
              <a:t>web-based toolbox for building </a:t>
            </a:r>
            <a:r>
              <a:rPr lang="en-US" sz="2300" dirty="0" smtClean="0"/>
              <a:t>visualizations.</a:t>
            </a:r>
          </a:p>
          <a:p>
            <a:pPr marL="342900" indent="-342900">
              <a:buFont typeface="Wingdings" panose="05000000000000000000" pitchFamily="2" charset="2"/>
              <a:buChar char="§"/>
            </a:pPr>
            <a:r>
              <a:rPr lang="en-US" sz="2300" dirty="0" smtClean="0"/>
              <a:t>For Statistics, Machine Learning And Genetic Algorithms:</a:t>
            </a:r>
          </a:p>
          <a:p>
            <a:pPr marL="643459" lvl="1" indent="-342900">
              <a:buFont typeface="Wingdings" panose="05000000000000000000" pitchFamily="2" charset="2"/>
              <a:buChar char="§"/>
            </a:pPr>
            <a:r>
              <a:rPr lang="en-US" sz="2300" dirty="0" err="1" smtClean="0"/>
              <a:t>Scikit</a:t>
            </a:r>
            <a:r>
              <a:rPr lang="en-US" sz="2300" dirty="0"/>
              <a:t>-Learn (</a:t>
            </a:r>
            <a:r>
              <a:rPr lang="en-US" sz="2300" dirty="0">
                <a:hlinkClick r:id="rId2"/>
              </a:rPr>
              <a:t>http://</a:t>
            </a:r>
            <a:r>
              <a:rPr lang="en-US" sz="2300" dirty="0" smtClean="0">
                <a:hlinkClick r:id="rId2"/>
              </a:rPr>
              <a:t>scikit-learn.org</a:t>
            </a:r>
            <a:r>
              <a:rPr lang="en-US" sz="2300" dirty="0" smtClean="0"/>
              <a:t>) : extremely useful for Machine Learning. Consistent interface, very good documentation, ease </a:t>
            </a:r>
            <a:r>
              <a:rPr lang="en-US" sz="2300" dirty="0"/>
              <a:t>of use and high performance </a:t>
            </a:r>
            <a:r>
              <a:rPr lang="en-US" sz="2300" dirty="0" smtClean="0"/>
              <a:t>makes it </a:t>
            </a:r>
            <a:r>
              <a:rPr lang="en-US" sz="2300" b="1" dirty="0" smtClean="0"/>
              <a:t>de-facto </a:t>
            </a:r>
            <a:r>
              <a:rPr lang="en-US" sz="2300" b="1" dirty="0"/>
              <a:t>industry standard </a:t>
            </a:r>
            <a:r>
              <a:rPr lang="en-US" sz="2300" dirty="0"/>
              <a:t>for machine learning with Python.</a:t>
            </a:r>
            <a:endParaRPr lang="en-US" sz="2300" dirty="0" smtClean="0"/>
          </a:p>
          <a:p>
            <a:pPr marL="643459" lvl="1" indent="-342900">
              <a:buFont typeface="Wingdings" panose="05000000000000000000" pitchFamily="2" charset="2"/>
              <a:buChar char="§"/>
            </a:pPr>
            <a:endParaRPr lang="en-US" sz="2300" dirty="0" smtClean="0"/>
          </a:p>
        </p:txBody>
      </p:sp>
    </p:spTree>
    <p:extLst>
      <p:ext uri="{BB962C8B-B14F-4D97-AF65-F5344CB8AC3E}">
        <p14:creationId xmlns:p14="http://schemas.microsoft.com/office/powerpoint/2010/main" val="32901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822666" y="849996"/>
            <a:ext cx="10970683" cy="4632098"/>
          </a:xfrm>
        </p:spPr>
        <p:txBody>
          <a:bodyPr>
            <a:normAutofit fontScale="85000" lnSpcReduction="10000"/>
          </a:bodyPr>
          <a:lstStyle/>
          <a:p>
            <a:pPr marL="1104881" lvl="2" indent="-342900">
              <a:buFont typeface="Wingdings" panose="05000000000000000000" pitchFamily="2" charset="2"/>
              <a:buChar char="§"/>
            </a:pPr>
            <a:r>
              <a:rPr lang="en-US" sz="2350" dirty="0" err="1" smtClean="0"/>
              <a:t>Pyevolve</a:t>
            </a:r>
            <a:r>
              <a:rPr lang="en-US" sz="2350" b="1" dirty="0" smtClean="0"/>
              <a:t> </a:t>
            </a:r>
            <a:r>
              <a:rPr lang="en-US" sz="2350" dirty="0" smtClean="0"/>
              <a:t>(</a:t>
            </a:r>
            <a:r>
              <a:rPr lang="en-US" sz="2350" dirty="0" smtClean="0">
                <a:hlinkClick r:id="rId2"/>
              </a:rPr>
              <a:t>http://pyevolve.sourceforge.net/0_6rc1</a:t>
            </a:r>
            <a:r>
              <a:rPr lang="en-US" sz="2350" dirty="0" smtClean="0"/>
              <a:t>) </a:t>
            </a:r>
            <a:r>
              <a:rPr lang="en-US" sz="2350" b="1" dirty="0" smtClean="0"/>
              <a:t>:  </a:t>
            </a:r>
            <a:r>
              <a:rPr lang="en-US" sz="2350" dirty="0" smtClean="0"/>
              <a:t>for genetic algorithms.</a:t>
            </a:r>
          </a:p>
          <a:p>
            <a:pPr marL="1104881" lvl="2" indent="-342900">
              <a:buFont typeface="Wingdings" panose="05000000000000000000" pitchFamily="2" charset="2"/>
              <a:buChar char="§"/>
            </a:pPr>
            <a:r>
              <a:rPr lang="en-US" sz="2350" dirty="0" err="1" smtClean="0"/>
              <a:t>StatsModel</a:t>
            </a:r>
            <a:r>
              <a:rPr lang="en-US" sz="2350" dirty="0" smtClean="0"/>
              <a:t> (</a:t>
            </a:r>
            <a:r>
              <a:rPr lang="en-US" sz="2350" dirty="0" smtClean="0">
                <a:hlinkClick r:id="rId3"/>
              </a:rPr>
              <a:t>http://www.statsmodels.org</a:t>
            </a:r>
            <a:r>
              <a:rPr lang="en-US" sz="2350" dirty="0" smtClean="0"/>
              <a:t>) :  statistical computations including descriptive statistics and estimation and inference for statistical models.</a:t>
            </a:r>
          </a:p>
          <a:p>
            <a:pPr marL="643459" lvl="1" indent="-342900">
              <a:buFont typeface="Wingdings" panose="05000000000000000000" pitchFamily="2" charset="2"/>
              <a:buChar char="§"/>
            </a:pPr>
            <a:r>
              <a:rPr lang="en-US" sz="2350" dirty="0" smtClean="0">
                <a:solidFill>
                  <a:schemeClr val="tx1"/>
                </a:solidFill>
              </a:rPr>
              <a:t>For Natural Language Processing (NLP):</a:t>
            </a:r>
          </a:p>
          <a:p>
            <a:pPr marL="1104881" lvl="2" indent="-342900">
              <a:buFont typeface="Wingdings" panose="05000000000000000000" pitchFamily="2" charset="2"/>
              <a:buChar char="§"/>
            </a:pPr>
            <a:r>
              <a:rPr lang="en-US" sz="2350" dirty="0" smtClean="0"/>
              <a:t>NLTK (</a:t>
            </a:r>
            <a:r>
              <a:rPr lang="en-US" sz="2350" dirty="0" smtClean="0">
                <a:hlinkClick r:id="rId4"/>
              </a:rPr>
              <a:t>http://www.nltk.org</a:t>
            </a:r>
            <a:r>
              <a:rPr lang="en-US" sz="2350" dirty="0" smtClean="0"/>
              <a:t>): particularly popular among NLP Researchers. Heavy weight, has lots of corpus in different languages, stemmers and algorithms. So a little slow.</a:t>
            </a:r>
          </a:p>
          <a:p>
            <a:pPr marL="1104881" lvl="2" indent="-342900">
              <a:buFont typeface="Wingdings" panose="05000000000000000000" pitchFamily="2" charset="2"/>
              <a:buChar char="§"/>
            </a:pPr>
            <a:r>
              <a:rPr lang="en-US" sz="2350" dirty="0" err="1" smtClean="0"/>
              <a:t>TextBlob</a:t>
            </a:r>
            <a:r>
              <a:rPr lang="en-US" sz="2350" dirty="0" smtClean="0"/>
              <a:t> (</a:t>
            </a:r>
            <a:r>
              <a:rPr lang="en-US" sz="2350" u="sng" dirty="0" smtClean="0">
                <a:solidFill>
                  <a:schemeClr val="accent1"/>
                </a:solidFill>
              </a:rPr>
              <a:t>https://textblob.readthedocs.io/en/dev</a:t>
            </a:r>
            <a:r>
              <a:rPr lang="en-US" sz="2350" dirty="0" smtClean="0"/>
              <a:t>): for initial prototyping for almost every NLP project. Provides an intuitive interface to NLTK.</a:t>
            </a:r>
          </a:p>
          <a:p>
            <a:pPr marL="1104881" lvl="2" indent="-342900">
              <a:buFont typeface="Wingdings" panose="05000000000000000000" pitchFamily="2" charset="2"/>
              <a:buChar char="§"/>
            </a:pPr>
            <a:r>
              <a:rPr lang="en-US" sz="2350" dirty="0" smtClean="0"/>
              <a:t>Stanford </a:t>
            </a:r>
            <a:r>
              <a:rPr lang="en-US" sz="2350" dirty="0" err="1" smtClean="0"/>
              <a:t>CoreNLP</a:t>
            </a:r>
            <a:r>
              <a:rPr lang="en-US" sz="2350" dirty="0" smtClean="0"/>
              <a:t> (</a:t>
            </a:r>
            <a:r>
              <a:rPr lang="en-US" sz="2350" dirty="0" smtClean="0">
                <a:hlinkClick r:id="rId5"/>
              </a:rPr>
              <a:t>https://stanfordnlp.github.io/CoreNLP</a:t>
            </a:r>
            <a:r>
              <a:rPr lang="en-US" sz="2350" dirty="0" smtClean="0"/>
              <a:t>): Production-ready natural analysis tools. It includes part-of-speech (POS) tagging, entity recognition, pattern learning, parsing etc.</a:t>
            </a:r>
          </a:p>
          <a:p>
            <a:pPr marL="1104881" lvl="2" indent="-342900">
              <a:buFont typeface="Wingdings" panose="05000000000000000000" pitchFamily="2" charset="2"/>
              <a:buChar char="§"/>
            </a:pPr>
            <a:endParaRPr lang="en-US" sz="2350" dirty="0" smtClean="0"/>
          </a:p>
          <a:p>
            <a:pPr marL="1104881" lvl="2" indent="-342900">
              <a:buFont typeface="Wingdings" panose="05000000000000000000" pitchFamily="2" charset="2"/>
              <a:buChar char="§"/>
            </a:pPr>
            <a:endParaRPr lang="en-US" sz="2350" dirty="0"/>
          </a:p>
        </p:txBody>
      </p:sp>
    </p:spTree>
    <p:extLst>
      <p:ext uri="{BB962C8B-B14F-4D97-AF65-F5344CB8AC3E}">
        <p14:creationId xmlns:p14="http://schemas.microsoft.com/office/powerpoint/2010/main" val="3522573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793210" y="525225"/>
            <a:ext cx="10970683" cy="5579078"/>
          </a:xfrm>
        </p:spPr>
        <p:txBody>
          <a:bodyPr/>
          <a:lstStyle/>
          <a:p>
            <a:pPr marL="1104881" lvl="2" indent="-342900">
              <a:buFont typeface="Wingdings" panose="05000000000000000000" pitchFamily="2" charset="2"/>
              <a:buChar char="§"/>
            </a:pPr>
            <a:r>
              <a:rPr lang="en-US" dirty="0" err="1" smtClean="0"/>
              <a:t>spaCy</a:t>
            </a:r>
            <a:r>
              <a:rPr lang="en-US" dirty="0"/>
              <a:t> </a:t>
            </a:r>
            <a:r>
              <a:rPr lang="en-US" dirty="0" smtClean="0"/>
              <a:t>(</a:t>
            </a:r>
            <a:r>
              <a:rPr lang="en-US" dirty="0" smtClean="0">
                <a:hlinkClick r:id="rId2"/>
              </a:rPr>
              <a:t>https</a:t>
            </a:r>
            <a:r>
              <a:rPr lang="en-US" dirty="0">
                <a:hlinkClick r:id="rId2"/>
              </a:rPr>
              <a:t>://spacy.io</a:t>
            </a:r>
            <a:r>
              <a:rPr lang="en-US" dirty="0"/>
              <a:t>) : light-weight, and fastest. Provides only one algorithm, the best one, for each purpose. Seamlessly integrates with Deep Learning. However, only supports English.</a:t>
            </a:r>
          </a:p>
          <a:p>
            <a:pPr marL="1104881" lvl="2" indent="-342900">
              <a:buFont typeface="Wingdings" panose="05000000000000000000" pitchFamily="2" charset="2"/>
              <a:buChar char="§"/>
            </a:pPr>
            <a:r>
              <a:rPr lang="en-US" dirty="0" err="1" smtClean="0"/>
              <a:t>Gensim</a:t>
            </a:r>
            <a:r>
              <a:rPr lang="en-US" dirty="0" smtClean="0"/>
              <a:t> </a:t>
            </a:r>
            <a:r>
              <a:rPr lang="en-US" dirty="0"/>
              <a:t>(</a:t>
            </a:r>
            <a:r>
              <a:rPr lang="en-US" u="sng" dirty="0">
                <a:solidFill>
                  <a:schemeClr val="accent1"/>
                </a:solidFill>
              </a:rPr>
              <a:t>https://</a:t>
            </a:r>
            <a:r>
              <a:rPr lang="en-US" u="sng" dirty="0" smtClean="0">
                <a:solidFill>
                  <a:schemeClr val="accent1"/>
                </a:solidFill>
              </a:rPr>
              <a:t>radimrehurek.com/gensim</a:t>
            </a:r>
            <a:r>
              <a:rPr lang="en-US" dirty="0" smtClean="0"/>
              <a:t>): specialized for </a:t>
            </a:r>
            <a:r>
              <a:rPr lang="en-US" dirty="0"/>
              <a:t>topic modeling and document similarity </a:t>
            </a:r>
            <a:r>
              <a:rPr lang="en-US" dirty="0" smtClean="0"/>
              <a:t>analysis. Some algorithms like LDA are best implemented here. Efficient </a:t>
            </a:r>
            <a:r>
              <a:rPr lang="en-US" dirty="0"/>
              <a:t>and scalable</a:t>
            </a:r>
            <a:r>
              <a:rPr lang="en-US" dirty="0" smtClean="0"/>
              <a:t>.</a:t>
            </a:r>
          </a:p>
          <a:p>
            <a:pPr marL="643459" lvl="1" indent="-342900">
              <a:buFont typeface="Wingdings" panose="05000000000000000000" pitchFamily="2" charset="2"/>
              <a:buChar char="§"/>
            </a:pPr>
            <a:r>
              <a:rPr lang="en-US" dirty="0" smtClean="0">
                <a:solidFill>
                  <a:schemeClr val="accent1"/>
                </a:solidFill>
              </a:rPr>
              <a:t>For Deep Learning</a:t>
            </a:r>
            <a:r>
              <a:rPr lang="en-US" dirty="0" smtClean="0"/>
              <a:t>:</a:t>
            </a:r>
          </a:p>
          <a:p>
            <a:pPr marL="1104881" lvl="2" indent="-342900">
              <a:buFont typeface="Wingdings" panose="05000000000000000000" pitchFamily="2" charset="2"/>
              <a:buChar char="§"/>
            </a:pPr>
            <a:r>
              <a:rPr lang="en-US" dirty="0" err="1" smtClean="0"/>
              <a:t>Tensorflow</a:t>
            </a:r>
            <a:r>
              <a:rPr lang="en-US" dirty="0"/>
              <a:t> </a:t>
            </a:r>
            <a:r>
              <a:rPr lang="en-US" dirty="0" smtClean="0"/>
              <a:t>(</a:t>
            </a:r>
            <a:r>
              <a:rPr lang="en-US" dirty="0" smtClean="0">
                <a:hlinkClick r:id="rId3"/>
              </a:rPr>
              <a:t>https</a:t>
            </a:r>
            <a:r>
              <a:rPr lang="en-US" dirty="0">
                <a:hlinkClick r:id="rId3"/>
              </a:rPr>
              <a:t>://</a:t>
            </a:r>
            <a:r>
              <a:rPr lang="en-US" dirty="0" smtClean="0">
                <a:hlinkClick r:id="rId3"/>
              </a:rPr>
              <a:t>www.tensorflow.org</a:t>
            </a:r>
            <a:r>
              <a:rPr lang="en-US" dirty="0" smtClean="0"/>
              <a:t>): </a:t>
            </a:r>
            <a:r>
              <a:rPr lang="en-US" dirty="0"/>
              <a:t> is an open-source </a:t>
            </a:r>
            <a:r>
              <a:rPr lang="en-US" dirty="0" smtClean="0"/>
              <a:t>library from Google and </a:t>
            </a:r>
            <a:r>
              <a:rPr lang="en-US" b="1" dirty="0" smtClean="0"/>
              <a:t>most extensively used </a:t>
            </a:r>
            <a:r>
              <a:rPr lang="en-US" dirty="0" smtClean="0"/>
              <a:t>within Deep Learning community. </a:t>
            </a:r>
            <a:r>
              <a:rPr lang="en-US" dirty="0"/>
              <a:t> </a:t>
            </a:r>
            <a:r>
              <a:rPr lang="en-US" dirty="0" smtClean="0"/>
              <a:t>Their </a:t>
            </a:r>
            <a:r>
              <a:rPr lang="en-US" dirty="0"/>
              <a:t>multi-layered nodes system </a:t>
            </a:r>
            <a:r>
              <a:rPr lang="en-US" dirty="0" smtClean="0"/>
              <a:t>enables </a:t>
            </a:r>
            <a:r>
              <a:rPr lang="en-US" dirty="0"/>
              <a:t>quick training of </a:t>
            </a:r>
            <a:r>
              <a:rPr lang="en-US" dirty="0" smtClean="0"/>
              <a:t>neural </a:t>
            </a:r>
            <a:r>
              <a:rPr lang="en-US" dirty="0"/>
              <a:t>networks on large </a:t>
            </a:r>
            <a:r>
              <a:rPr lang="en-US" dirty="0" smtClean="0"/>
              <a:t>dataset. Deep Nets for image recognition and voice identification are easily implemented using </a:t>
            </a:r>
            <a:r>
              <a:rPr lang="en-US" dirty="0" err="1" smtClean="0"/>
              <a:t>Tensorflow</a:t>
            </a:r>
            <a:r>
              <a:rPr lang="en-US" dirty="0" smtClean="0"/>
              <a:t>. </a:t>
            </a:r>
          </a:p>
        </p:txBody>
      </p:sp>
    </p:spTree>
    <p:extLst>
      <p:ext uri="{BB962C8B-B14F-4D97-AF65-F5344CB8AC3E}">
        <p14:creationId xmlns:p14="http://schemas.microsoft.com/office/powerpoint/2010/main" val="147301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90759" y="386648"/>
            <a:ext cx="10970683" cy="5891646"/>
          </a:xfrm>
        </p:spPr>
        <p:txBody>
          <a:bodyPr/>
          <a:lstStyle/>
          <a:p>
            <a:pPr marL="1104881" lvl="2" indent="-342900">
              <a:buFont typeface="Wingdings" panose="05000000000000000000" pitchFamily="2" charset="2"/>
              <a:buChar char="§"/>
            </a:pPr>
            <a:r>
              <a:rPr lang="en-US" dirty="0" err="1"/>
              <a:t>Theano</a:t>
            </a:r>
            <a:r>
              <a:rPr lang="en-US" dirty="0"/>
              <a:t>(</a:t>
            </a:r>
            <a:r>
              <a:rPr lang="en-US" dirty="0">
                <a:hlinkClick r:id="rId2"/>
              </a:rPr>
              <a:t>http://</a:t>
            </a:r>
            <a:r>
              <a:rPr lang="en-US" dirty="0" smtClean="0">
                <a:hlinkClick r:id="rId2"/>
              </a:rPr>
              <a:t>deeplearning.net/software/theano</a:t>
            </a:r>
            <a:r>
              <a:rPr lang="en-US" dirty="0" smtClean="0"/>
              <a:t>): Optimizes the </a:t>
            </a:r>
            <a:r>
              <a:rPr lang="en-US" dirty="0"/>
              <a:t>use of GPU and CPU, making the performance of data-intensive computation even </a:t>
            </a:r>
            <a:r>
              <a:rPr lang="en-US" dirty="0" smtClean="0"/>
              <a:t>faster. More efficient and stable.</a:t>
            </a:r>
          </a:p>
          <a:p>
            <a:pPr marL="1104881" lvl="2" indent="-342900">
              <a:buFont typeface="Wingdings" panose="05000000000000000000" pitchFamily="2" charset="2"/>
              <a:buChar char="§"/>
            </a:pPr>
            <a:r>
              <a:rPr lang="en-US" dirty="0" err="1" smtClean="0"/>
              <a:t>Keras</a:t>
            </a:r>
            <a:r>
              <a:rPr lang="en-US" dirty="0"/>
              <a:t> (</a:t>
            </a:r>
            <a:r>
              <a:rPr lang="en-US" dirty="0">
                <a:hlinkClick r:id="rId3"/>
              </a:rPr>
              <a:t>https://</a:t>
            </a:r>
            <a:r>
              <a:rPr lang="en-US" dirty="0" smtClean="0">
                <a:hlinkClick r:id="rId3"/>
              </a:rPr>
              <a:t>keras.io</a:t>
            </a:r>
            <a:r>
              <a:rPr lang="en-US" dirty="0" smtClean="0"/>
              <a:t>):  For </a:t>
            </a:r>
            <a:r>
              <a:rPr lang="en-US" dirty="0"/>
              <a:t>building Neural Networks at a high-level </a:t>
            </a:r>
            <a:r>
              <a:rPr lang="en-US" dirty="0" smtClean="0"/>
              <a:t>of interface. </a:t>
            </a:r>
            <a:r>
              <a:rPr lang="en-US" dirty="0"/>
              <a:t>W</a:t>
            </a:r>
            <a:r>
              <a:rPr lang="en-US" dirty="0" smtClean="0"/>
              <a:t>ritten </a:t>
            </a:r>
            <a:r>
              <a:rPr lang="en-US" dirty="0"/>
              <a:t>in </a:t>
            </a:r>
            <a:r>
              <a:rPr lang="en-US" dirty="0" smtClean="0"/>
              <a:t>Python. </a:t>
            </a:r>
            <a:r>
              <a:rPr lang="en-US" dirty="0" err="1" smtClean="0"/>
              <a:t>UsesTheano</a:t>
            </a:r>
            <a:r>
              <a:rPr lang="en-US" dirty="0" smtClean="0"/>
              <a:t> </a:t>
            </a:r>
            <a:r>
              <a:rPr lang="en-US" dirty="0"/>
              <a:t>or </a:t>
            </a:r>
            <a:r>
              <a:rPr lang="en-US" dirty="0" err="1"/>
              <a:t>TensorFlow</a:t>
            </a:r>
            <a:r>
              <a:rPr lang="en-US" dirty="0"/>
              <a:t> as its </a:t>
            </a:r>
            <a:r>
              <a:rPr lang="en-US" dirty="0" err="1" smtClean="0"/>
              <a:t>backends</a:t>
            </a:r>
            <a:r>
              <a:rPr lang="en-US" dirty="0" smtClean="0"/>
              <a:t>.</a:t>
            </a:r>
          </a:p>
          <a:p>
            <a:pPr marL="643459" lvl="1" indent="-342900">
              <a:buFont typeface="Wingdings" panose="05000000000000000000" pitchFamily="2" charset="2"/>
              <a:buChar char="§"/>
            </a:pPr>
            <a:r>
              <a:rPr lang="en-US" dirty="0" smtClean="0">
                <a:solidFill>
                  <a:schemeClr val="accent1"/>
                </a:solidFill>
              </a:rPr>
              <a:t>For computer Vision</a:t>
            </a:r>
            <a:r>
              <a:rPr lang="en-US" dirty="0" smtClean="0"/>
              <a:t>:</a:t>
            </a:r>
          </a:p>
          <a:p>
            <a:pPr marL="1104881" lvl="2" indent="-342900">
              <a:buFont typeface="Wingdings" panose="05000000000000000000" pitchFamily="2" charset="2"/>
              <a:buChar char="§"/>
            </a:pPr>
            <a:r>
              <a:rPr lang="en-US" dirty="0" err="1" smtClean="0"/>
              <a:t>SimpleCV</a:t>
            </a:r>
            <a:r>
              <a:rPr lang="en-US" dirty="0" smtClean="0"/>
              <a:t> (</a:t>
            </a:r>
            <a:r>
              <a:rPr lang="en-US" dirty="0" smtClean="0">
                <a:hlinkClick r:id="rId4"/>
              </a:rPr>
              <a:t>http</a:t>
            </a:r>
            <a:r>
              <a:rPr lang="en-US" dirty="0">
                <a:hlinkClick r:id="rId4"/>
              </a:rPr>
              <a:t>://</a:t>
            </a:r>
            <a:r>
              <a:rPr lang="en-US" dirty="0" smtClean="0">
                <a:hlinkClick r:id="rId4"/>
              </a:rPr>
              <a:t>simplecv.org</a:t>
            </a:r>
            <a:r>
              <a:rPr lang="en-US" dirty="0" smtClean="0"/>
              <a:t>): Works </a:t>
            </a:r>
            <a:r>
              <a:rPr lang="en-US" dirty="0"/>
              <a:t>with </a:t>
            </a:r>
            <a:r>
              <a:rPr lang="en-US" dirty="0" smtClean="0"/>
              <a:t>images </a:t>
            </a:r>
            <a:r>
              <a:rPr lang="en-US" dirty="0"/>
              <a:t>or video streams that come from webcams, Kinects, FireWire and IP cameras, or mobile </a:t>
            </a:r>
            <a:r>
              <a:rPr lang="en-US" dirty="0" smtClean="0"/>
              <a:t>phones.</a:t>
            </a:r>
          </a:p>
          <a:p>
            <a:pPr marL="643459" lvl="1" indent="-342900">
              <a:buFont typeface="Wingdings" panose="05000000000000000000" pitchFamily="2" charset="2"/>
              <a:buChar char="§"/>
            </a:pPr>
            <a:r>
              <a:rPr lang="en-US" dirty="0" smtClean="0">
                <a:solidFill>
                  <a:schemeClr val="accent1"/>
                </a:solidFill>
              </a:rPr>
              <a:t>For Reinforcement Learning</a:t>
            </a:r>
            <a:r>
              <a:rPr lang="en-US" dirty="0" smtClean="0"/>
              <a:t>:</a:t>
            </a:r>
          </a:p>
          <a:p>
            <a:pPr marL="1104881" lvl="2" indent="-342900">
              <a:buFont typeface="Wingdings" panose="05000000000000000000" pitchFamily="2" charset="2"/>
              <a:buChar char="§"/>
            </a:pPr>
            <a:r>
              <a:rPr lang="en-US" dirty="0"/>
              <a:t>Reinforcement-Learning-Toolkit (</a:t>
            </a:r>
            <a:r>
              <a:rPr lang="en-US" dirty="0">
                <a:hlinkClick r:id="rId5"/>
              </a:rPr>
              <a:t>https://</a:t>
            </a:r>
            <a:r>
              <a:rPr lang="en-US" dirty="0" smtClean="0">
                <a:hlinkClick r:id="rId5"/>
              </a:rPr>
              <a:t>pypi.python.org/pypi/Reinforcement-Learning-Toolkit/1.0</a:t>
            </a:r>
            <a:r>
              <a:rPr lang="en-US" dirty="0" smtClean="0"/>
              <a:t>)</a:t>
            </a:r>
          </a:p>
          <a:p>
            <a:pPr lvl="2" indent="0">
              <a:buNone/>
            </a:pPr>
            <a:endParaRPr lang="en-US" dirty="0"/>
          </a:p>
          <a:p>
            <a:pPr marL="1104881" lvl="2" indent="-342900">
              <a:buFont typeface="Wingdings" panose="05000000000000000000" pitchFamily="2" charset="2"/>
              <a:buChar char="§"/>
            </a:pPr>
            <a:endParaRPr lang="en-US" dirty="0" smtClean="0"/>
          </a:p>
          <a:p>
            <a:pPr marL="1104881" lvl="2" indent="-342900">
              <a:buFont typeface="Wingdings" panose="05000000000000000000" pitchFamily="2" charset="2"/>
              <a:buChar char="§"/>
            </a:pPr>
            <a:endParaRPr lang="en-US" dirty="0" smtClean="0"/>
          </a:p>
        </p:txBody>
      </p:sp>
    </p:spTree>
    <p:extLst>
      <p:ext uri="{BB962C8B-B14F-4D97-AF65-F5344CB8AC3E}">
        <p14:creationId xmlns:p14="http://schemas.microsoft.com/office/powerpoint/2010/main" val="91787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07484" y="290946"/>
            <a:ext cx="10970683" cy="5881256"/>
          </a:xfrm>
        </p:spPr>
        <p:txBody>
          <a:bodyPr/>
          <a:lstStyle/>
          <a:p>
            <a:pPr marL="1104881" lvl="2" indent="-342900">
              <a:buFont typeface="Wingdings" panose="05000000000000000000" pitchFamily="2" charset="2"/>
              <a:buChar char="§"/>
            </a:pPr>
            <a:r>
              <a:rPr lang="en-US" dirty="0" err="1" smtClean="0"/>
              <a:t>PyBrain</a:t>
            </a:r>
            <a:r>
              <a:rPr lang="en-US" dirty="0"/>
              <a:t> </a:t>
            </a:r>
            <a:r>
              <a:rPr lang="en-US" dirty="0" smtClean="0"/>
              <a:t>(</a:t>
            </a:r>
            <a:r>
              <a:rPr lang="en-US" dirty="0" smtClean="0">
                <a:hlinkClick r:id="rId2"/>
              </a:rPr>
              <a:t>http</a:t>
            </a:r>
            <a:r>
              <a:rPr lang="en-US" dirty="0">
                <a:hlinkClick r:id="rId2"/>
              </a:rPr>
              <a:t>://</a:t>
            </a:r>
            <a:r>
              <a:rPr lang="en-US" dirty="0" smtClean="0">
                <a:hlinkClick r:id="rId2"/>
              </a:rPr>
              <a:t>pybrain.org</a:t>
            </a:r>
            <a:r>
              <a:rPr lang="en-US" dirty="0" smtClean="0"/>
              <a:t>) </a:t>
            </a:r>
          </a:p>
          <a:p>
            <a:pPr marL="1104881" lvl="2" indent="-342900">
              <a:buFont typeface="Wingdings" panose="05000000000000000000" pitchFamily="2" charset="2"/>
              <a:buChar char="§"/>
            </a:pPr>
            <a:r>
              <a:rPr lang="en-US" dirty="0" err="1"/>
              <a:t>r</a:t>
            </a:r>
            <a:r>
              <a:rPr lang="en-US" dirty="0" err="1" smtClean="0"/>
              <a:t>lflow</a:t>
            </a:r>
            <a:r>
              <a:rPr lang="en-US" dirty="0" smtClean="0"/>
              <a:t> </a:t>
            </a:r>
            <a:r>
              <a:rPr lang="en-US" dirty="0"/>
              <a:t>(</a:t>
            </a:r>
            <a:r>
              <a:rPr lang="en-US" dirty="0" smtClean="0">
                <a:hlinkClick r:id="rId3"/>
              </a:rPr>
              <a:t>https</a:t>
            </a:r>
            <a:r>
              <a:rPr lang="en-US" dirty="0">
                <a:hlinkClick r:id="rId3"/>
              </a:rPr>
              <a:t>://</a:t>
            </a:r>
            <a:r>
              <a:rPr lang="en-US" dirty="0" smtClean="0">
                <a:hlinkClick r:id="rId3"/>
              </a:rPr>
              <a:t>pypi.python.org/pypi/rlflow</a:t>
            </a:r>
            <a:r>
              <a:rPr lang="en-US" dirty="0" smtClean="0"/>
              <a:t>)</a:t>
            </a:r>
            <a:endParaRPr lang="en-US" dirty="0"/>
          </a:p>
          <a:p>
            <a:pPr marL="1104881" lvl="2" indent="-342900">
              <a:buFont typeface="Wingdings" panose="05000000000000000000" pitchFamily="2" charset="2"/>
              <a:buChar char="§"/>
            </a:pPr>
            <a:r>
              <a:rPr lang="en-US" dirty="0" err="1" smtClean="0"/>
              <a:t>OpenAIGym</a:t>
            </a:r>
            <a:r>
              <a:rPr lang="en-US" dirty="0"/>
              <a:t> (</a:t>
            </a:r>
            <a:r>
              <a:rPr lang="en-US" dirty="0">
                <a:hlinkClick r:id="rId4"/>
              </a:rPr>
              <a:t>https://</a:t>
            </a:r>
            <a:r>
              <a:rPr lang="en-US" dirty="0" smtClean="0">
                <a:hlinkClick r:id="rId4"/>
              </a:rPr>
              <a:t>gym.openai.com</a:t>
            </a:r>
            <a:r>
              <a:rPr lang="en-US" dirty="0" smtClean="0"/>
              <a:t>) : Tool kit for comparing and developing RL Algorithms.</a:t>
            </a:r>
          </a:p>
          <a:p>
            <a:pPr marL="1104881" lvl="2" indent="-342900">
              <a:buFont typeface="Wingdings" panose="05000000000000000000" pitchFamily="2" charset="2"/>
              <a:buChar char="§"/>
            </a:pPr>
            <a:r>
              <a:rPr lang="en-US" dirty="0" err="1" smtClean="0"/>
              <a:t>RlPy</a:t>
            </a:r>
            <a:r>
              <a:rPr lang="en-US" dirty="0"/>
              <a:t> (</a:t>
            </a:r>
            <a:r>
              <a:rPr lang="en-US" dirty="0">
                <a:hlinkClick r:id="rId5"/>
              </a:rPr>
              <a:t>https://</a:t>
            </a:r>
            <a:r>
              <a:rPr lang="en-US" dirty="0" smtClean="0">
                <a:hlinkClick r:id="rId5"/>
              </a:rPr>
              <a:t>rlpy.readthedocs.io/en/latest</a:t>
            </a:r>
            <a:r>
              <a:rPr lang="en-US" dirty="0" smtClean="0"/>
              <a:t>)</a:t>
            </a:r>
          </a:p>
          <a:p>
            <a:pPr lvl="2" indent="0">
              <a:buNone/>
            </a:pPr>
            <a:endParaRPr lang="en-US" dirty="0" smtClean="0"/>
          </a:p>
          <a:p>
            <a:pPr marL="643459" lvl="1" indent="-342900">
              <a:buFont typeface="Wingdings" panose="05000000000000000000" pitchFamily="2" charset="2"/>
              <a:buChar char="§"/>
            </a:pPr>
            <a:r>
              <a:rPr lang="en-US" dirty="0" smtClean="0">
                <a:solidFill>
                  <a:schemeClr val="accent1"/>
                </a:solidFill>
              </a:rPr>
              <a:t>For Cognitive Science</a:t>
            </a:r>
            <a:r>
              <a:rPr lang="en-US" dirty="0" smtClean="0"/>
              <a:t>:</a:t>
            </a:r>
          </a:p>
          <a:p>
            <a:pPr marL="1104881" lvl="2" indent="-342900">
              <a:buFont typeface="Wingdings" panose="05000000000000000000" pitchFamily="2" charset="2"/>
              <a:buChar char="§"/>
            </a:pPr>
            <a:r>
              <a:rPr lang="en-US" dirty="0" err="1" smtClean="0"/>
              <a:t>concept_formation</a:t>
            </a:r>
            <a:r>
              <a:rPr lang="en-US" dirty="0"/>
              <a:t> </a:t>
            </a:r>
            <a:r>
              <a:rPr lang="en-US" dirty="0" smtClean="0"/>
              <a:t>(</a:t>
            </a:r>
            <a:r>
              <a:rPr lang="en-US" dirty="0" smtClean="0">
                <a:hlinkClick r:id="rId6"/>
              </a:rPr>
              <a:t>https</a:t>
            </a:r>
            <a:r>
              <a:rPr lang="en-US" dirty="0">
                <a:hlinkClick r:id="rId6"/>
              </a:rPr>
              <a:t>://</a:t>
            </a:r>
            <a:r>
              <a:rPr lang="en-US" dirty="0" smtClean="0">
                <a:hlinkClick r:id="rId6"/>
              </a:rPr>
              <a:t>pypi.python.org/pypi/concept_formation/0.2.15</a:t>
            </a:r>
            <a:r>
              <a:rPr lang="en-US" dirty="0" smtClean="0"/>
              <a:t>): </a:t>
            </a:r>
            <a:r>
              <a:rPr lang="en-US" dirty="0"/>
              <a:t> for doing incremental concept formation using algorithms in the COBWEB family</a:t>
            </a:r>
          </a:p>
        </p:txBody>
      </p:sp>
    </p:spTree>
    <p:extLst>
      <p:ext uri="{BB962C8B-B14F-4D97-AF65-F5344CB8AC3E}">
        <p14:creationId xmlns:p14="http://schemas.microsoft.com/office/powerpoint/2010/main" val="232911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44271" y="100069"/>
            <a:ext cx="10972800" cy="648076"/>
          </a:xfrm>
        </p:spPr>
        <p:txBody>
          <a:bodyPr>
            <a:normAutofit fontScale="90000"/>
          </a:bodyPr>
          <a:lstStyle/>
          <a:p>
            <a:r>
              <a:rPr lang="en-US" sz="4000" b="1" dirty="0"/>
              <a:t>Enterprise Solutions</a:t>
            </a:r>
          </a:p>
        </p:txBody>
      </p:sp>
      <p:sp>
        <p:nvSpPr>
          <p:cNvPr id="5" name="Content Placeholder 4"/>
          <p:cNvSpPr>
            <a:spLocks noGrp="1"/>
          </p:cNvSpPr>
          <p:nvPr>
            <p:ph sz="quarter" idx="13"/>
          </p:nvPr>
        </p:nvSpPr>
        <p:spPr>
          <a:xfrm>
            <a:off x="2014103" y="1061470"/>
            <a:ext cx="9033136" cy="5101936"/>
          </a:xfrm>
        </p:spPr>
        <p:txBody>
          <a:bodyPr/>
          <a:lstStyle/>
          <a:p>
            <a:pPr marL="342900" indent="-342900">
              <a:buFont typeface="Wingdings" panose="05000000000000000000" pitchFamily="2" charset="2"/>
              <a:buChar char="§"/>
            </a:pPr>
            <a:r>
              <a:rPr lang="en-US" dirty="0" err="1" smtClean="0">
                <a:solidFill>
                  <a:schemeClr val="tx2"/>
                </a:solidFill>
              </a:rPr>
              <a:t>RapidMiner</a:t>
            </a:r>
            <a:r>
              <a:rPr lang="en-US" dirty="0" smtClean="0">
                <a:solidFill>
                  <a:schemeClr val="tx2"/>
                </a:solidFill>
              </a:rPr>
              <a:t> (</a:t>
            </a:r>
            <a:r>
              <a:rPr lang="en-US" dirty="0" smtClean="0">
                <a:solidFill>
                  <a:schemeClr val="tx2"/>
                </a:solidFill>
                <a:hlinkClick r:id="rId3"/>
              </a:rPr>
              <a:t>https</a:t>
            </a:r>
            <a:r>
              <a:rPr lang="en-US" dirty="0">
                <a:solidFill>
                  <a:schemeClr val="tx2"/>
                </a:solidFill>
                <a:hlinkClick r:id="rId3"/>
              </a:rPr>
              <a:t>://</a:t>
            </a:r>
            <a:r>
              <a:rPr lang="en-US" dirty="0" smtClean="0">
                <a:solidFill>
                  <a:schemeClr val="tx2"/>
                </a:solidFill>
                <a:hlinkClick r:id="rId3"/>
              </a:rPr>
              <a:t>rapidminer.com</a:t>
            </a:r>
            <a:r>
              <a:rPr lang="en-US" dirty="0" smtClean="0">
                <a:solidFill>
                  <a:schemeClr val="tx2"/>
                </a:solidFill>
              </a:rPr>
              <a:t>) </a:t>
            </a:r>
          </a:p>
          <a:p>
            <a:pPr marL="342900" indent="-342900">
              <a:buFont typeface="Wingdings" panose="05000000000000000000" pitchFamily="2" charset="2"/>
              <a:buChar char="§"/>
            </a:pPr>
            <a:r>
              <a:rPr lang="en-US" dirty="0" smtClean="0">
                <a:solidFill>
                  <a:schemeClr val="tx2"/>
                </a:solidFill>
              </a:rPr>
              <a:t>IBM SPSS Software</a:t>
            </a:r>
          </a:p>
          <a:p>
            <a:pPr marL="342900" indent="-342900">
              <a:buFont typeface="Wingdings" panose="05000000000000000000" pitchFamily="2" charset="2"/>
              <a:buChar char="§"/>
            </a:pPr>
            <a:r>
              <a:rPr lang="en-US" dirty="0">
                <a:solidFill>
                  <a:schemeClr val="tx2"/>
                </a:solidFill>
              </a:rPr>
              <a:t>Analytics software &amp; </a:t>
            </a:r>
            <a:r>
              <a:rPr lang="en-US" dirty="0" smtClean="0">
                <a:solidFill>
                  <a:schemeClr val="tx2"/>
                </a:solidFill>
              </a:rPr>
              <a:t>solutions (</a:t>
            </a:r>
            <a:r>
              <a:rPr lang="en-US" dirty="0" smtClean="0">
                <a:solidFill>
                  <a:schemeClr val="tx2"/>
                </a:solidFill>
                <a:hlinkClick r:id="rId4"/>
              </a:rPr>
              <a:t>https</a:t>
            </a:r>
            <a:r>
              <a:rPr lang="en-US" dirty="0">
                <a:solidFill>
                  <a:schemeClr val="tx2"/>
                </a:solidFill>
                <a:hlinkClick r:id="rId4"/>
              </a:rPr>
              <a:t>://</a:t>
            </a:r>
            <a:r>
              <a:rPr lang="en-US" dirty="0" smtClean="0">
                <a:solidFill>
                  <a:schemeClr val="tx2"/>
                </a:solidFill>
                <a:hlinkClick r:id="rId4"/>
              </a:rPr>
              <a:t>www.sas.com/en_in/home.html</a:t>
            </a:r>
            <a:r>
              <a:rPr lang="en-US" dirty="0" smtClean="0">
                <a:solidFill>
                  <a:schemeClr val="tx2"/>
                </a:solidFill>
              </a:rPr>
              <a:t>) </a:t>
            </a:r>
          </a:p>
          <a:p>
            <a:pPr marL="342900" indent="-342900">
              <a:buFont typeface="Wingdings" panose="05000000000000000000" pitchFamily="2" charset="2"/>
              <a:buChar char="§"/>
            </a:pPr>
            <a:r>
              <a:rPr lang="en-US" dirty="0" smtClean="0">
                <a:solidFill>
                  <a:schemeClr val="tx2"/>
                </a:solidFill>
              </a:rPr>
              <a:t>Cloud-based</a:t>
            </a:r>
            <a:r>
              <a:rPr lang="en-US" dirty="0">
                <a:solidFill>
                  <a:schemeClr val="tx2"/>
                </a:solidFill>
              </a:rPr>
              <a:t> </a:t>
            </a:r>
            <a:r>
              <a:rPr lang="en-US" i="1" dirty="0" smtClean="0">
                <a:solidFill>
                  <a:schemeClr val="tx2"/>
                </a:solidFill>
              </a:rPr>
              <a:t>Machine Learning As A Service</a:t>
            </a:r>
            <a:r>
              <a:rPr lang="en-US" dirty="0">
                <a:solidFill>
                  <a:schemeClr val="tx2"/>
                </a:solidFill>
              </a:rPr>
              <a:t> </a:t>
            </a:r>
            <a:r>
              <a:rPr lang="en-US" dirty="0" smtClean="0">
                <a:solidFill>
                  <a:schemeClr val="tx2"/>
                </a:solidFill>
              </a:rPr>
              <a:t>platforms:</a:t>
            </a:r>
          </a:p>
          <a:p>
            <a:pPr marL="643459" lvl="1" indent="-342900">
              <a:buFont typeface="Wingdings" panose="05000000000000000000" pitchFamily="2" charset="2"/>
              <a:buChar char="§"/>
            </a:pPr>
            <a:r>
              <a:rPr lang="en-US" dirty="0" smtClean="0">
                <a:solidFill>
                  <a:schemeClr val="tx2"/>
                </a:solidFill>
              </a:rPr>
              <a:t>Amazon Machine Learning</a:t>
            </a:r>
          </a:p>
          <a:p>
            <a:pPr marL="643459" lvl="1" indent="-342900">
              <a:buFont typeface="Wingdings" panose="05000000000000000000" pitchFamily="2" charset="2"/>
              <a:buChar char="§"/>
            </a:pPr>
            <a:r>
              <a:rPr lang="en-US" dirty="0" smtClean="0">
                <a:solidFill>
                  <a:schemeClr val="tx2"/>
                </a:solidFill>
              </a:rPr>
              <a:t>Google Prediction</a:t>
            </a:r>
          </a:p>
          <a:p>
            <a:pPr marL="643459" lvl="1" indent="-342900">
              <a:buFont typeface="Wingdings" panose="05000000000000000000" pitchFamily="2" charset="2"/>
              <a:buChar char="§"/>
            </a:pPr>
            <a:r>
              <a:rPr lang="en-US" dirty="0" err="1" smtClean="0">
                <a:solidFill>
                  <a:schemeClr val="tx2"/>
                </a:solidFill>
              </a:rPr>
              <a:t>DataRobot</a:t>
            </a:r>
            <a:endParaRPr lang="en-US" dirty="0" smtClean="0">
              <a:solidFill>
                <a:schemeClr val="tx2"/>
              </a:solidFill>
            </a:endParaRPr>
          </a:p>
          <a:p>
            <a:pPr marL="643459" lvl="1" indent="-342900">
              <a:buFont typeface="Wingdings" panose="05000000000000000000" pitchFamily="2" charset="2"/>
              <a:buChar char="§"/>
            </a:pPr>
            <a:r>
              <a:rPr lang="en-US" dirty="0" smtClean="0">
                <a:solidFill>
                  <a:schemeClr val="tx2"/>
                </a:solidFill>
              </a:rPr>
              <a:t>IBM Watson</a:t>
            </a:r>
          </a:p>
          <a:p>
            <a:pPr marL="643459" lvl="1" indent="-342900">
              <a:buFont typeface="Wingdings" panose="05000000000000000000" pitchFamily="2" charset="2"/>
              <a:buChar char="§"/>
            </a:pPr>
            <a:r>
              <a:rPr lang="en-US" dirty="0" smtClean="0">
                <a:solidFill>
                  <a:schemeClr val="tx2"/>
                </a:solidFill>
              </a:rPr>
              <a:t>Microsoft Azure Machine Learning</a:t>
            </a:r>
          </a:p>
        </p:txBody>
      </p:sp>
    </p:spTree>
    <p:extLst>
      <p:ext uri="{BB962C8B-B14F-4D97-AF65-F5344CB8AC3E}">
        <p14:creationId xmlns:p14="http://schemas.microsoft.com/office/powerpoint/2010/main" val="950336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05974" y="2256818"/>
            <a:ext cx="7754046" cy="1323439"/>
          </a:xfrm>
          <a:prstGeom prst="rect">
            <a:avLst/>
          </a:prstGeom>
          <a:noFill/>
        </p:spPr>
        <p:txBody>
          <a:bodyPr wrap="none" rtlCol="0">
            <a:spAutoFit/>
          </a:bodyPr>
          <a:lstStyle/>
          <a:p>
            <a:pPr algn="ctr"/>
            <a:r>
              <a:rPr lang="en-US" sz="4000" dirty="0" smtClean="0"/>
              <a:t>Need some insight for </a:t>
            </a:r>
          </a:p>
          <a:p>
            <a:pPr algn="ctr"/>
            <a:r>
              <a:rPr lang="en-US" sz="4000" dirty="0" smtClean="0"/>
              <a:t>Packages/Languages/Framework?</a:t>
            </a:r>
            <a:endParaRPr lang="en-US" sz="4000" dirty="0"/>
          </a:p>
        </p:txBody>
      </p:sp>
    </p:spTree>
    <p:extLst>
      <p:ext uri="{BB962C8B-B14F-4D97-AF65-F5344CB8AC3E}">
        <p14:creationId xmlns:p14="http://schemas.microsoft.com/office/powerpoint/2010/main" val="950693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Few game changing mi example</a:t>
            </a:r>
            <a:endParaRPr lang="en-US" dirty="0"/>
          </a:p>
        </p:txBody>
      </p:sp>
      <p:pic>
        <p:nvPicPr>
          <p:cNvPr id="5" name="Picture 4"/>
          <p:cNvPicPr>
            <a:picLocks noChangeAspect="1"/>
          </p:cNvPicPr>
          <p:nvPr/>
        </p:nvPicPr>
        <p:blipFill>
          <a:blip r:embed="rId2"/>
          <a:stretch>
            <a:fillRect/>
          </a:stretch>
        </p:blipFill>
        <p:spPr>
          <a:xfrm>
            <a:off x="1784987" y="1575879"/>
            <a:ext cx="2533912" cy="1962353"/>
          </a:xfrm>
          <a:prstGeom prst="rect">
            <a:avLst/>
          </a:prstGeom>
        </p:spPr>
      </p:pic>
      <p:pic>
        <p:nvPicPr>
          <p:cNvPr id="6" name="Picture 5"/>
          <p:cNvPicPr>
            <a:picLocks noChangeAspect="1"/>
          </p:cNvPicPr>
          <p:nvPr/>
        </p:nvPicPr>
        <p:blipFill>
          <a:blip r:embed="rId3"/>
          <a:stretch>
            <a:fillRect/>
          </a:stretch>
        </p:blipFill>
        <p:spPr>
          <a:xfrm>
            <a:off x="4476953" y="1575879"/>
            <a:ext cx="2871518" cy="1986064"/>
          </a:xfrm>
          <a:prstGeom prst="rect">
            <a:avLst/>
          </a:prstGeom>
        </p:spPr>
      </p:pic>
      <p:pic>
        <p:nvPicPr>
          <p:cNvPr id="7" name="Picture 6"/>
          <p:cNvPicPr>
            <a:picLocks noChangeAspect="1"/>
          </p:cNvPicPr>
          <p:nvPr/>
        </p:nvPicPr>
        <p:blipFill>
          <a:blip r:embed="rId4"/>
          <a:stretch>
            <a:fillRect/>
          </a:stretch>
        </p:blipFill>
        <p:spPr>
          <a:xfrm>
            <a:off x="7506525" y="1575879"/>
            <a:ext cx="2584720" cy="2009977"/>
          </a:xfrm>
          <a:prstGeom prst="rect">
            <a:avLst/>
          </a:prstGeom>
        </p:spPr>
      </p:pic>
      <p:pic>
        <p:nvPicPr>
          <p:cNvPr id="8" name="Picture 7"/>
          <p:cNvPicPr>
            <a:picLocks noChangeAspect="1"/>
          </p:cNvPicPr>
          <p:nvPr/>
        </p:nvPicPr>
        <p:blipFill>
          <a:blip r:embed="rId5"/>
          <a:stretch>
            <a:fillRect/>
          </a:stretch>
        </p:blipFill>
        <p:spPr>
          <a:xfrm>
            <a:off x="1394096" y="3674870"/>
            <a:ext cx="2924803" cy="1846837"/>
          </a:xfrm>
          <a:prstGeom prst="rect">
            <a:avLst/>
          </a:prstGeom>
        </p:spPr>
      </p:pic>
      <p:pic>
        <p:nvPicPr>
          <p:cNvPr id="9" name="Picture 8"/>
          <p:cNvPicPr>
            <a:picLocks noChangeAspect="1"/>
          </p:cNvPicPr>
          <p:nvPr/>
        </p:nvPicPr>
        <p:blipFill>
          <a:blip r:embed="rId6"/>
          <a:stretch>
            <a:fillRect/>
          </a:stretch>
        </p:blipFill>
        <p:spPr>
          <a:xfrm>
            <a:off x="4472371" y="3686954"/>
            <a:ext cx="2576397" cy="2006025"/>
          </a:xfrm>
          <a:prstGeom prst="rect">
            <a:avLst/>
          </a:prstGeom>
        </p:spPr>
      </p:pic>
      <p:pic>
        <p:nvPicPr>
          <p:cNvPr id="10" name="Picture 9"/>
          <p:cNvPicPr>
            <a:picLocks noChangeAspect="1"/>
          </p:cNvPicPr>
          <p:nvPr/>
        </p:nvPicPr>
        <p:blipFill>
          <a:blip r:embed="rId7"/>
          <a:stretch>
            <a:fillRect/>
          </a:stretch>
        </p:blipFill>
        <p:spPr>
          <a:xfrm>
            <a:off x="7211611" y="3745403"/>
            <a:ext cx="3200502" cy="1947576"/>
          </a:xfrm>
          <a:prstGeom prst="rect">
            <a:avLst/>
          </a:prstGeom>
        </p:spPr>
      </p:pic>
      <p:sp>
        <p:nvSpPr>
          <p:cNvPr id="11" name="TextBox 10"/>
          <p:cNvSpPr txBox="1"/>
          <p:nvPr/>
        </p:nvSpPr>
        <p:spPr>
          <a:xfrm>
            <a:off x="1394096" y="5876439"/>
            <a:ext cx="8476236" cy="646331"/>
          </a:xfrm>
          <a:prstGeom prst="rect">
            <a:avLst/>
          </a:prstGeom>
          <a:noFill/>
        </p:spPr>
        <p:txBody>
          <a:bodyPr wrap="square" rtlCol="0">
            <a:spAutoFit/>
          </a:bodyPr>
          <a:lstStyle/>
          <a:p>
            <a:r>
              <a:rPr lang="en-US" dirty="0">
                <a:hlinkClick r:id="rId8"/>
              </a:rPr>
              <a:t>https://</a:t>
            </a:r>
            <a:r>
              <a:rPr lang="en-US" dirty="0" smtClean="0">
                <a:hlinkClick r:id="rId8"/>
              </a:rPr>
              <a:t>www.youtube.com/watch?v=gWBVy-JV0RA</a:t>
            </a:r>
            <a:r>
              <a:rPr lang="en-US" dirty="0" smtClean="0"/>
              <a:t> – Google AI project demo</a:t>
            </a:r>
          </a:p>
          <a:p>
            <a:r>
              <a:rPr lang="en-US" dirty="0">
                <a:hlinkClick r:id="rId9"/>
              </a:rPr>
              <a:t>https://</a:t>
            </a:r>
            <a:r>
              <a:rPr lang="en-US" dirty="0" smtClean="0">
                <a:hlinkClick r:id="rId9"/>
              </a:rPr>
              <a:t>www.youtube.com/watch?v=vWLcyFtni6U</a:t>
            </a:r>
            <a:r>
              <a:rPr lang="en-US" dirty="0" smtClean="0"/>
              <a:t> – Google Key note</a:t>
            </a:r>
            <a:endParaRPr lang="en-US" dirty="0"/>
          </a:p>
        </p:txBody>
      </p:sp>
    </p:spTree>
    <p:extLst>
      <p:ext uri="{BB962C8B-B14F-4D97-AF65-F5344CB8AC3E}">
        <p14:creationId xmlns:p14="http://schemas.microsoft.com/office/powerpoint/2010/main" val="28592605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203980"/>
            <a:ext cx="8911687" cy="735133"/>
          </a:xfrm>
        </p:spPr>
        <p:txBody>
          <a:bodyPr/>
          <a:lstStyle/>
          <a:p>
            <a:r>
              <a:rPr lang="en-US" dirty="0" smtClean="0"/>
              <a:t>AI in Automobile industry</a:t>
            </a:r>
            <a:endParaRPr lang="en-US" dirty="0"/>
          </a:p>
        </p:txBody>
      </p:sp>
      <p:sp>
        <p:nvSpPr>
          <p:cNvPr id="3" name="Content Placeholder 2"/>
          <p:cNvSpPr>
            <a:spLocks noGrp="1"/>
          </p:cNvSpPr>
          <p:nvPr>
            <p:ph sz="half" idx="1"/>
          </p:nvPr>
        </p:nvSpPr>
        <p:spPr>
          <a:xfrm>
            <a:off x="2589212" y="1318054"/>
            <a:ext cx="4313864" cy="4593168"/>
          </a:xfrm>
        </p:spPr>
        <p:txBody>
          <a:bodyPr>
            <a:normAutofit fontScale="85000" lnSpcReduction="20000"/>
          </a:bodyPr>
          <a:lstStyle/>
          <a:p>
            <a:r>
              <a:rPr lang="en-US" dirty="0"/>
              <a:t>Driverless Cars</a:t>
            </a:r>
          </a:p>
          <a:p>
            <a:pPr lvl="1"/>
            <a:r>
              <a:rPr lang="en-US" dirty="0"/>
              <a:t>Tesla, apparently, is quite comfortable that their technology is ready for the road. In October 2016, Tesla announced that all new Tesla vehicles will come equipped with all the hardware needed for fully-automated driving</a:t>
            </a:r>
            <a:r>
              <a:rPr lang="en-US" dirty="0" smtClean="0"/>
              <a:t>.</a:t>
            </a:r>
          </a:p>
          <a:p>
            <a:r>
              <a:rPr lang="en-US" dirty="0"/>
              <a:t>Driver-Assist Features</a:t>
            </a:r>
          </a:p>
          <a:p>
            <a:pPr lvl="1"/>
            <a:r>
              <a:rPr lang="en-US" dirty="0"/>
              <a:t> Automatic braking, collision avoidance systems, pedestrian and cyclists alerts, cross-traffic alerts, and intelligent cruise controls are some of the lesser features being powered by AI</a:t>
            </a:r>
            <a:r>
              <a:rPr lang="en-US" dirty="0" smtClean="0"/>
              <a:t>.</a:t>
            </a:r>
          </a:p>
          <a:p>
            <a:r>
              <a:rPr lang="en-US" dirty="0"/>
              <a:t>Intelligent Insurance Risk </a:t>
            </a:r>
            <a:r>
              <a:rPr lang="en-US" dirty="0" smtClean="0"/>
              <a:t>Assessment</a:t>
            </a:r>
          </a:p>
          <a:p>
            <a:pPr lvl="1"/>
            <a:r>
              <a:rPr lang="en-US" dirty="0"/>
              <a:t>Through the use of deep-learning AI technology, </a:t>
            </a:r>
            <a:r>
              <a:rPr lang="en-US" dirty="0" err="1"/>
              <a:t>Nauto</a:t>
            </a:r>
            <a:r>
              <a:rPr lang="en-US" dirty="0"/>
              <a:t> is developing a cloud-based platform that will track driver alertness, near misses, and unsafe driving habits</a:t>
            </a:r>
          </a:p>
          <a:p>
            <a:pPr lvl="1"/>
            <a:endParaRPr lang="en-US" dirty="0"/>
          </a:p>
        </p:txBody>
      </p:sp>
      <p:sp>
        <p:nvSpPr>
          <p:cNvPr id="4" name="Content Placeholder 3"/>
          <p:cNvSpPr>
            <a:spLocks noGrp="1"/>
          </p:cNvSpPr>
          <p:nvPr>
            <p:ph sz="half" idx="2"/>
          </p:nvPr>
        </p:nvSpPr>
        <p:spPr>
          <a:xfrm>
            <a:off x="7190747" y="1318054"/>
            <a:ext cx="4313864" cy="4585790"/>
          </a:xfrm>
        </p:spPr>
        <p:txBody>
          <a:bodyPr>
            <a:normAutofit fontScale="85000" lnSpcReduction="20000"/>
          </a:bodyPr>
          <a:lstStyle/>
          <a:p>
            <a:r>
              <a:rPr lang="en-US" dirty="0"/>
              <a:t>Cloud-Hosted Intelligence</a:t>
            </a:r>
          </a:p>
          <a:p>
            <a:pPr lvl="1"/>
            <a:r>
              <a:rPr lang="en-US" dirty="0" smtClean="0"/>
              <a:t>Few applications </a:t>
            </a:r>
            <a:r>
              <a:rPr lang="en-US" dirty="0"/>
              <a:t>are already </a:t>
            </a:r>
            <a:r>
              <a:rPr lang="en-US" dirty="0" smtClean="0"/>
              <a:t>available  - </a:t>
            </a:r>
            <a:r>
              <a:rPr lang="en-US" dirty="0"/>
              <a:t>Locating gas </a:t>
            </a:r>
            <a:r>
              <a:rPr lang="en-US" dirty="0" smtClean="0"/>
              <a:t>stations, </a:t>
            </a:r>
            <a:r>
              <a:rPr lang="en-US" dirty="0"/>
              <a:t>Identifying nearby </a:t>
            </a:r>
            <a:r>
              <a:rPr lang="en-US" dirty="0" smtClean="0"/>
              <a:t>restaurants by choice of driver, </a:t>
            </a:r>
            <a:r>
              <a:rPr lang="en-US" dirty="0"/>
              <a:t>Automatically pre-ordering </a:t>
            </a:r>
            <a:r>
              <a:rPr lang="en-US" dirty="0" smtClean="0"/>
              <a:t>food</a:t>
            </a:r>
          </a:p>
          <a:p>
            <a:r>
              <a:rPr lang="en-US" dirty="0" smtClean="0"/>
              <a:t>IOT and Enhanced Connectivity</a:t>
            </a:r>
          </a:p>
          <a:p>
            <a:pPr lvl="1"/>
            <a:r>
              <a:rPr lang="en-US" dirty="0"/>
              <a:t>By 2020, industry analysts estimate that nearly 250 million cars will be connected to the Internet</a:t>
            </a:r>
            <a:r>
              <a:rPr lang="en-US" dirty="0" smtClean="0"/>
              <a:t>.</a:t>
            </a:r>
          </a:p>
          <a:p>
            <a:pPr lvl="1"/>
            <a:r>
              <a:rPr lang="en-US" dirty="0"/>
              <a:t>Through over-the-air software </a:t>
            </a:r>
            <a:r>
              <a:rPr lang="en-US" dirty="0" smtClean="0"/>
              <a:t>updates</a:t>
            </a:r>
          </a:p>
          <a:p>
            <a:pPr lvl="1"/>
            <a:r>
              <a:rPr lang="en-US" dirty="0" err="1"/>
              <a:t>IoT</a:t>
            </a:r>
            <a:r>
              <a:rPr lang="en-US" dirty="0"/>
              <a:t> technology to report problems or schedule </a:t>
            </a:r>
            <a:r>
              <a:rPr lang="en-US" dirty="0" smtClean="0"/>
              <a:t>repairs</a:t>
            </a:r>
          </a:p>
          <a:p>
            <a:pPr lvl="1"/>
            <a:r>
              <a:rPr lang="en-US" dirty="0"/>
              <a:t>Smart sensors inside the vehicle could detect medical emergencies, such as an unconscious driver, and summon emergency personnel.</a:t>
            </a:r>
          </a:p>
          <a:p>
            <a:pPr lvl="1"/>
            <a:endParaRPr lang="en-US" dirty="0"/>
          </a:p>
        </p:txBody>
      </p:sp>
    </p:spTree>
    <p:extLst>
      <p:ext uri="{BB962C8B-B14F-4D97-AF65-F5344CB8AC3E}">
        <p14:creationId xmlns:p14="http://schemas.microsoft.com/office/powerpoint/2010/main" val="25692910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245169"/>
            <a:ext cx="8911687" cy="545663"/>
          </a:xfrm>
        </p:spPr>
        <p:txBody>
          <a:bodyPr>
            <a:normAutofit fontScale="90000"/>
          </a:bodyPr>
          <a:lstStyle/>
          <a:p>
            <a:r>
              <a:rPr lang="en-US" dirty="0"/>
              <a:t>How Will AI Impact Software Development?</a:t>
            </a:r>
          </a:p>
        </p:txBody>
      </p:sp>
      <p:sp>
        <p:nvSpPr>
          <p:cNvPr id="3" name="Content Placeholder 2"/>
          <p:cNvSpPr>
            <a:spLocks noGrp="1"/>
          </p:cNvSpPr>
          <p:nvPr>
            <p:ph sz="half" idx="1"/>
          </p:nvPr>
        </p:nvSpPr>
        <p:spPr>
          <a:xfrm>
            <a:off x="2589212" y="1120346"/>
            <a:ext cx="4313864" cy="5404022"/>
          </a:xfrm>
        </p:spPr>
        <p:txBody>
          <a:bodyPr>
            <a:normAutofit fontScale="92500" lnSpcReduction="10000"/>
          </a:bodyPr>
          <a:lstStyle/>
          <a:p>
            <a:r>
              <a:rPr lang="en-US" dirty="0"/>
              <a:t>AI Is Helping Developers And Testers Create Better </a:t>
            </a:r>
            <a:r>
              <a:rPr lang="en-US" dirty="0" smtClean="0"/>
              <a:t>Software</a:t>
            </a:r>
          </a:p>
          <a:p>
            <a:pPr lvl="1"/>
            <a:r>
              <a:rPr lang="en-US" dirty="0"/>
              <a:t>The first impact of AI on the developer job has been due to improved tools that help developers code better and for quality assurance (QA) experts to test more effectively</a:t>
            </a:r>
            <a:r>
              <a:rPr lang="en-US" dirty="0" smtClean="0"/>
              <a:t>.</a:t>
            </a:r>
          </a:p>
          <a:p>
            <a:pPr lvl="1"/>
            <a:r>
              <a:rPr lang="en-US" dirty="0"/>
              <a:t>We’re already seeing testers use bots to find software bugs. </a:t>
            </a:r>
            <a:endParaRPr lang="en-US" dirty="0" smtClean="0"/>
          </a:p>
          <a:p>
            <a:pPr lvl="1"/>
            <a:r>
              <a:rPr lang="en-US" dirty="0"/>
              <a:t>"</a:t>
            </a:r>
            <a:r>
              <a:rPr lang="en-US" dirty="0">
                <a:hlinkClick r:id="rId2"/>
              </a:rPr>
              <a:t>detect, evaluate and patch software </a:t>
            </a:r>
            <a:r>
              <a:rPr lang="en-US" dirty="0" smtClean="0">
                <a:hlinkClick r:id="rId2"/>
              </a:rPr>
              <a:t>vulnerabilities</a:t>
            </a:r>
            <a:r>
              <a:rPr lang="en-US" dirty="0"/>
              <a:t>" </a:t>
            </a:r>
            <a:endParaRPr lang="en-US" dirty="0" smtClean="0"/>
          </a:p>
          <a:p>
            <a:pPr lvl="1"/>
            <a:r>
              <a:rPr lang="en-US" dirty="0"/>
              <a:t>AI will also help young developers become better programmers faster while helping them learn different languages if they want to change their focus.</a:t>
            </a:r>
          </a:p>
        </p:txBody>
      </p:sp>
      <p:sp>
        <p:nvSpPr>
          <p:cNvPr id="4" name="Content Placeholder 3"/>
          <p:cNvSpPr>
            <a:spLocks noGrp="1"/>
          </p:cNvSpPr>
          <p:nvPr>
            <p:ph sz="half" idx="2"/>
          </p:nvPr>
        </p:nvSpPr>
        <p:spPr>
          <a:xfrm>
            <a:off x="7190747" y="1120346"/>
            <a:ext cx="4313864" cy="5404022"/>
          </a:xfrm>
        </p:spPr>
        <p:txBody>
          <a:bodyPr>
            <a:normAutofit fontScale="92500" lnSpcReduction="10000"/>
          </a:bodyPr>
          <a:lstStyle/>
          <a:p>
            <a:r>
              <a:rPr lang="en-US" dirty="0"/>
              <a:t>The Challenge Will Be Developing The Right </a:t>
            </a:r>
            <a:r>
              <a:rPr lang="en-US" dirty="0" smtClean="0"/>
              <a:t>Mindset</a:t>
            </a:r>
          </a:p>
          <a:p>
            <a:pPr lvl="1"/>
            <a:r>
              <a:rPr lang="en-US" dirty="0"/>
              <a:t>Machine learning, and neural networks in particular, will require developers to not just learn new skills but also establish a new mindset. </a:t>
            </a:r>
            <a:r>
              <a:rPr lang="en-US" dirty="0" smtClean="0"/>
              <a:t>Change from Linear algorithmic to think beyond</a:t>
            </a:r>
          </a:p>
          <a:p>
            <a:r>
              <a:rPr lang="en-US" dirty="0"/>
              <a:t>Self-Writing Software Is Still A Long Way </a:t>
            </a:r>
            <a:r>
              <a:rPr lang="en-US" dirty="0" smtClean="0"/>
              <a:t>Off</a:t>
            </a:r>
          </a:p>
          <a:p>
            <a:pPr lvl="1"/>
            <a:r>
              <a:rPr lang="en-US" dirty="0"/>
              <a:t>We’re still nowhere near being able to simply tell a computer what our requirements are and then the computer single-handedly writes the code and creates the final application. I don’t believe developers should be worried about losing their jobs with the emergence of AI; rather, they need to look for ways in which they can develop skills in AI and use AI to become better developers.</a:t>
            </a:r>
          </a:p>
        </p:txBody>
      </p:sp>
    </p:spTree>
    <p:extLst>
      <p:ext uri="{BB962C8B-B14F-4D97-AF65-F5344CB8AC3E}">
        <p14:creationId xmlns:p14="http://schemas.microsoft.com/office/powerpoint/2010/main" val="13304141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368737"/>
            <a:ext cx="8911687" cy="743371"/>
          </a:xfrm>
        </p:spPr>
        <p:txBody>
          <a:bodyPr>
            <a:normAutofit fontScale="90000"/>
          </a:bodyPr>
          <a:lstStyle/>
          <a:p>
            <a:r>
              <a:rPr lang="en-US" b="1" dirty="0"/>
              <a:t>Automated Journalism</a:t>
            </a:r>
            <a:br>
              <a:rPr lang="en-US" b="1" dirty="0"/>
            </a:br>
            <a:endParaRPr lang="en-US" dirty="0"/>
          </a:p>
        </p:txBody>
      </p:sp>
      <p:sp>
        <p:nvSpPr>
          <p:cNvPr id="3" name="Content Placeholder 2"/>
          <p:cNvSpPr>
            <a:spLocks noGrp="1"/>
          </p:cNvSpPr>
          <p:nvPr>
            <p:ph sz="half" idx="1"/>
          </p:nvPr>
        </p:nvSpPr>
        <p:spPr>
          <a:xfrm>
            <a:off x="2589212" y="1178011"/>
            <a:ext cx="4313864" cy="5387546"/>
          </a:xfrm>
        </p:spPr>
        <p:txBody>
          <a:bodyPr>
            <a:normAutofit fontScale="92500" lnSpcReduction="20000"/>
          </a:bodyPr>
          <a:lstStyle/>
          <a:p>
            <a:r>
              <a:rPr lang="en-US" dirty="0"/>
              <a:t>The New York Times – Semantic Discovery, Comment </a:t>
            </a:r>
            <a:r>
              <a:rPr lang="en-US" dirty="0" smtClean="0"/>
              <a:t>Monitoring</a:t>
            </a:r>
          </a:p>
          <a:p>
            <a:pPr lvl="1"/>
            <a:r>
              <a:rPr lang="en-US" dirty="0"/>
              <a:t>In 2015 The New York Times implemented its experimental AI project known as </a:t>
            </a:r>
            <a:r>
              <a:rPr lang="en-US" dirty="0">
                <a:hlinkClick r:id="rId2"/>
              </a:rPr>
              <a:t>Editor</a:t>
            </a:r>
            <a:r>
              <a:rPr lang="en-US" dirty="0" smtClean="0"/>
              <a:t>. </a:t>
            </a:r>
            <a:r>
              <a:rPr lang="en-US" dirty="0"/>
              <a:t>When writing an article, a journalist can use tags to highlight phrase, headline, or main points of the text</a:t>
            </a:r>
            <a:r>
              <a:rPr lang="en-US" dirty="0" smtClean="0"/>
              <a:t>. </a:t>
            </a:r>
            <a:r>
              <a:rPr lang="en-US" dirty="0"/>
              <a:t>The New York Times is also using AI in a unique approach to moderate reader comments, encourage constructive discussion and eliminate harassment and abuse. </a:t>
            </a:r>
          </a:p>
          <a:p>
            <a:r>
              <a:rPr lang="en-US" dirty="0"/>
              <a:t>The Washington Post – Automated </a:t>
            </a:r>
            <a:r>
              <a:rPr lang="en-US" dirty="0" smtClean="0"/>
              <a:t>Journalism</a:t>
            </a:r>
          </a:p>
          <a:p>
            <a:pPr lvl="1"/>
            <a:r>
              <a:rPr lang="en-US" dirty="0" smtClean="0">
                <a:hlinkClick r:id="rId3"/>
              </a:rPr>
              <a:t>Heliograf </a:t>
            </a:r>
            <a:r>
              <a:rPr lang="en-US" dirty="0" smtClean="0"/>
              <a:t>made debut in RIO Olympic. </a:t>
            </a:r>
            <a:r>
              <a:rPr lang="en-US" dirty="0"/>
              <a:t> Heliograf was able to keep up with information relating to scores and medal counts in real time, freeing up journalists so they could work on creating other </a:t>
            </a:r>
            <a:r>
              <a:rPr lang="en-US" dirty="0" smtClean="0"/>
              <a:t>content</a:t>
            </a:r>
            <a:endParaRPr lang="en-US" dirty="0"/>
          </a:p>
        </p:txBody>
      </p:sp>
      <p:sp>
        <p:nvSpPr>
          <p:cNvPr id="4" name="Content Placeholder 3"/>
          <p:cNvSpPr>
            <a:spLocks noGrp="1"/>
          </p:cNvSpPr>
          <p:nvPr>
            <p:ph sz="half" idx="2"/>
          </p:nvPr>
        </p:nvSpPr>
        <p:spPr>
          <a:xfrm>
            <a:off x="7190747" y="756898"/>
            <a:ext cx="4313864" cy="5387546"/>
          </a:xfrm>
        </p:spPr>
        <p:txBody>
          <a:bodyPr>
            <a:normAutofit fontScale="92500" lnSpcReduction="20000"/>
          </a:bodyPr>
          <a:lstStyle/>
          <a:p>
            <a:endParaRPr lang="en-US" dirty="0" smtClean="0"/>
          </a:p>
          <a:p>
            <a:r>
              <a:rPr lang="en-US" dirty="0"/>
              <a:t>Yahoo! Sports – Automated Journalism</a:t>
            </a:r>
          </a:p>
          <a:p>
            <a:pPr lvl="1"/>
            <a:r>
              <a:rPr lang="en-US" dirty="0"/>
              <a:t>Despite the company’s decade-long </a:t>
            </a:r>
            <a:r>
              <a:rPr lang="en-US" dirty="0" smtClean="0"/>
              <a:t>decline, Yahoo</a:t>
            </a:r>
            <a:r>
              <a:rPr lang="en-US" dirty="0"/>
              <a:t>! still boasts a massive following on it’s news, finance, and sports media properties</a:t>
            </a:r>
            <a:r>
              <a:rPr lang="en-US" dirty="0" smtClean="0"/>
              <a:t>. </a:t>
            </a:r>
            <a:r>
              <a:rPr lang="en-US" u="sng" dirty="0">
                <a:hlinkClick r:id="rId4"/>
              </a:rPr>
              <a:t>Automative Insights</a:t>
            </a:r>
            <a:r>
              <a:rPr lang="en-US" dirty="0"/>
              <a:t> – Yahoo! claims that by generating content (articles, reports, emails) with data from specific sports teams (or fantasy sports teams) it is able to kill two birds with one stone</a:t>
            </a:r>
            <a:endParaRPr lang="en-US" dirty="0" smtClean="0"/>
          </a:p>
          <a:p>
            <a:r>
              <a:rPr lang="en-US" dirty="0"/>
              <a:t>Concluding Thoughts on AI Applications in </a:t>
            </a:r>
            <a:r>
              <a:rPr lang="en-US" dirty="0" smtClean="0"/>
              <a:t>Journalism</a:t>
            </a:r>
          </a:p>
          <a:p>
            <a:pPr lvl="1"/>
            <a:r>
              <a:rPr lang="en-US" dirty="0"/>
              <a:t>Publications who hire teams of people for simple fact-finding or fact-checking tasks (jobs which are typically handled overseas) will likely be able to “replace” that limited, repetitive roles with a system that may be faster and (certainly with time) more cost effective</a:t>
            </a:r>
          </a:p>
          <a:p>
            <a:endParaRPr lang="en-US" dirty="0"/>
          </a:p>
        </p:txBody>
      </p:sp>
    </p:spTree>
    <p:extLst>
      <p:ext uri="{BB962C8B-B14F-4D97-AF65-F5344CB8AC3E}">
        <p14:creationId xmlns:p14="http://schemas.microsoft.com/office/powerpoint/2010/main" val="21608565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5150" y="187504"/>
            <a:ext cx="8911687" cy="578614"/>
          </a:xfrm>
        </p:spPr>
        <p:txBody>
          <a:bodyPr>
            <a:normAutofit fontScale="90000"/>
          </a:bodyPr>
          <a:lstStyle/>
          <a:p>
            <a:r>
              <a:rPr lang="en-US" b="1" dirty="0"/>
              <a:t>The 7 challenges of creative AI</a:t>
            </a:r>
            <a:endParaRPr lang="en-US" dirty="0"/>
          </a:p>
        </p:txBody>
      </p:sp>
      <p:pic>
        <p:nvPicPr>
          <p:cNvPr id="1026"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180" y="853648"/>
            <a:ext cx="7581900" cy="564832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sz="half" idx="1"/>
          </p:nvPr>
        </p:nvSpPr>
        <p:spPr>
          <a:xfrm>
            <a:off x="7208108" y="1301578"/>
            <a:ext cx="4983891" cy="5404022"/>
          </a:xfrm>
        </p:spPr>
        <p:txBody>
          <a:bodyPr>
            <a:normAutofit lnSpcReduction="10000"/>
          </a:bodyPr>
          <a:lstStyle/>
          <a:p>
            <a:r>
              <a:rPr lang="en-US" b="1" dirty="0"/>
              <a:t>Availability of </a:t>
            </a:r>
            <a:r>
              <a:rPr lang="en-US" b="1" dirty="0" smtClean="0"/>
              <a:t>data </a:t>
            </a:r>
            <a:r>
              <a:rPr lang="en-US" dirty="0" smtClean="0"/>
              <a:t>: For </a:t>
            </a:r>
            <a:r>
              <a:rPr lang="en-US" dirty="0"/>
              <a:t>deep learning to work well, you may need millions of data </a:t>
            </a:r>
            <a:r>
              <a:rPr lang="en-US" dirty="0" smtClean="0"/>
              <a:t>points</a:t>
            </a:r>
          </a:p>
          <a:p>
            <a:r>
              <a:rPr lang="en-US" b="1" dirty="0"/>
              <a:t>Understanding unstructured data: </a:t>
            </a:r>
            <a:r>
              <a:rPr lang="en-US" dirty="0"/>
              <a:t>AI also has difficulty with unstructured data</a:t>
            </a:r>
            <a:r>
              <a:rPr lang="en-US" dirty="0" smtClean="0"/>
              <a:t>.</a:t>
            </a:r>
          </a:p>
          <a:p>
            <a:r>
              <a:rPr lang="en-US" b="1" dirty="0"/>
              <a:t>Lack of self-awareness</a:t>
            </a:r>
            <a:r>
              <a:rPr lang="en-US" dirty="0"/>
              <a:t>: AI is unable to explain its output: why it wrote what it did, or how it got there</a:t>
            </a:r>
            <a:r>
              <a:rPr lang="en-US" dirty="0" smtClean="0"/>
              <a:t>.</a:t>
            </a:r>
          </a:p>
          <a:p>
            <a:r>
              <a:rPr lang="en-US" b="1" dirty="0"/>
              <a:t>Verifying authenticity</a:t>
            </a:r>
            <a:r>
              <a:rPr lang="en-US" dirty="0"/>
              <a:t>: AI cannot distinguish whether the input it receives is accurate or inaccurate. </a:t>
            </a:r>
            <a:endParaRPr lang="en-US" dirty="0" smtClean="0"/>
          </a:p>
          <a:p>
            <a:r>
              <a:rPr lang="en-US" b="1" dirty="0"/>
              <a:t>Exacerbating asymmetrical power: </a:t>
            </a:r>
            <a:r>
              <a:rPr lang="en-US" dirty="0"/>
              <a:t>The biggest newsrooms are building their own AI, but smaller outlets may not have the financial ability or technical expertise, and would be forced to license proprietary content.</a:t>
            </a:r>
            <a:endParaRPr lang="en-US" dirty="0" smtClean="0"/>
          </a:p>
        </p:txBody>
      </p:sp>
    </p:spTree>
    <p:extLst>
      <p:ext uri="{BB962C8B-B14F-4D97-AF65-F5344CB8AC3E}">
        <p14:creationId xmlns:p14="http://schemas.microsoft.com/office/powerpoint/2010/main" val="436027901"/>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5010</TotalTime>
  <Words>1975</Words>
  <Application>Microsoft Office PowerPoint</Application>
  <PresentationFormat>Widescreen</PresentationFormat>
  <Paragraphs>226</Paragraphs>
  <Slides>37</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Century Gothic</vt:lpstr>
      <vt:lpstr>Intel Clear</vt:lpstr>
      <vt:lpstr>Wingdings</vt:lpstr>
      <vt:lpstr>Wingdings 3</vt:lpstr>
      <vt:lpstr>Wisp</vt:lpstr>
      <vt:lpstr>Machine Learning</vt:lpstr>
      <vt:lpstr>Introduction</vt:lpstr>
      <vt:lpstr>AI resurgence - why</vt:lpstr>
      <vt:lpstr>PowerPoint Presentation</vt:lpstr>
      <vt:lpstr>Few game changing mi example</vt:lpstr>
      <vt:lpstr>AI in Automobile industry</vt:lpstr>
      <vt:lpstr>How Will AI Impact Software Development?</vt:lpstr>
      <vt:lpstr>Automated Journalism </vt:lpstr>
      <vt:lpstr>The 7 challenges of creative AI</vt:lpstr>
      <vt:lpstr>AI in Entertainment Industry </vt:lpstr>
      <vt:lpstr>AI in Banking &amp; Finance </vt:lpstr>
      <vt:lpstr>AI in Manufacturing</vt:lpstr>
      <vt:lpstr>AI in Online Customer Service </vt:lpstr>
      <vt:lpstr>What intel offers</vt:lpstr>
      <vt:lpstr>Intel AI academy</vt:lpstr>
      <vt:lpstr>Framework Optimization Training</vt:lpstr>
      <vt:lpstr>AI Student Kits</vt:lpstr>
      <vt:lpstr>PowerPoint Presentation</vt:lpstr>
      <vt:lpstr>PowerPoint Presentation</vt:lpstr>
      <vt:lpstr>For professors</vt:lpstr>
      <vt:lpstr>Collaboration</vt:lpstr>
      <vt:lpstr>Thankyou </vt:lpstr>
      <vt:lpstr>Machine Learning – IDE, Languages and Libraries</vt:lpstr>
      <vt:lpstr>IDE – Software Environments</vt:lpstr>
      <vt:lpstr>PowerPoint Presentation</vt:lpstr>
      <vt:lpstr>IDE – Software Environments</vt:lpstr>
      <vt:lpstr>Programming Languages</vt:lpstr>
      <vt:lpstr>Programming Languages</vt:lpstr>
      <vt:lpstr>Programming Languages</vt:lpstr>
      <vt:lpstr>Programming Languages</vt:lpstr>
      <vt:lpstr>Programming Languages</vt:lpstr>
      <vt:lpstr>PowerPoint Presentation</vt:lpstr>
      <vt:lpstr>PowerPoint Presentation</vt:lpstr>
      <vt:lpstr>PowerPoint Presentation</vt:lpstr>
      <vt:lpstr>PowerPoint Presentation</vt:lpstr>
      <vt:lpstr>PowerPoint Presentation</vt:lpstr>
      <vt:lpstr>Enterprise Solutions</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Machine Learning</dc:title>
  <dc:creator>Phukan, Ghananil</dc:creator>
  <cp:keywords>CTPClassification=CTP_NT</cp:keywords>
  <cp:lastModifiedBy>Phukan, Ghananil</cp:lastModifiedBy>
  <cp:revision>46</cp:revision>
  <dcterms:created xsi:type="dcterms:W3CDTF">2018-01-19T05:43:17Z</dcterms:created>
  <dcterms:modified xsi:type="dcterms:W3CDTF">2018-02-22T06:09:20Z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13fd0de5-b038-49d6-a812-7c48d606f91d</vt:lpwstr>
  </property>
  <property fmtid="{D5CDD505-2E9C-101B-9397-08002B2CF9AE}" pid="3" name="CTP_TimeStamp">
    <vt:lpwstr>2018-02-22 06:09:19Z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