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6" r:id="rId2"/>
    <p:sldId id="257" r:id="rId3"/>
    <p:sldId id="261" r:id="rId4"/>
    <p:sldId id="258" r:id="rId5"/>
    <p:sldId id="260" r:id="rId6"/>
    <p:sldId id="259" r:id="rId7"/>
    <p:sldId id="263" r:id="rId8"/>
    <p:sldId id="264" r:id="rId9"/>
    <p:sldId id="265" r:id="rId10"/>
    <p:sldId id="267" r:id="rId11"/>
    <p:sldId id="268" r:id="rId12"/>
    <p:sldId id="269" r:id="rId13"/>
    <p:sldId id="270" r:id="rId14"/>
    <p:sldId id="276" r:id="rId15"/>
    <p:sldId id="277" r:id="rId16"/>
    <p:sldId id="272" r:id="rId17"/>
    <p:sldId id="274" r:id="rId18"/>
    <p:sldId id="262" r:id="rId19"/>
    <p:sldId id="271" r:id="rId20"/>
    <p:sldId id="278" r:id="rId21"/>
    <p:sldId id="279"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snapToGrid="0">
      <p:cViewPr varScale="1">
        <p:scale>
          <a:sx n="87" d="100"/>
          <a:sy n="87" d="100"/>
        </p:scale>
        <p:origin x="39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B6F307-39F0-4FB0-89E5-581472E0E5C8}" type="datetimeFigureOut">
              <a:rPr lang="en-US" smtClean="0"/>
              <a:t>2/12/2018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BAEB8D-FA7D-4B55-9447-00AE1349989C}" type="slidenum">
              <a:rPr lang="en-US" smtClean="0"/>
              <a:t>‹#›</a:t>
            </a:fld>
            <a:endParaRPr lang="en-US"/>
          </a:p>
        </p:txBody>
      </p:sp>
    </p:spTree>
    <p:extLst>
      <p:ext uri="{BB962C8B-B14F-4D97-AF65-F5344CB8AC3E}">
        <p14:creationId xmlns:p14="http://schemas.microsoft.com/office/powerpoint/2010/main" val="1311595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BAEB8D-FA7D-4B55-9447-00AE1349989C}" type="slidenum">
              <a:rPr lang="en-US" smtClean="0"/>
              <a:t>11</a:t>
            </a:fld>
            <a:endParaRPr lang="en-US"/>
          </a:p>
        </p:txBody>
      </p:sp>
    </p:spTree>
    <p:extLst>
      <p:ext uri="{BB962C8B-B14F-4D97-AF65-F5344CB8AC3E}">
        <p14:creationId xmlns:p14="http://schemas.microsoft.com/office/powerpoint/2010/main" val="1258454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2/12/2018</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hyperlink" Target="https://www.microsoft.com/en-in/internet-of-things/customer-stories#healthcare&amp;gojoindustries" TargetMode="External"/><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hyperlink" Target="https://www.microsoft.com/en-in/internet-of-things/customer-stories#healthcare&amp;wekasolutions" TargetMode="External"/><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watch?v=qNpZxIEaCFk"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youtube.com/watch?v=JEpY_ETJ_jE"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software.intel.com/en-us" TargetMode="External"/><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intel.com/content/www/us/en/smart-home/connected-home/connected-home-retail-video.html" TargetMode="External"/><Relationship Id="rId2" Type="http://schemas.openxmlformats.org/officeDocument/2006/relationships/hyperlink" Target="https://www.intel.com/content/www/us/en/smart-home/overview.html"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Internet of Things</a:t>
            </a:r>
            <a:endParaRPr lang="en-US" dirty="0"/>
          </a:p>
        </p:txBody>
      </p:sp>
      <p:sp>
        <p:nvSpPr>
          <p:cNvPr id="3" name="Subtitle 2"/>
          <p:cNvSpPr>
            <a:spLocks noGrp="1"/>
          </p:cNvSpPr>
          <p:nvPr>
            <p:ph type="subTitle" idx="1"/>
          </p:nvPr>
        </p:nvSpPr>
        <p:spPr/>
        <p:txBody>
          <a:bodyPr/>
          <a:lstStyle/>
          <a:p>
            <a:r>
              <a:rPr lang="en-US" dirty="0" smtClean="0"/>
              <a:t>Changing the world</a:t>
            </a:r>
            <a:endParaRPr lang="en-US" dirty="0"/>
          </a:p>
        </p:txBody>
      </p:sp>
    </p:spTree>
    <p:extLst>
      <p:ext uri="{BB962C8B-B14F-4D97-AF65-F5344CB8AC3E}">
        <p14:creationId xmlns:p14="http://schemas.microsoft.com/office/powerpoint/2010/main" val="22431004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IOT in Healthcare</a:t>
            </a:r>
            <a:endParaRPr lang="en-US" dirty="0"/>
          </a:p>
        </p:txBody>
      </p:sp>
      <p:sp>
        <p:nvSpPr>
          <p:cNvPr id="3" name="Subtitle 2"/>
          <p:cNvSpPr>
            <a:spLocks noGrp="1"/>
          </p:cNvSpPr>
          <p:nvPr>
            <p:ph type="subTitle" idx="1"/>
          </p:nvPr>
        </p:nvSpPr>
        <p:spPr/>
        <p:txBody>
          <a:bodyPr/>
          <a:lstStyle/>
          <a:p>
            <a:r>
              <a:rPr lang="en-US" dirty="0"/>
              <a:t>By 2019, 87% of #healthcare organizations will have adopted </a:t>
            </a:r>
            <a:r>
              <a:rPr lang="en-US" dirty="0" err="1"/>
              <a:t>IoT</a:t>
            </a:r>
            <a:r>
              <a:rPr lang="en-US" dirty="0"/>
              <a:t> technology</a:t>
            </a:r>
          </a:p>
        </p:txBody>
      </p:sp>
      <p:pic>
        <p:nvPicPr>
          <p:cNvPr id="4" name="Picture 3"/>
          <p:cNvPicPr>
            <a:picLocks noChangeAspect="1"/>
          </p:cNvPicPr>
          <p:nvPr/>
        </p:nvPicPr>
        <p:blipFill>
          <a:blip r:embed="rId2"/>
          <a:stretch>
            <a:fillRect/>
          </a:stretch>
        </p:blipFill>
        <p:spPr>
          <a:xfrm>
            <a:off x="3037188" y="282016"/>
            <a:ext cx="6134100" cy="3476625"/>
          </a:xfrm>
          <a:prstGeom prst="rect">
            <a:avLst/>
          </a:prstGeom>
        </p:spPr>
      </p:pic>
    </p:spTree>
    <p:extLst>
      <p:ext uri="{BB962C8B-B14F-4D97-AF65-F5344CB8AC3E}">
        <p14:creationId xmlns:p14="http://schemas.microsoft.com/office/powerpoint/2010/main" val="545676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68843" y="856735"/>
            <a:ext cx="9498227" cy="532164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63410" y="144257"/>
            <a:ext cx="8911687" cy="885473"/>
          </a:xfrm>
        </p:spPr>
        <p:txBody>
          <a:bodyPr/>
          <a:lstStyle/>
          <a:p>
            <a:r>
              <a:rPr lang="en-US" dirty="0"/>
              <a:t>T</a:t>
            </a:r>
            <a:r>
              <a:rPr lang="en-US" dirty="0" smtClean="0"/>
              <a:t>he </a:t>
            </a:r>
            <a:r>
              <a:rPr lang="en-US" dirty="0" smtClean="0"/>
              <a:t>future</a:t>
            </a:r>
            <a:endParaRPr lang="en-US" dirty="0"/>
          </a:p>
        </p:txBody>
      </p:sp>
      <p:pic>
        <p:nvPicPr>
          <p:cNvPr id="1026" name="Picture 2" descr="http://www.digitalistmag.com/files/2016/02/a-stroke-with-and-without-IoHT-technologi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1501" y="867269"/>
            <a:ext cx="9515504" cy="5319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4481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7021" y="162791"/>
            <a:ext cx="8911687" cy="562139"/>
          </a:xfrm>
        </p:spPr>
        <p:txBody>
          <a:bodyPr>
            <a:normAutofit fontScale="90000"/>
          </a:bodyPr>
          <a:lstStyle/>
          <a:p>
            <a:r>
              <a:rPr lang="en-US" dirty="0" smtClean="0"/>
              <a:t>IOT for Healthcare</a:t>
            </a:r>
            <a:endParaRPr lang="en-US" dirty="0"/>
          </a:p>
        </p:txBody>
      </p:sp>
      <p:pic>
        <p:nvPicPr>
          <p:cNvPr id="5" name="Picture 4"/>
          <p:cNvPicPr>
            <a:picLocks noChangeAspect="1"/>
          </p:cNvPicPr>
          <p:nvPr/>
        </p:nvPicPr>
        <p:blipFill>
          <a:blip r:embed="rId2"/>
          <a:stretch>
            <a:fillRect/>
          </a:stretch>
        </p:blipFill>
        <p:spPr>
          <a:xfrm>
            <a:off x="556056" y="1276866"/>
            <a:ext cx="2572244" cy="2004932"/>
          </a:xfrm>
          <a:prstGeom prst="rect">
            <a:avLst/>
          </a:prstGeom>
        </p:spPr>
      </p:pic>
      <p:pic>
        <p:nvPicPr>
          <p:cNvPr id="6" name="Picture 5"/>
          <p:cNvPicPr>
            <a:picLocks noChangeAspect="1"/>
          </p:cNvPicPr>
          <p:nvPr/>
        </p:nvPicPr>
        <p:blipFill>
          <a:blip r:embed="rId3"/>
          <a:stretch>
            <a:fillRect/>
          </a:stretch>
        </p:blipFill>
        <p:spPr>
          <a:xfrm>
            <a:off x="3225116" y="1276866"/>
            <a:ext cx="2758510" cy="2004932"/>
          </a:xfrm>
          <a:prstGeom prst="rect">
            <a:avLst/>
          </a:prstGeom>
        </p:spPr>
      </p:pic>
      <p:pic>
        <p:nvPicPr>
          <p:cNvPr id="7" name="Picture 6"/>
          <p:cNvPicPr>
            <a:picLocks noChangeAspect="1"/>
          </p:cNvPicPr>
          <p:nvPr/>
        </p:nvPicPr>
        <p:blipFill>
          <a:blip r:embed="rId4"/>
          <a:stretch>
            <a:fillRect/>
          </a:stretch>
        </p:blipFill>
        <p:spPr>
          <a:xfrm>
            <a:off x="6080442" y="1276866"/>
            <a:ext cx="3007398" cy="2004932"/>
          </a:xfrm>
          <a:prstGeom prst="rect">
            <a:avLst/>
          </a:prstGeom>
        </p:spPr>
      </p:pic>
      <p:pic>
        <p:nvPicPr>
          <p:cNvPr id="8" name="Picture 7"/>
          <p:cNvPicPr>
            <a:picLocks noChangeAspect="1"/>
          </p:cNvPicPr>
          <p:nvPr/>
        </p:nvPicPr>
        <p:blipFill>
          <a:blip r:embed="rId5"/>
          <a:stretch>
            <a:fillRect/>
          </a:stretch>
        </p:blipFill>
        <p:spPr>
          <a:xfrm>
            <a:off x="9184657" y="1276867"/>
            <a:ext cx="2524482" cy="2004932"/>
          </a:xfrm>
          <a:prstGeom prst="rect">
            <a:avLst/>
          </a:prstGeom>
        </p:spPr>
      </p:pic>
      <p:pic>
        <p:nvPicPr>
          <p:cNvPr id="9" name="Picture 8">
            <a:hlinkClick r:id="rId6"/>
          </p:cNvPr>
          <p:cNvPicPr>
            <a:picLocks noChangeAspect="1"/>
          </p:cNvPicPr>
          <p:nvPr/>
        </p:nvPicPr>
        <p:blipFill>
          <a:blip r:embed="rId7"/>
          <a:stretch>
            <a:fillRect/>
          </a:stretch>
        </p:blipFill>
        <p:spPr>
          <a:xfrm>
            <a:off x="1882074" y="3528619"/>
            <a:ext cx="4101552" cy="2293341"/>
          </a:xfrm>
          <a:prstGeom prst="rect">
            <a:avLst/>
          </a:prstGeom>
        </p:spPr>
      </p:pic>
      <p:pic>
        <p:nvPicPr>
          <p:cNvPr id="10" name="Picture 9">
            <a:hlinkClick r:id="rId8"/>
          </p:cNvPr>
          <p:cNvPicPr>
            <a:picLocks noChangeAspect="1"/>
          </p:cNvPicPr>
          <p:nvPr/>
        </p:nvPicPr>
        <p:blipFill>
          <a:blip r:embed="rId9"/>
          <a:stretch>
            <a:fillRect/>
          </a:stretch>
        </p:blipFill>
        <p:spPr>
          <a:xfrm>
            <a:off x="6151405" y="3528619"/>
            <a:ext cx="4024488" cy="2281774"/>
          </a:xfrm>
          <a:prstGeom prst="rect">
            <a:avLst/>
          </a:prstGeom>
        </p:spPr>
      </p:pic>
    </p:spTree>
    <p:extLst>
      <p:ext uri="{BB962C8B-B14F-4D97-AF65-F5344CB8AC3E}">
        <p14:creationId xmlns:p14="http://schemas.microsoft.com/office/powerpoint/2010/main" val="9973561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7021" y="187505"/>
            <a:ext cx="8911687" cy="603328"/>
          </a:xfrm>
        </p:spPr>
        <p:txBody>
          <a:bodyPr>
            <a:normAutofit fontScale="90000"/>
          </a:bodyPr>
          <a:lstStyle/>
          <a:p>
            <a:r>
              <a:rPr lang="en-US" dirty="0" smtClean="0"/>
              <a:t>Drones in Agriculture</a:t>
            </a:r>
            <a:endParaRPr lang="en-US" dirty="0"/>
          </a:p>
        </p:txBody>
      </p:sp>
      <p:sp>
        <p:nvSpPr>
          <p:cNvPr id="3" name="Content Placeholder 2"/>
          <p:cNvSpPr>
            <a:spLocks noGrp="1"/>
          </p:cNvSpPr>
          <p:nvPr>
            <p:ph sz="half" idx="1"/>
          </p:nvPr>
        </p:nvSpPr>
        <p:spPr>
          <a:xfrm>
            <a:off x="2589212" y="906161"/>
            <a:ext cx="4313864" cy="5725297"/>
          </a:xfrm>
        </p:spPr>
        <p:txBody>
          <a:bodyPr>
            <a:normAutofit fontScale="70000" lnSpcReduction="20000"/>
          </a:bodyPr>
          <a:lstStyle/>
          <a:p>
            <a:r>
              <a:rPr lang="en-US" b="1" dirty="0"/>
              <a:t>Soil and field analysis: </a:t>
            </a:r>
            <a:r>
              <a:rPr lang="en-US" dirty="0"/>
              <a:t>Drones can be instrumental at the start of the crop cycle. They produce precise 3-D maps for early soil analysis, useful in planning seed planting patterns. After planting, drone-driven soil analysis provides data for irrigation and nitrogen-level management</a:t>
            </a:r>
            <a:r>
              <a:rPr lang="en-US" dirty="0" smtClean="0"/>
              <a:t>.</a:t>
            </a:r>
          </a:p>
          <a:p>
            <a:r>
              <a:rPr lang="en-US" b="1" dirty="0"/>
              <a:t>Planting: </a:t>
            </a:r>
            <a:r>
              <a:rPr lang="en-US" dirty="0"/>
              <a:t>Startups have created drone-planting systems that achieve an uptake rate of 75 percent and decrease planting costs by 85 percent. These systems shoot pods with seeds and plant nutrients into the soil, providing the plant all the nutrients necessary to sustain </a:t>
            </a:r>
            <a:r>
              <a:rPr lang="en-US" dirty="0" smtClean="0"/>
              <a:t>life</a:t>
            </a:r>
          </a:p>
          <a:p>
            <a:r>
              <a:rPr lang="en-US" b="1" dirty="0"/>
              <a:t>Crop spraying: </a:t>
            </a:r>
            <a:r>
              <a:rPr lang="en-US" dirty="0"/>
              <a:t>Distance-measuring equipment—ultrasonic echoing and lasers such as those used in the light-detection and ranging, or LiDAR, method—enables a drone to adjust altitude as the topography and geography vary, and thus avoid collisions. Consequently, drones can scan the ground and spray the correct amount of liquid, modulating distance from the ground and spraying in </a:t>
            </a:r>
            <a:r>
              <a:rPr lang="en-US" dirty="0" smtClean="0"/>
              <a:t>real </a:t>
            </a:r>
            <a:r>
              <a:rPr lang="en-US" dirty="0"/>
              <a:t>time for even coverage. </a:t>
            </a:r>
            <a:r>
              <a:rPr lang="en-US" dirty="0" smtClean="0"/>
              <a:t>	</a:t>
            </a:r>
          </a:p>
          <a:p>
            <a:r>
              <a:rPr lang="en-US" dirty="0" smtClean="0">
                <a:hlinkClick r:id="rId2"/>
              </a:rPr>
              <a:t>Top 5 best drones in agriculture</a:t>
            </a:r>
            <a:endParaRPr lang="en-US" dirty="0"/>
          </a:p>
        </p:txBody>
      </p:sp>
      <p:sp>
        <p:nvSpPr>
          <p:cNvPr id="4" name="Content Placeholder 3"/>
          <p:cNvSpPr>
            <a:spLocks noGrp="1"/>
          </p:cNvSpPr>
          <p:nvPr>
            <p:ph sz="half" idx="2"/>
          </p:nvPr>
        </p:nvSpPr>
        <p:spPr>
          <a:xfrm>
            <a:off x="7190747" y="906161"/>
            <a:ext cx="4313864" cy="5725297"/>
          </a:xfrm>
        </p:spPr>
        <p:txBody>
          <a:bodyPr>
            <a:normAutofit fontScale="70000" lnSpcReduction="20000"/>
          </a:bodyPr>
          <a:lstStyle/>
          <a:p>
            <a:r>
              <a:rPr lang="en-US" b="1" dirty="0"/>
              <a:t>Crop monitoring: </a:t>
            </a:r>
            <a:r>
              <a:rPr lang="en-US" dirty="0"/>
              <a:t>Vast fields and low efficiency in crop monitoring together create farming’s largest obstacle. Monitoring challenges are exacerbated by increasingly unpredictable weather conditions, which drive risk and field maintenance costs. Previously, satellite imagery offered the most advanced form of monitoring. But there were drawbacks. Images had to be ordered in advance, could be taken only once a day, and were imprecise</a:t>
            </a:r>
            <a:r>
              <a:rPr lang="en-US" dirty="0" smtClean="0"/>
              <a:t>.</a:t>
            </a:r>
          </a:p>
          <a:p>
            <a:r>
              <a:rPr lang="en-US" b="1" dirty="0"/>
              <a:t>Irrigation: </a:t>
            </a:r>
            <a:r>
              <a:rPr lang="en-US" dirty="0"/>
              <a:t>Drones with hyperspectral, multispectral, or thermal sensors can identify which parts of a field are dry or need improvements. Additionally, once the crop is growing, drones allow the calculation of the vegetation index, which describes the relative density and health of the crop, and show the heat signature, the amount of energy or heat the crop emits</a:t>
            </a:r>
            <a:r>
              <a:rPr lang="en-US" dirty="0" smtClean="0"/>
              <a:t>.</a:t>
            </a:r>
          </a:p>
          <a:p>
            <a:r>
              <a:rPr lang="en-US" b="1" dirty="0"/>
              <a:t>Health assessment: </a:t>
            </a:r>
            <a:r>
              <a:rPr lang="en-US" dirty="0"/>
              <a:t>It’s essential to assess crop health and spot bacterial or fungal infections on trees. By scanning a crop using both visible and near-infrared light, drone-carried devices can identify which plants reflect different amounts of green light and NIR light. This information can produce multispectral images that track changes in plants and indicate their health. A speedy response can save an entire orchard. </a:t>
            </a:r>
            <a:endParaRPr lang="en-US" dirty="0"/>
          </a:p>
        </p:txBody>
      </p:sp>
    </p:spTree>
    <p:extLst>
      <p:ext uri="{BB962C8B-B14F-4D97-AF65-F5344CB8AC3E}">
        <p14:creationId xmlns:p14="http://schemas.microsoft.com/office/powerpoint/2010/main" val="14711772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44517"/>
          </a:xfrm>
        </p:spPr>
        <p:txBody>
          <a:bodyPr/>
          <a:lstStyle/>
          <a:p>
            <a:r>
              <a:rPr lang="en-US" dirty="0" smtClean="0"/>
              <a:t>IOT in Automotive</a:t>
            </a:r>
            <a:endParaRPr lang="en-US" dirty="0"/>
          </a:p>
        </p:txBody>
      </p:sp>
      <p:pic>
        <p:nvPicPr>
          <p:cNvPr id="5" name="Picture 4"/>
          <p:cNvPicPr>
            <a:picLocks noChangeAspect="1"/>
          </p:cNvPicPr>
          <p:nvPr/>
        </p:nvPicPr>
        <p:blipFill>
          <a:blip r:embed="rId2"/>
          <a:stretch>
            <a:fillRect/>
          </a:stretch>
        </p:blipFill>
        <p:spPr>
          <a:xfrm>
            <a:off x="2120985" y="1701242"/>
            <a:ext cx="9086850" cy="3686175"/>
          </a:xfrm>
          <a:prstGeom prst="rect">
            <a:avLst/>
          </a:prstGeom>
        </p:spPr>
      </p:pic>
    </p:spTree>
    <p:extLst>
      <p:ext uri="{BB962C8B-B14F-4D97-AF65-F5344CB8AC3E}">
        <p14:creationId xmlns:p14="http://schemas.microsoft.com/office/powerpoint/2010/main" val="35836648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44517"/>
          </a:xfrm>
        </p:spPr>
        <p:txBody>
          <a:bodyPr/>
          <a:lstStyle/>
          <a:p>
            <a:r>
              <a:rPr lang="en-US" dirty="0" smtClean="0"/>
              <a:t>IOT in Automotive</a:t>
            </a:r>
            <a:endParaRPr lang="en-US" dirty="0"/>
          </a:p>
        </p:txBody>
      </p:sp>
      <p:pic>
        <p:nvPicPr>
          <p:cNvPr id="3" name="Picture 2"/>
          <p:cNvPicPr>
            <a:picLocks noChangeAspect="1"/>
          </p:cNvPicPr>
          <p:nvPr/>
        </p:nvPicPr>
        <p:blipFill>
          <a:blip r:embed="rId2"/>
          <a:stretch>
            <a:fillRect/>
          </a:stretch>
        </p:blipFill>
        <p:spPr>
          <a:xfrm>
            <a:off x="2366962" y="1704975"/>
            <a:ext cx="7458075" cy="3448050"/>
          </a:xfrm>
          <a:prstGeom prst="rect">
            <a:avLst/>
          </a:prstGeom>
        </p:spPr>
      </p:pic>
    </p:spTree>
    <p:extLst>
      <p:ext uri="{BB962C8B-B14F-4D97-AF65-F5344CB8AC3E}">
        <p14:creationId xmlns:p14="http://schemas.microsoft.com/office/powerpoint/2010/main" val="7303592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Zephyr – Open source RTOS for IOT</a:t>
            </a:r>
            <a:endParaRPr lang="en-US" dirty="0"/>
          </a:p>
        </p:txBody>
      </p:sp>
      <p:sp>
        <p:nvSpPr>
          <p:cNvPr id="3" name="Content Placeholder 2"/>
          <p:cNvSpPr>
            <a:spLocks noGrp="1"/>
          </p:cNvSpPr>
          <p:nvPr>
            <p:ph sz="half" idx="1"/>
          </p:nvPr>
        </p:nvSpPr>
        <p:spPr>
          <a:xfrm>
            <a:off x="6724606" y="2060319"/>
            <a:ext cx="4313864" cy="3777622"/>
          </a:xfrm>
        </p:spPr>
        <p:txBody>
          <a:bodyPr/>
          <a:lstStyle/>
          <a:p>
            <a:r>
              <a:rPr lang="en-US" dirty="0"/>
              <a:t>The </a:t>
            </a:r>
            <a:r>
              <a:rPr lang="en-US" dirty="0">
                <a:hlinkClick r:id="rId2"/>
              </a:rPr>
              <a:t>Zephyr Project</a:t>
            </a:r>
            <a:r>
              <a:rPr lang="en-US" dirty="0"/>
              <a:t>, is a Linux Foundation hosted Collaboration Project, an open source collaborative effort uniting leaders from across the industry to build a best-in-breed small, scalable, real-time operating system (RTOS) optimized for resource constrained devices, across multiple architectures.</a:t>
            </a:r>
          </a:p>
          <a:p>
            <a:endParaRPr lang="en-US" dirty="0"/>
          </a:p>
        </p:txBody>
      </p:sp>
      <p:sp>
        <p:nvSpPr>
          <p:cNvPr id="4" name="Content Placeholder 3"/>
          <p:cNvSpPr>
            <a:spLocks noGrp="1"/>
          </p:cNvSpPr>
          <p:nvPr>
            <p:ph sz="half" idx="2"/>
          </p:nvPr>
        </p:nvSpPr>
        <p:spPr>
          <a:xfrm>
            <a:off x="2592924" y="2060319"/>
            <a:ext cx="4313864" cy="3777622"/>
          </a:xfrm>
        </p:spPr>
        <p:txBody>
          <a:bodyPr/>
          <a:lstStyle/>
          <a:p>
            <a:r>
              <a:rPr lang="en-US" dirty="0"/>
              <a:t>An RTOS is an operating system with a focus on real-time applications. Zephyr is similar to operating systems you find on desktop computers and laptops. The difference is that an RTOS performs tasks in a predictable, scheduled manner with a focus on getting the most important tasks done on time. In an embedded device, timing is critical. </a:t>
            </a:r>
            <a:endParaRPr lang="en-US" dirty="0"/>
          </a:p>
        </p:txBody>
      </p:sp>
    </p:spTree>
    <p:extLst>
      <p:ext uri="{BB962C8B-B14F-4D97-AF65-F5344CB8AC3E}">
        <p14:creationId xmlns:p14="http://schemas.microsoft.com/office/powerpoint/2010/main" val="35222323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801036"/>
          </a:xfrm>
        </p:spPr>
        <p:txBody>
          <a:bodyPr>
            <a:normAutofit fontScale="90000"/>
          </a:bodyPr>
          <a:lstStyle/>
          <a:p>
            <a:r>
              <a:rPr lang="en-US" dirty="0"/>
              <a:t>What makes Zephyr Project different?</a:t>
            </a:r>
            <a:br>
              <a:rPr lang="en-US" dirty="0"/>
            </a:br>
            <a:endParaRPr lang="en-US" dirty="0"/>
          </a:p>
        </p:txBody>
      </p:sp>
      <p:pic>
        <p:nvPicPr>
          <p:cNvPr id="4" name="Picture 3"/>
          <p:cNvPicPr>
            <a:picLocks noChangeAspect="1"/>
          </p:cNvPicPr>
          <p:nvPr/>
        </p:nvPicPr>
        <p:blipFill>
          <a:blip r:embed="rId2"/>
          <a:stretch>
            <a:fillRect/>
          </a:stretch>
        </p:blipFill>
        <p:spPr>
          <a:xfrm>
            <a:off x="713471" y="1932673"/>
            <a:ext cx="2790825" cy="3552825"/>
          </a:xfrm>
          <a:prstGeom prst="rect">
            <a:avLst/>
          </a:prstGeom>
        </p:spPr>
      </p:pic>
      <p:pic>
        <p:nvPicPr>
          <p:cNvPr id="5" name="Picture 4"/>
          <p:cNvPicPr>
            <a:picLocks noChangeAspect="1"/>
          </p:cNvPicPr>
          <p:nvPr/>
        </p:nvPicPr>
        <p:blipFill>
          <a:blip r:embed="rId3"/>
          <a:stretch>
            <a:fillRect/>
          </a:stretch>
        </p:blipFill>
        <p:spPr>
          <a:xfrm>
            <a:off x="3575990" y="1932672"/>
            <a:ext cx="2794767" cy="3552825"/>
          </a:xfrm>
          <a:prstGeom prst="rect">
            <a:avLst/>
          </a:prstGeom>
        </p:spPr>
      </p:pic>
      <p:pic>
        <p:nvPicPr>
          <p:cNvPr id="6" name="Picture 5"/>
          <p:cNvPicPr>
            <a:picLocks noChangeAspect="1"/>
          </p:cNvPicPr>
          <p:nvPr/>
        </p:nvPicPr>
        <p:blipFill>
          <a:blip r:embed="rId4"/>
          <a:stretch>
            <a:fillRect/>
          </a:stretch>
        </p:blipFill>
        <p:spPr>
          <a:xfrm>
            <a:off x="6439165" y="1932672"/>
            <a:ext cx="2692375" cy="3552825"/>
          </a:xfrm>
          <a:prstGeom prst="rect">
            <a:avLst/>
          </a:prstGeom>
        </p:spPr>
      </p:pic>
      <p:pic>
        <p:nvPicPr>
          <p:cNvPr id="7" name="Picture 6"/>
          <p:cNvPicPr>
            <a:picLocks noChangeAspect="1"/>
          </p:cNvPicPr>
          <p:nvPr/>
        </p:nvPicPr>
        <p:blipFill>
          <a:blip r:embed="rId5"/>
          <a:stretch>
            <a:fillRect/>
          </a:stretch>
        </p:blipFill>
        <p:spPr>
          <a:xfrm>
            <a:off x="9199948" y="1932672"/>
            <a:ext cx="2895600" cy="3581400"/>
          </a:xfrm>
          <a:prstGeom prst="rect">
            <a:avLst/>
          </a:prstGeom>
        </p:spPr>
      </p:pic>
    </p:spTree>
    <p:extLst>
      <p:ext uri="{BB962C8B-B14F-4D97-AF65-F5344CB8AC3E}">
        <p14:creationId xmlns:p14="http://schemas.microsoft.com/office/powerpoint/2010/main" val="12519296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89213" y="2514600"/>
            <a:ext cx="8915399" cy="2262781"/>
          </a:xfrm>
          <a:prstGeom prst="rect">
            <a:avLst/>
          </a:prstGeom>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What Intel Offers to You…..</a:t>
            </a:r>
            <a:endParaRPr lang="en-US" dirty="0"/>
          </a:p>
        </p:txBody>
      </p:sp>
    </p:spTree>
    <p:extLst>
      <p:ext uri="{BB962C8B-B14F-4D97-AF65-F5344CB8AC3E}">
        <p14:creationId xmlns:p14="http://schemas.microsoft.com/office/powerpoint/2010/main" val="11315781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12029" y="1445354"/>
            <a:ext cx="9991725" cy="4791075"/>
          </a:xfrm>
          <a:prstGeom prst="rect">
            <a:avLst/>
          </a:prstGeom>
        </p:spPr>
      </p:pic>
      <p:sp>
        <p:nvSpPr>
          <p:cNvPr id="6" name="TextBox 5"/>
          <p:cNvSpPr txBox="1"/>
          <p:nvPr/>
        </p:nvSpPr>
        <p:spPr>
          <a:xfrm>
            <a:off x="1927654" y="247135"/>
            <a:ext cx="7339914" cy="830997"/>
          </a:xfrm>
          <a:prstGeom prst="rect">
            <a:avLst/>
          </a:prstGeom>
          <a:noFill/>
        </p:spPr>
        <p:txBody>
          <a:bodyPr wrap="square" rtlCol="0">
            <a:spAutoFit/>
          </a:bodyPr>
          <a:lstStyle/>
          <a:p>
            <a:r>
              <a:rPr lang="en-US" sz="4800" dirty="0" smtClean="0"/>
              <a:t>Site </a:t>
            </a:r>
            <a:r>
              <a:rPr lang="en-US" sz="4800" dirty="0" smtClean="0">
                <a:hlinkClick r:id="rId3"/>
              </a:rPr>
              <a:t>Walkthrough</a:t>
            </a:r>
            <a:endParaRPr lang="en-US" sz="4800" dirty="0"/>
          </a:p>
        </p:txBody>
      </p:sp>
    </p:spTree>
    <p:extLst>
      <p:ext uri="{BB962C8B-B14F-4D97-AF65-F5344CB8AC3E}">
        <p14:creationId xmlns:p14="http://schemas.microsoft.com/office/powerpoint/2010/main" val="2703088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IOT</a:t>
            </a:r>
            <a:endParaRPr lang="en-US" dirty="0"/>
          </a:p>
        </p:txBody>
      </p:sp>
      <p:pic>
        <p:nvPicPr>
          <p:cNvPr id="5" name="Picture 4"/>
          <p:cNvPicPr>
            <a:picLocks noChangeAspect="1"/>
          </p:cNvPicPr>
          <p:nvPr/>
        </p:nvPicPr>
        <p:blipFill>
          <a:blip r:embed="rId2"/>
          <a:stretch>
            <a:fillRect/>
          </a:stretch>
        </p:blipFill>
        <p:spPr>
          <a:xfrm>
            <a:off x="1659023" y="1335430"/>
            <a:ext cx="10010775" cy="5076825"/>
          </a:xfrm>
          <a:prstGeom prst="rect">
            <a:avLst/>
          </a:prstGeom>
        </p:spPr>
      </p:pic>
    </p:spTree>
    <p:extLst>
      <p:ext uri="{BB962C8B-B14F-4D97-AF65-F5344CB8AC3E}">
        <p14:creationId xmlns:p14="http://schemas.microsoft.com/office/powerpoint/2010/main" val="33788718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4113" y="3177840"/>
            <a:ext cx="8911687" cy="1280890"/>
          </a:xfrm>
        </p:spPr>
        <p:txBody>
          <a:bodyPr>
            <a:normAutofit fontScale="90000"/>
          </a:bodyPr>
          <a:lstStyle/>
          <a:p>
            <a:r>
              <a:rPr lang="en-US" dirty="0" smtClean="0"/>
              <a:t>The </a:t>
            </a:r>
            <a:r>
              <a:rPr lang="en-US" sz="8900" dirty="0" smtClean="0"/>
              <a:t>GHOST </a:t>
            </a:r>
            <a:r>
              <a:rPr lang="en-US" dirty="0" smtClean="0"/>
              <a:t>inside</a:t>
            </a:r>
            <a:endParaRPr lang="en-US" dirty="0"/>
          </a:p>
        </p:txBody>
      </p:sp>
    </p:spTree>
    <p:extLst>
      <p:ext uri="{BB962C8B-B14F-4D97-AF65-F5344CB8AC3E}">
        <p14:creationId xmlns:p14="http://schemas.microsoft.com/office/powerpoint/2010/main" val="25081653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8911687" cy="603328"/>
          </a:xfrm>
        </p:spPr>
        <p:txBody>
          <a:bodyPr>
            <a:normAutofit fontScale="90000"/>
          </a:bodyPr>
          <a:lstStyle/>
          <a:p>
            <a:endParaRPr lang="en-US" dirty="0"/>
          </a:p>
        </p:txBody>
      </p:sp>
      <p:pic>
        <p:nvPicPr>
          <p:cNvPr id="3" name="Picture 2"/>
          <p:cNvPicPr>
            <a:picLocks noChangeAspect="1"/>
          </p:cNvPicPr>
          <p:nvPr/>
        </p:nvPicPr>
        <p:blipFill>
          <a:blip r:embed="rId2"/>
          <a:stretch>
            <a:fillRect/>
          </a:stretch>
        </p:blipFill>
        <p:spPr>
          <a:xfrm>
            <a:off x="2728139" y="1392710"/>
            <a:ext cx="6867525" cy="5143500"/>
          </a:xfrm>
          <a:prstGeom prst="rect">
            <a:avLst/>
          </a:prstGeom>
        </p:spPr>
      </p:pic>
    </p:spTree>
    <p:extLst>
      <p:ext uri="{BB962C8B-B14F-4D97-AF65-F5344CB8AC3E}">
        <p14:creationId xmlns:p14="http://schemas.microsoft.com/office/powerpoint/2010/main" val="32321193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is BRIGHT</a:t>
            </a:r>
            <a:endParaRPr lang="en-US" dirty="0"/>
          </a:p>
        </p:txBody>
      </p:sp>
      <p:sp>
        <p:nvSpPr>
          <p:cNvPr id="3" name="Content Placeholder 2"/>
          <p:cNvSpPr>
            <a:spLocks noGrp="1"/>
          </p:cNvSpPr>
          <p:nvPr>
            <p:ph idx="1"/>
          </p:nvPr>
        </p:nvSpPr>
        <p:spPr/>
        <p:txBody>
          <a:bodyPr/>
          <a:lstStyle/>
          <a:p>
            <a:r>
              <a:rPr lang="en-US" dirty="0"/>
              <a:t>Experts estimate that the </a:t>
            </a:r>
            <a:r>
              <a:rPr lang="en-US" dirty="0" err="1"/>
              <a:t>IoT</a:t>
            </a:r>
            <a:r>
              <a:rPr lang="en-US" dirty="0"/>
              <a:t> will consist of about 30 billion objects by </a:t>
            </a:r>
            <a:r>
              <a:rPr lang="en-US" dirty="0" smtClean="0"/>
              <a:t>2020</a:t>
            </a:r>
          </a:p>
          <a:p>
            <a:r>
              <a:rPr lang="en-US" dirty="0" smtClean="0"/>
              <a:t>Experts </a:t>
            </a:r>
            <a:r>
              <a:rPr lang="en-US" dirty="0"/>
              <a:t>estimated that the global market value of </a:t>
            </a:r>
            <a:r>
              <a:rPr lang="en-US" dirty="0" err="1"/>
              <a:t>IoT</a:t>
            </a:r>
            <a:r>
              <a:rPr lang="en-US" dirty="0"/>
              <a:t> will reach $7.1 trillion by </a:t>
            </a:r>
            <a:r>
              <a:rPr lang="en-US" dirty="0" smtClean="0"/>
              <a:t>2020</a:t>
            </a:r>
          </a:p>
          <a:p>
            <a:r>
              <a:rPr lang="en-US" dirty="0" smtClean="0"/>
              <a:t>Industrial Automation, Smart Homes,</a:t>
            </a:r>
            <a:r>
              <a:rPr lang="en-US" dirty="0"/>
              <a:t> </a:t>
            </a:r>
            <a:r>
              <a:rPr lang="en-US" dirty="0" smtClean="0"/>
              <a:t>Smart Retail, Smart Cities, Agricultural, Medical &amp; Healthcare, Automotive.</a:t>
            </a:r>
            <a:endParaRPr lang="en-US" dirty="0"/>
          </a:p>
        </p:txBody>
      </p:sp>
    </p:spTree>
    <p:extLst>
      <p:ext uri="{BB962C8B-B14F-4D97-AF65-F5344CB8AC3E}">
        <p14:creationId xmlns:p14="http://schemas.microsoft.com/office/powerpoint/2010/main" val="4893848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 Homes</a:t>
            </a:r>
            <a:endParaRPr lang="en-US" dirty="0"/>
          </a:p>
        </p:txBody>
      </p:sp>
      <p:pic>
        <p:nvPicPr>
          <p:cNvPr id="4" name="Content Placeholder 3"/>
          <p:cNvPicPr>
            <a:picLocks noGrp="1" noChangeAspect="1"/>
          </p:cNvPicPr>
          <p:nvPr>
            <p:ph idx="1"/>
          </p:nvPr>
        </p:nvPicPr>
        <p:blipFill>
          <a:blip r:embed="rId2"/>
          <a:stretch>
            <a:fillRect/>
          </a:stretch>
        </p:blipFill>
        <p:spPr>
          <a:xfrm>
            <a:off x="2907380" y="1542535"/>
            <a:ext cx="8282775" cy="4834544"/>
          </a:xfrm>
          <a:prstGeom prst="rect">
            <a:avLst/>
          </a:prstGeom>
        </p:spPr>
      </p:pic>
    </p:spTree>
    <p:extLst>
      <p:ext uri="{BB962C8B-B14F-4D97-AF65-F5344CB8AC3E}">
        <p14:creationId xmlns:p14="http://schemas.microsoft.com/office/powerpoint/2010/main" val="37438784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 Homes and high speed connectivity</a:t>
            </a:r>
            <a:endParaRPr lang="en-US" dirty="0"/>
          </a:p>
        </p:txBody>
      </p:sp>
      <p:sp>
        <p:nvSpPr>
          <p:cNvPr id="3" name="Content Placeholder 2"/>
          <p:cNvSpPr>
            <a:spLocks noGrp="1"/>
          </p:cNvSpPr>
          <p:nvPr>
            <p:ph sz="half" idx="1"/>
          </p:nvPr>
        </p:nvSpPr>
        <p:spPr/>
        <p:txBody>
          <a:bodyPr/>
          <a:lstStyle/>
          <a:p>
            <a:r>
              <a:rPr lang="en-US" dirty="0" smtClean="0"/>
              <a:t>Smart living</a:t>
            </a:r>
          </a:p>
          <a:p>
            <a:r>
              <a:rPr lang="en-US" dirty="0" smtClean="0"/>
              <a:t>Nearly invisible network</a:t>
            </a:r>
          </a:p>
          <a:p>
            <a:r>
              <a:rPr lang="en-US" dirty="0" smtClean="0"/>
              <a:t>Secured Home</a:t>
            </a:r>
          </a:p>
          <a:p>
            <a:r>
              <a:rPr lang="en-US" dirty="0" smtClean="0"/>
              <a:t>Analyzing and responding to information</a:t>
            </a:r>
          </a:p>
          <a:p>
            <a:r>
              <a:rPr lang="en-US" dirty="0" smtClean="0">
                <a:hlinkClick r:id="rId2"/>
              </a:rPr>
              <a:t>Smart Home powered by Intel</a:t>
            </a:r>
            <a:endParaRPr lang="en-US" dirty="0"/>
          </a:p>
        </p:txBody>
      </p:sp>
      <p:sp>
        <p:nvSpPr>
          <p:cNvPr id="4" name="Content Placeholder 3"/>
          <p:cNvSpPr>
            <a:spLocks noGrp="1"/>
          </p:cNvSpPr>
          <p:nvPr>
            <p:ph sz="half" idx="2"/>
          </p:nvPr>
        </p:nvSpPr>
        <p:spPr/>
        <p:txBody>
          <a:bodyPr/>
          <a:lstStyle/>
          <a:p>
            <a:r>
              <a:rPr lang="en-US" dirty="0" smtClean="0"/>
              <a:t>10-20 connected device today</a:t>
            </a:r>
          </a:p>
          <a:p>
            <a:r>
              <a:rPr lang="en-US" dirty="0" smtClean="0"/>
              <a:t>35-40 connected device by 2020</a:t>
            </a:r>
          </a:p>
          <a:p>
            <a:r>
              <a:rPr lang="en-US" dirty="0" smtClean="0"/>
              <a:t>5G network</a:t>
            </a:r>
          </a:p>
          <a:p>
            <a:r>
              <a:rPr lang="en-US" dirty="0" smtClean="0">
                <a:hlinkClick r:id="rId3"/>
              </a:rPr>
              <a:t>Network Video</a:t>
            </a:r>
            <a:endParaRPr lang="en-US" dirty="0" smtClean="0"/>
          </a:p>
        </p:txBody>
      </p:sp>
    </p:spTree>
    <p:extLst>
      <p:ext uri="{BB962C8B-B14F-4D97-AF65-F5344CB8AC3E}">
        <p14:creationId xmlns:p14="http://schemas.microsoft.com/office/powerpoint/2010/main" val="6295836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IOT in Retail</a:t>
            </a:r>
            <a:endParaRPr lang="en-US" dirty="0"/>
          </a:p>
        </p:txBody>
      </p:sp>
      <p:sp>
        <p:nvSpPr>
          <p:cNvPr id="3" name="Content Placeholder 2"/>
          <p:cNvSpPr>
            <a:spLocks noGrp="1"/>
          </p:cNvSpPr>
          <p:nvPr>
            <p:ph idx="1"/>
          </p:nvPr>
        </p:nvSpPr>
        <p:spPr/>
        <p:txBody>
          <a:bodyPr/>
          <a:lstStyle/>
          <a:p>
            <a:r>
              <a:rPr lang="en-US" dirty="0"/>
              <a:t>Faster and more efficient logistics and supply chains</a:t>
            </a:r>
          </a:p>
          <a:p>
            <a:pPr lvl="1"/>
            <a:r>
              <a:rPr lang="en-US" dirty="0" smtClean="0"/>
              <a:t>How about drones delivering your goods?</a:t>
            </a:r>
          </a:p>
          <a:p>
            <a:r>
              <a:rPr lang="en-US" dirty="0"/>
              <a:t>Customer experience optimization possibilities</a:t>
            </a:r>
          </a:p>
          <a:p>
            <a:pPr lvl="1"/>
            <a:r>
              <a:rPr lang="en-US" dirty="0" smtClean="0"/>
              <a:t>Virtual Reality</a:t>
            </a:r>
          </a:p>
          <a:p>
            <a:endParaRPr lang="en-US" dirty="0" smtClean="0"/>
          </a:p>
          <a:p>
            <a:pPr marL="57150" indent="0">
              <a:buNone/>
            </a:pPr>
            <a:endParaRPr lang="en-US" dirty="0"/>
          </a:p>
          <a:p>
            <a:pPr lvl="1"/>
            <a:endParaRPr lang="en-US" dirty="0"/>
          </a:p>
        </p:txBody>
      </p:sp>
    </p:spTree>
    <p:extLst>
      <p:ext uri="{BB962C8B-B14F-4D97-AF65-F5344CB8AC3E}">
        <p14:creationId xmlns:p14="http://schemas.microsoft.com/office/powerpoint/2010/main" val="19878301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2838" y="212217"/>
            <a:ext cx="8911687" cy="660993"/>
          </a:xfrm>
        </p:spPr>
        <p:txBody>
          <a:bodyPr/>
          <a:lstStyle/>
          <a:p>
            <a:r>
              <a:rPr lang="en-US" dirty="0" smtClean="0"/>
              <a:t>How IOT sneaking in Retail</a:t>
            </a:r>
            <a:endParaRPr lang="en-US" dirty="0"/>
          </a:p>
        </p:txBody>
      </p:sp>
      <p:pic>
        <p:nvPicPr>
          <p:cNvPr id="5" name="Picture 4"/>
          <p:cNvPicPr>
            <a:picLocks noChangeAspect="1"/>
          </p:cNvPicPr>
          <p:nvPr/>
        </p:nvPicPr>
        <p:blipFill>
          <a:blip r:embed="rId2"/>
          <a:stretch>
            <a:fillRect/>
          </a:stretch>
        </p:blipFill>
        <p:spPr>
          <a:xfrm>
            <a:off x="1707420" y="873210"/>
            <a:ext cx="5514975" cy="1600200"/>
          </a:xfrm>
          <a:prstGeom prst="rect">
            <a:avLst/>
          </a:prstGeom>
        </p:spPr>
      </p:pic>
      <p:pic>
        <p:nvPicPr>
          <p:cNvPr id="6" name="Picture 5"/>
          <p:cNvPicPr>
            <a:picLocks noChangeAspect="1"/>
          </p:cNvPicPr>
          <p:nvPr/>
        </p:nvPicPr>
        <p:blipFill>
          <a:blip r:embed="rId3"/>
          <a:stretch>
            <a:fillRect/>
          </a:stretch>
        </p:blipFill>
        <p:spPr>
          <a:xfrm>
            <a:off x="5038639" y="2791340"/>
            <a:ext cx="5486400" cy="1390650"/>
          </a:xfrm>
          <a:prstGeom prst="rect">
            <a:avLst/>
          </a:prstGeom>
        </p:spPr>
      </p:pic>
      <p:pic>
        <p:nvPicPr>
          <p:cNvPr id="7" name="Picture 6"/>
          <p:cNvPicPr>
            <a:picLocks noChangeAspect="1"/>
          </p:cNvPicPr>
          <p:nvPr/>
        </p:nvPicPr>
        <p:blipFill>
          <a:blip r:embed="rId4"/>
          <a:stretch>
            <a:fillRect/>
          </a:stretch>
        </p:blipFill>
        <p:spPr>
          <a:xfrm>
            <a:off x="1821720" y="4391540"/>
            <a:ext cx="5400675" cy="1600200"/>
          </a:xfrm>
          <a:prstGeom prst="rect">
            <a:avLst/>
          </a:prstGeom>
        </p:spPr>
      </p:pic>
    </p:spTree>
    <p:extLst>
      <p:ext uri="{BB962C8B-B14F-4D97-AF65-F5344CB8AC3E}">
        <p14:creationId xmlns:p14="http://schemas.microsoft.com/office/powerpoint/2010/main" val="2290218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2838" y="212217"/>
            <a:ext cx="8911687" cy="660993"/>
          </a:xfrm>
        </p:spPr>
        <p:txBody>
          <a:bodyPr/>
          <a:lstStyle/>
          <a:p>
            <a:r>
              <a:rPr lang="en-US" dirty="0" smtClean="0"/>
              <a:t>Efficiency</a:t>
            </a:r>
            <a:endParaRPr lang="en-US" dirty="0"/>
          </a:p>
        </p:txBody>
      </p:sp>
      <p:pic>
        <p:nvPicPr>
          <p:cNvPr id="8" name="Picture 7"/>
          <p:cNvPicPr>
            <a:picLocks noChangeAspect="1"/>
          </p:cNvPicPr>
          <p:nvPr/>
        </p:nvPicPr>
        <p:blipFill>
          <a:blip r:embed="rId2"/>
          <a:stretch>
            <a:fillRect/>
          </a:stretch>
        </p:blipFill>
        <p:spPr>
          <a:xfrm>
            <a:off x="3318561" y="1202724"/>
            <a:ext cx="5505450" cy="4972050"/>
          </a:xfrm>
          <a:prstGeom prst="rect">
            <a:avLst/>
          </a:prstGeom>
        </p:spPr>
      </p:pic>
    </p:spTree>
    <p:extLst>
      <p:ext uri="{BB962C8B-B14F-4D97-AF65-F5344CB8AC3E}">
        <p14:creationId xmlns:p14="http://schemas.microsoft.com/office/powerpoint/2010/main" val="28088360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2838" y="212217"/>
            <a:ext cx="8911687" cy="660993"/>
          </a:xfrm>
        </p:spPr>
        <p:txBody>
          <a:bodyPr/>
          <a:lstStyle/>
          <a:p>
            <a:r>
              <a:rPr lang="en-US" dirty="0" smtClean="0"/>
              <a:t>Smart devices in Retail</a:t>
            </a:r>
            <a:endParaRPr lang="en-US" dirty="0"/>
          </a:p>
        </p:txBody>
      </p:sp>
      <p:pic>
        <p:nvPicPr>
          <p:cNvPr id="3" name="Picture 2"/>
          <p:cNvPicPr>
            <a:picLocks noChangeAspect="1"/>
          </p:cNvPicPr>
          <p:nvPr/>
        </p:nvPicPr>
        <p:blipFill>
          <a:blip r:embed="rId2"/>
          <a:stretch>
            <a:fillRect/>
          </a:stretch>
        </p:blipFill>
        <p:spPr>
          <a:xfrm>
            <a:off x="2312838" y="914657"/>
            <a:ext cx="5410200" cy="4905375"/>
          </a:xfrm>
          <a:prstGeom prst="rect">
            <a:avLst/>
          </a:prstGeom>
        </p:spPr>
      </p:pic>
      <p:pic>
        <p:nvPicPr>
          <p:cNvPr id="6" name="Picture 5"/>
          <p:cNvPicPr>
            <a:picLocks noChangeAspect="1"/>
          </p:cNvPicPr>
          <p:nvPr/>
        </p:nvPicPr>
        <p:blipFill>
          <a:blip r:embed="rId3"/>
          <a:stretch>
            <a:fillRect/>
          </a:stretch>
        </p:blipFill>
        <p:spPr>
          <a:xfrm>
            <a:off x="290189" y="857829"/>
            <a:ext cx="3000375" cy="1543050"/>
          </a:xfrm>
          <a:prstGeom prst="rect">
            <a:avLst/>
          </a:prstGeom>
        </p:spPr>
      </p:pic>
      <p:pic>
        <p:nvPicPr>
          <p:cNvPr id="7" name="Picture 6"/>
          <p:cNvPicPr>
            <a:picLocks noChangeAspect="1"/>
          </p:cNvPicPr>
          <p:nvPr/>
        </p:nvPicPr>
        <p:blipFill>
          <a:blip r:embed="rId4"/>
          <a:stretch>
            <a:fillRect/>
          </a:stretch>
        </p:blipFill>
        <p:spPr>
          <a:xfrm>
            <a:off x="8964762" y="599981"/>
            <a:ext cx="2257425" cy="1390650"/>
          </a:xfrm>
          <a:prstGeom prst="rect">
            <a:avLst/>
          </a:prstGeom>
        </p:spPr>
      </p:pic>
      <p:pic>
        <p:nvPicPr>
          <p:cNvPr id="8" name="Picture 7"/>
          <p:cNvPicPr>
            <a:picLocks noChangeAspect="1"/>
          </p:cNvPicPr>
          <p:nvPr/>
        </p:nvPicPr>
        <p:blipFill>
          <a:blip r:embed="rId5"/>
          <a:stretch>
            <a:fillRect/>
          </a:stretch>
        </p:blipFill>
        <p:spPr>
          <a:xfrm>
            <a:off x="6702897" y="5471598"/>
            <a:ext cx="5343525" cy="1152525"/>
          </a:xfrm>
          <a:prstGeom prst="rect">
            <a:avLst/>
          </a:prstGeom>
        </p:spPr>
      </p:pic>
      <p:pic>
        <p:nvPicPr>
          <p:cNvPr id="9" name="Picture 8"/>
          <p:cNvPicPr>
            <a:picLocks noChangeAspect="1"/>
          </p:cNvPicPr>
          <p:nvPr/>
        </p:nvPicPr>
        <p:blipFill>
          <a:blip r:embed="rId6"/>
          <a:stretch>
            <a:fillRect/>
          </a:stretch>
        </p:blipFill>
        <p:spPr>
          <a:xfrm>
            <a:off x="290189" y="4174524"/>
            <a:ext cx="2714625" cy="2133600"/>
          </a:xfrm>
          <a:prstGeom prst="rect">
            <a:avLst/>
          </a:prstGeom>
        </p:spPr>
      </p:pic>
      <p:pic>
        <p:nvPicPr>
          <p:cNvPr id="10" name="Picture 9"/>
          <p:cNvPicPr>
            <a:picLocks noChangeAspect="1"/>
          </p:cNvPicPr>
          <p:nvPr/>
        </p:nvPicPr>
        <p:blipFill>
          <a:blip r:embed="rId7"/>
          <a:stretch>
            <a:fillRect/>
          </a:stretch>
        </p:blipFill>
        <p:spPr>
          <a:xfrm>
            <a:off x="8807150" y="2474698"/>
            <a:ext cx="2714625" cy="1971675"/>
          </a:xfrm>
          <a:prstGeom prst="rect">
            <a:avLst/>
          </a:prstGeom>
        </p:spPr>
      </p:pic>
    </p:spTree>
    <p:extLst>
      <p:ext uri="{BB962C8B-B14F-4D97-AF65-F5344CB8AC3E}">
        <p14:creationId xmlns:p14="http://schemas.microsoft.com/office/powerpoint/2010/main" val="4066424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isp">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2278</TotalTime>
  <Words>294</Words>
  <Application>Microsoft Office PowerPoint</Application>
  <PresentationFormat>Widescreen</PresentationFormat>
  <Paragraphs>49</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Century Gothic</vt:lpstr>
      <vt:lpstr>Wingdings 3</vt:lpstr>
      <vt:lpstr>Wisp</vt:lpstr>
      <vt:lpstr>Internet of Things</vt:lpstr>
      <vt:lpstr>What is IOT</vt:lpstr>
      <vt:lpstr>Future is BRIGHT</vt:lpstr>
      <vt:lpstr>Smart Homes</vt:lpstr>
      <vt:lpstr>Smart Homes and high speed connectivity</vt:lpstr>
      <vt:lpstr>IOT in Retail</vt:lpstr>
      <vt:lpstr>How IOT sneaking in Retail</vt:lpstr>
      <vt:lpstr>Efficiency</vt:lpstr>
      <vt:lpstr>Smart devices in Retail</vt:lpstr>
      <vt:lpstr>IOT in Healthcare</vt:lpstr>
      <vt:lpstr>The future</vt:lpstr>
      <vt:lpstr>IOT for Healthcare</vt:lpstr>
      <vt:lpstr>Drones in Agriculture</vt:lpstr>
      <vt:lpstr>IOT in Automotive</vt:lpstr>
      <vt:lpstr>IOT in Automotive</vt:lpstr>
      <vt:lpstr>Zephyr – Open source RTOS for IOT</vt:lpstr>
      <vt:lpstr>What makes Zephyr Project different? </vt:lpstr>
      <vt:lpstr>PowerPoint Presentation</vt:lpstr>
      <vt:lpstr>PowerPoint Presentation</vt:lpstr>
      <vt:lpstr>The GHOST inside</vt:lpstr>
      <vt:lpstr>PowerPoint Presentation</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of Things</dc:title>
  <dc:creator>Phukan, Ghananil</dc:creator>
  <cp:keywords>CTPClassification=CTP_NT</cp:keywords>
  <cp:lastModifiedBy>Phukan, Ghananil</cp:lastModifiedBy>
  <cp:revision>36</cp:revision>
  <dcterms:created xsi:type="dcterms:W3CDTF">2018-02-09T04:55:04Z</dcterms:created>
  <dcterms:modified xsi:type="dcterms:W3CDTF">2018-02-13T11:02:10Z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86f30444-21e9-46e0-804f-78a72281ce5d</vt:lpwstr>
  </property>
  <property fmtid="{D5CDD505-2E9C-101B-9397-08002B2CF9AE}" pid="3" name="CTP_TimeStamp">
    <vt:lpwstr>2018-02-13 11:02:10Z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