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5" r:id="rId3"/>
    <p:sldId id="423" r:id="rId4"/>
    <p:sldId id="417" r:id="rId5"/>
    <p:sldId id="414" r:id="rId6"/>
    <p:sldId id="413" r:id="rId7"/>
    <p:sldId id="415" r:id="rId8"/>
    <p:sldId id="412" r:id="rId9"/>
    <p:sldId id="419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63" r:id="rId19"/>
    <p:sldId id="357" r:id="rId20"/>
    <p:sldId id="364" r:id="rId21"/>
    <p:sldId id="354" r:id="rId22"/>
    <p:sldId id="353" r:id="rId23"/>
    <p:sldId id="356" r:id="rId24"/>
    <p:sldId id="358" r:id="rId25"/>
    <p:sldId id="359" r:id="rId26"/>
    <p:sldId id="360" r:id="rId27"/>
    <p:sldId id="361" r:id="rId28"/>
    <p:sldId id="362" r:id="rId29"/>
    <p:sldId id="407" r:id="rId30"/>
    <p:sldId id="408" r:id="rId31"/>
    <p:sldId id="405" r:id="rId32"/>
    <p:sldId id="409" r:id="rId33"/>
    <p:sldId id="411" r:id="rId34"/>
    <p:sldId id="410" r:id="rId35"/>
    <p:sldId id="422" r:id="rId36"/>
    <p:sldId id="418" r:id="rId37"/>
    <p:sldId id="278" r:id="rId38"/>
    <p:sldId id="420" r:id="rId39"/>
    <p:sldId id="421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6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12" autoAdjust="0"/>
  </p:normalViewPr>
  <p:slideViewPr>
    <p:cSldViewPr>
      <p:cViewPr varScale="1">
        <p:scale>
          <a:sx n="61" d="100"/>
          <a:sy n="61" d="100"/>
        </p:scale>
        <p:origin x="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B759F-6D0B-4725-9042-B82DEACDC195}" type="datetimeFigureOut">
              <a:rPr lang="en-IN" smtClean="0"/>
              <a:t>20-02-2018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22B46-E14D-4475-9062-C2D7553AE5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16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AC127BD7-C1D7-4569-8B87-08168194E3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98D27FEC-1AC2-416A-ABD8-47C946591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 New Roman" panose="02020603050405020304" pitchFamily="18" charset="0"/>
                <a:ea typeface="ＭＳ Ｐゴシック" panose="020B0600070205080204" pitchFamily="34" charset="-128"/>
                <a:sym typeface="Wingdings" panose="05000000000000000000" pitchFamily="2" charset="2"/>
              </a:rPr>
              <a:t>Maybe this is a better picture… though need some details of what happens in each plane… like in next slides… or, have both?</a:t>
            </a:r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E2BF301E-8603-446D-B5F2-C845F00C3B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BC38EF0-CD94-4851-AF75-5A052C19A9CB}" type="slidenum">
              <a:rPr lang="en-US" altLang="en-US" sz="1300" b="0">
                <a:latin typeface="Times New Roman" panose="02020603050405020304" pitchFamily="18" charset="0"/>
              </a:rPr>
              <a:pPr eaLnBrk="1" hangingPunct="1"/>
              <a:t>10</a:t>
            </a:fld>
            <a:endParaRPr lang="en-US" altLang="en-US" sz="13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466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60FAD8A4-03D0-492D-BEC7-ADA9EAA6F5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386DA637-9BCA-4CB7-B135-41D9AFAEB4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  <a:sym typeface="Wingdings" panose="05000000000000000000" pitchFamily="2" charset="2"/>
            </a:endParaRPr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5AC12686-B832-44AC-BB95-C4F70A7439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293D585-3BE1-4B44-B578-29EFA5A0A271}" type="slidenum">
              <a:rPr lang="en-US" altLang="en-US" sz="1300" b="0">
                <a:latin typeface="Times New Roman" panose="02020603050405020304" pitchFamily="18" charset="0"/>
              </a:rPr>
              <a:pPr eaLnBrk="1" hangingPunct="1"/>
              <a:t>11</a:t>
            </a:fld>
            <a:endParaRPr lang="en-US" altLang="en-US" sz="13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100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346AB464-9929-490C-8F26-2BACC41E71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86E7AE25-EE07-49C0-B690-493A51576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A926E12F-2B57-487E-A6A5-C51DED7C57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57263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94CDA8-3B63-4915-8294-91DEA76C10BF}" type="slidenum">
              <a:rPr lang="en-US" altLang="en-US" sz="1300" b="0">
                <a:latin typeface="Times New Roman" panose="02020603050405020304" pitchFamily="18" charset="0"/>
              </a:rPr>
              <a:pPr eaLnBrk="1" hangingPunct="1"/>
              <a:t>12</a:t>
            </a:fld>
            <a:endParaRPr lang="en-US" altLang="en-US" sz="13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391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22B46-E14D-4475-9062-C2D7553AE5D2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2477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22B46-E14D-4475-9062-C2D7553AE5D2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75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8077200" cy="1045934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bg2">
                    <a:lumMod val="25000"/>
                  </a:schemeClr>
                </a:solidFill>
              </a:rPr>
              <a:t>SDN and NFV in IoT Networking</a:t>
            </a:r>
            <a:endParaRPr lang="en-US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3907066"/>
            <a:ext cx="4953000" cy="609600"/>
          </a:xfrm>
        </p:spPr>
        <p:txBody>
          <a:bodyPr>
            <a:normAutofit lnSpcReduction="10000"/>
          </a:bodyPr>
          <a:lstStyle/>
          <a:p>
            <a:r>
              <a:rPr lang="en-US" sz="3600" b="1" dirty="0">
                <a:solidFill>
                  <a:schemeClr val="accent3">
                    <a:lumMod val="50000"/>
                  </a:schemeClr>
                </a:solidFill>
              </a:rPr>
              <a:t>Professor D. K. </a:t>
            </a:r>
            <a:r>
              <a:rPr lang="en-US" sz="3600" b="1" dirty="0" err="1">
                <a:solidFill>
                  <a:schemeClr val="accent3">
                    <a:lumMod val="50000"/>
                  </a:schemeClr>
                </a:solidFill>
              </a:rPr>
              <a:t>Saikia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2">
            <a:extLst>
              <a:ext uri="{FF2B5EF4-FFF2-40B4-BE49-F238E27FC236}">
                <a16:creationId xmlns:a16="http://schemas.microsoft.com/office/drawing/2014/main" id="{5B270033-BEE4-4718-846D-56D9E912E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74638"/>
            <a:ext cx="6629400" cy="625475"/>
          </a:xfrm>
        </p:spPr>
        <p:txBody>
          <a:bodyPr>
            <a:normAutofit fontScale="90000"/>
          </a:bodyPr>
          <a:lstStyle/>
          <a:p>
            <a:r>
              <a:rPr lang="en-US" altLang="en-US" sz="36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Traditional Computer Networks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1A64B3C9-0A90-4568-8380-84B4E1721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032000"/>
            <a:ext cx="6372225" cy="2501900"/>
          </a:xfrm>
          <a:custGeom>
            <a:avLst/>
            <a:gdLst>
              <a:gd name="T0" fmla="*/ 6366915 w 43200"/>
              <a:gd name="T1" fmla="*/ 1250950 h 43200"/>
              <a:gd name="T2" fmla="*/ 3186113 w 43200"/>
              <a:gd name="T3" fmla="*/ 2499236 h 43200"/>
              <a:gd name="T4" fmla="*/ 19766 w 43200"/>
              <a:gd name="T5" fmla="*/ 1250950 h 43200"/>
              <a:gd name="T6" fmla="*/ 3186113 w 43200"/>
              <a:gd name="T7" fmla="*/ 143048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19460" name="Picture 41">
            <a:extLst>
              <a:ext uri="{FF2B5EF4-FFF2-40B4-BE49-F238E27FC236}">
                <a16:creationId xmlns:a16="http://schemas.microsoft.com/office/drawing/2014/main" id="{2A037C48-C258-41CE-9A13-102314F19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131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1">
            <a:extLst>
              <a:ext uri="{FF2B5EF4-FFF2-40B4-BE49-F238E27FC236}">
                <a16:creationId xmlns:a16="http://schemas.microsoft.com/office/drawing/2014/main" id="{87F3585F-66C9-4388-A65D-C8662893E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4511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41">
            <a:extLst>
              <a:ext uri="{FF2B5EF4-FFF2-40B4-BE49-F238E27FC236}">
                <a16:creationId xmlns:a16="http://schemas.microsoft.com/office/drawing/2014/main" id="{78BD754F-DE1F-4005-8B8C-3E375E71E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751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41">
            <a:extLst>
              <a:ext uri="{FF2B5EF4-FFF2-40B4-BE49-F238E27FC236}">
                <a16:creationId xmlns:a16="http://schemas.microsoft.com/office/drawing/2014/main" id="{E3049810-8EC5-40A5-B678-730611157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984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DFD710-0574-439E-A3A7-C6B9239804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187700" y="2755900"/>
            <a:ext cx="1003300" cy="6667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9500967-C514-46E8-BA23-05254D3FD6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87700" y="3422650"/>
            <a:ext cx="1765300" cy="76200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9F2A88D-BF77-4816-9EF8-42229B123A6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443413" y="3236912"/>
            <a:ext cx="1143000" cy="333375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75D25D-75CE-4010-BAF8-8D5E11A0C1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700" y="2660650"/>
            <a:ext cx="2498725" cy="4762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8F3243-F593-4D16-8C67-4315881FE55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30900" y="3365500"/>
            <a:ext cx="1612900" cy="8191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9469" name="TextBox 31">
            <a:extLst>
              <a:ext uri="{FF2B5EF4-FFF2-40B4-BE49-F238E27FC236}">
                <a16:creationId xmlns:a16="http://schemas.microsoft.com/office/drawing/2014/main" id="{C4CF0995-FDA6-4D63-BB46-A2B5C351E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828800"/>
            <a:ext cx="2286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261938" indent="-261938" eaLnBrk="1" hangingPunct="1"/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</a:rPr>
              <a:t>Data plane:</a:t>
            </a:r>
          </a:p>
          <a:p>
            <a:pPr marL="447675" eaLnBrk="1" hangingPunct="1"/>
            <a:r>
              <a:rPr lang="en-US" altLang="en-US" sz="2400" dirty="0">
                <a:solidFill>
                  <a:schemeClr val="bg2">
                    <a:lumMod val="25000"/>
                  </a:schemeClr>
                </a:solidFill>
              </a:rPr>
              <a:t>Packet streaming</a:t>
            </a:r>
          </a:p>
        </p:txBody>
      </p:sp>
      <p:sp>
        <p:nvSpPr>
          <p:cNvPr id="19470" name="Rectangle 50">
            <a:extLst>
              <a:ext uri="{FF2B5EF4-FFF2-40B4-BE49-F238E27FC236}">
                <a16:creationId xmlns:a16="http://schemas.microsoft.com/office/drawing/2014/main" id="{9729EACB-E5B6-4B87-BD13-52358689D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1300" y="5029200"/>
            <a:ext cx="5219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/>
            <a:r>
              <a:rPr lang="en-US" altLang="en-US" sz="2400" dirty="0">
                <a:solidFill>
                  <a:schemeClr val="bg2">
                    <a:lumMod val="25000"/>
                  </a:schemeClr>
                </a:solidFill>
              </a:rPr>
              <a:t>Forward, filter, buffer, mark, </a:t>
            </a:r>
          </a:p>
          <a:p>
            <a:pPr lvl="1" eaLnBrk="1" hangingPunct="1"/>
            <a:r>
              <a:rPr lang="en-US" altLang="en-US" sz="2400" dirty="0">
                <a:solidFill>
                  <a:schemeClr val="bg2">
                    <a:lumMod val="25000"/>
                  </a:schemeClr>
                </a:solidFill>
              </a:rPr>
              <a:t>rate-limit, and measure packets</a:t>
            </a:r>
          </a:p>
        </p:txBody>
      </p:sp>
    </p:spTree>
    <p:extLst>
      <p:ext uri="{BB962C8B-B14F-4D97-AF65-F5344CB8AC3E}">
        <p14:creationId xmlns:p14="http://schemas.microsoft.com/office/powerpoint/2010/main" val="638700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2">
            <a:extLst>
              <a:ext uri="{FF2B5EF4-FFF2-40B4-BE49-F238E27FC236}">
                <a16:creationId xmlns:a16="http://schemas.microsoft.com/office/drawing/2014/main" id="{63FDFAE6-27B5-46DE-AEBC-EBCBDE90C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altLang="en-US" sz="36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Traditional Computer Networks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1ED9E2AA-EB0B-4E72-8EFA-9F0B4999D6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09800"/>
            <a:ext cx="7010400" cy="2590800"/>
          </a:xfrm>
          <a:custGeom>
            <a:avLst/>
            <a:gdLst>
              <a:gd name="T0" fmla="*/ 6366915 w 43200"/>
              <a:gd name="T1" fmla="*/ 1250950 h 43200"/>
              <a:gd name="T2" fmla="*/ 3186113 w 43200"/>
              <a:gd name="T3" fmla="*/ 2499236 h 43200"/>
              <a:gd name="T4" fmla="*/ 19766 w 43200"/>
              <a:gd name="T5" fmla="*/ 1250950 h 43200"/>
              <a:gd name="T6" fmla="*/ 3186113 w 43200"/>
              <a:gd name="T7" fmla="*/ 143048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0484" name="Picture 41">
            <a:extLst>
              <a:ext uri="{FF2B5EF4-FFF2-40B4-BE49-F238E27FC236}">
                <a16:creationId xmlns:a16="http://schemas.microsoft.com/office/drawing/2014/main" id="{6595E6AD-4FA9-4A72-8691-5BECCDBA9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35052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1">
            <a:extLst>
              <a:ext uri="{FF2B5EF4-FFF2-40B4-BE49-F238E27FC236}">
                <a16:creationId xmlns:a16="http://schemas.microsoft.com/office/drawing/2014/main" id="{9843D9D3-1F3D-4FCD-98CB-784FB8B00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7432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1">
            <a:extLst>
              <a:ext uri="{FF2B5EF4-FFF2-40B4-BE49-F238E27FC236}">
                <a16:creationId xmlns:a16="http://schemas.microsoft.com/office/drawing/2014/main" id="{7D0912AD-902A-4784-9FBD-4AFA53699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42672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41">
            <a:extLst>
              <a:ext uri="{FF2B5EF4-FFF2-40B4-BE49-F238E27FC236}">
                <a16:creationId xmlns:a16="http://schemas.microsoft.com/office/drawing/2014/main" id="{E98A8E61-CF2F-41D6-990D-EF9C941A2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32766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573968-E71B-4219-9CA4-EE83D684C69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368675" y="3048000"/>
            <a:ext cx="1003300" cy="6667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E97C708-9512-458A-BE95-9FAD33CA9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8675" y="3714750"/>
            <a:ext cx="1765300" cy="76200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402E06-8FCE-4870-A280-24E341555934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624388" y="3529012"/>
            <a:ext cx="1143000" cy="333375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4E3FC4-398A-45A4-B951-76CD58784D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73675" y="2952750"/>
            <a:ext cx="2498725" cy="4762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3DD846-BF86-496D-BB65-A457DC430D7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111875" y="3657600"/>
            <a:ext cx="1612900" cy="8191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9C850D-B632-4906-8D98-7430A22B0797}"/>
              </a:ext>
            </a:extLst>
          </p:cNvPr>
          <p:cNvCxnSpPr>
            <a:cxnSpLocks noChangeShapeType="1"/>
            <a:endCxn id="20499" idx="1"/>
          </p:cNvCxnSpPr>
          <p:nvPr/>
        </p:nvCxnSpPr>
        <p:spPr bwMode="auto">
          <a:xfrm flipV="1">
            <a:off x="3086100" y="2514600"/>
            <a:ext cx="1524000" cy="6159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2527480-84B0-4F5A-B246-8EF0E92A00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05400" y="2590800"/>
            <a:ext cx="2895600" cy="3873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368FB9B-4420-4329-BD3D-B129E988D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24200" y="3429000"/>
            <a:ext cx="2286000" cy="6985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463CCC0-C0C4-40A1-821E-492E99D03EF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43600" y="3136900"/>
            <a:ext cx="1981200" cy="901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EEBA4B1-C25A-48F7-B17D-A4BBA788F0D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572000" y="2857500"/>
            <a:ext cx="1371600" cy="6858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20498" name="Rounded Rectangle 28">
            <a:extLst>
              <a:ext uri="{FF2B5EF4-FFF2-40B4-BE49-F238E27FC236}">
                <a16:creationId xmlns:a16="http://schemas.microsoft.com/office/drawing/2014/main" id="{D3B0F37C-EFFB-4A8C-8D02-E2E527E87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100" y="3124200"/>
            <a:ext cx="457200" cy="3048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499" name="Rounded Rectangle 29">
            <a:extLst>
              <a:ext uri="{FF2B5EF4-FFF2-40B4-BE49-F238E27FC236}">
                <a16:creationId xmlns:a16="http://schemas.microsoft.com/office/drawing/2014/main" id="{C549C521-3D87-4E36-87E6-61BE2F64C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100" y="2362200"/>
            <a:ext cx="457200" cy="3048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0" name="Rounded Rectangle 30">
            <a:extLst>
              <a:ext uri="{FF2B5EF4-FFF2-40B4-BE49-F238E27FC236}">
                <a16:creationId xmlns:a16="http://schemas.microsoft.com/office/drawing/2014/main" id="{2F8D454B-725B-4EA2-A200-D148FD00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2895600"/>
            <a:ext cx="457200" cy="3048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1" name="Rounded Rectangle 32">
            <a:extLst>
              <a:ext uri="{FF2B5EF4-FFF2-40B4-BE49-F238E27FC236}">
                <a16:creationId xmlns:a16="http://schemas.microsoft.com/office/drawing/2014/main" id="{4F090D61-ABEA-44C1-9E47-812C9CBA1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924300"/>
            <a:ext cx="457200" cy="3048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2" name="Rectangle 50">
            <a:extLst>
              <a:ext uri="{FF2B5EF4-FFF2-40B4-BE49-F238E27FC236}">
                <a16:creationId xmlns:a16="http://schemas.microsoft.com/office/drawing/2014/main" id="{F8C247D3-D825-4993-A32E-1DE74780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5448300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/>
            <a:r>
              <a:rPr lang="en-US" altLang="en-US" sz="2400" dirty="0">
                <a:solidFill>
                  <a:schemeClr val="bg2">
                    <a:lumMod val="25000"/>
                  </a:schemeClr>
                </a:solidFill>
              </a:rPr>
              <a:t>Track topology changes, compute routes, install forwarding rules</a:t>
            </a:r>
          </a:p>
        </p:txBody>
      </p:sp>
      <p:sp>
        <p:nvSpPr>
          <p:cNvPr id="20503" name="TextBox 28">
            <a:extLst>
              <a:ext uri="{FF2B5EF4-FFF2-40B4-BE49-F238E27FC236}">
                <a16:creationId xmlns:a16="http://schemas.microsoft.com/office/drawing/2014/main" id="{EA686AA1-E36B-4A10-AA89-F865D2B68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71600"/>
            <a:ext cx="4038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 dirty="0">
                <a:solidFill>
                  <a:schemeClr val="accent6">
                    <a:lumMod val="50000"/>
                  </a:schemeClr>
                </a:solidFill>
              </a:rPr>
              <a:t>Control plane:</a:t>
            </a:r>
          </a:p>
          <a:p>
            <a:pPr marL="541338" eaLnBrk="1" hangingPunct="1"/>
            <a:r>
              <a:rPr lang="en-US" altLang="en-US" sz="2400" dirty="0">
                <a:solidFill>
                  <a:schemeClr val="bg2">
                    <a:lumMod val="25000"/>
                  </a:schemeClr>
                </a:solidFill>
              </a:rPr>
              <a:t>Distributed algorithms</a:t>
            </a:r>
          </a:p>
        </p:txBody>
      </p:sp>
    </p:spTree>
    <p:extLst>
      <p:ext uri="{BB962C8B-B14F-4D97-AF65-F5344CB8AC3E}">
        <p14:creationId xmlns:p14="http://schemas.microsoft.com/office/powerpoint/2010/main" val="4197456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2">
            <a:extLst>
              <a:ext uri="{FF2B5EF4-FFF2-40B4-BE49-F238E27FC236}">
                <a16:creationId xmlns:a16="http://schemas.microsoft.com/office/drawing/2014/main" id="{F024BB9A-BB20-44B8-931E-4211CD25D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06527"/>
            <a:ext cx="8686800" cy="664996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Software Defined Networking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3631AA62-3F07-4CA8-9404-451D222A5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581400"/>
            <a:ext cx="6372225" cy="2514600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3556" name="Picture 41">
            <a:extLst>
              <a:ext uri="{FF2B5EF4-FFF2-40B4-BE49-F238E27FC236}">
                <a16:creationId xmlns:a16="http://schemas.microsoft.com/office/drawing/2014/main" id="{6E05554D-247C-4BD9-8B95-12A2B502A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798093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41">
            <a:extLst>
              <a:ext uri="{FF2B5EF4-FFF2-40B4-BE49-F238E27FC236}">
                <a16:creationId xmlns:a16="http://schemas.microsoft.com/office/drawing/2014/main" id="{3B357061-795A-4FD5-A20A-33A4AD614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1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41">
            <a:extLst>
              <a:ext uri="{FF2B5EF4-FFF2-40B4-BE49-F238E27FC236}">
                <a16:creationId xmlns:a16="http://schemas.microsoft.com/office/drawing/2014/main" id="{B51CD5FC-5DEE-4CE4-8083-A62F56B68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459343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FE2348-6EA3-45B9-AA54-3EA414AB09E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578100" y="4125912"/>
            <a:ext cx="2159000" cy="64293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586691-4DFF-4648-B0C5-74BC72661C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78100" y="4768850"/>
            <a:ext cx="1765300" cy="7620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51C77E-1D6E-4D2D-AB71-720037D8CA1B}"/>
              </a:ext>
            </a:extLst>
          </p:cNvPr>
          <p:cNvCxnSpPr>
            <a:cxnSpLocks noChangeShapeType="1"/>
            <a:stCxn id="23556" idx="2"/>
            <a:endCxn id="23557" idx="0"/>
          </p:cNvCxnSpPr>
          <p:nvPr/>
        </p:nvCxnSpPr>
        <p:spPr bwMode="auto">
          <a:xfrm flipH="1">
            <a:off x="4832350" y="4215606"/>
            <a:ext cx="349250" cy="1105694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215905-29A8-43A1-BFE5-477E4B486B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25127" y="4089880"/>
            <a:ext cx="1445919" cy="49147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8C7A291-0584-418C-958B-40EA0026D33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181600" y="4959350"/>
            <a:ext cx="1612900" cy="571501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23564" name="Picture 41">
            <a:extLst>
              <a:ext uri="{FF2B5EF4-FFF2-40B4-BE49-F238E27FC236}">
                <a16:creationId xmlns:a16="http://schemas.microsoft.com/office/drawing/2014/main" id="{9938C84B-9349-4A1B-B1FD-6411BCA64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4635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BC7820A9-2ED6-41A7-A316-FE277211E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2466975"/>
            <a:ext cx="449263" cy="2181225"/>
          </a:xfrm>
          <a:custGeom>
            <a:avLst/>
            <a:gdLst>
              <a:gd name="T0" fmla="*/ 76969 w 448322"/>
              <a:gd name="T1" fmla="*/ 0 h 1784864"/>
              <a:gd name="T2" fmla="*/ 23383 w 448322"/>
              <a:gd name="T3" fmla="*/ 914878 h 1784864"/>
              <a:gd name="T4" fmla="*/ 411881 w 448322"/>
              <a:gd name="T5" fmla="*/ 2074813 h 1784864"/>
              <a:gd name="T6" fmla="*/ 411881 w 448322"/>
              <a:gd name="T7" fmla="*/ 2058477 h 1784864"/>
              <a:gd name="T8" fmla="*/ 0 60000 65536"/>
              <a:gd name="T9" fmla="*/ 0 60000 65536"/>
              <a:gd name="T10" fmla="*/ 0 60000 65536"/>
              <a:gd name="T11" fmla="*/ 0 60000 65536"/>
              <a:gd name="T12" fmla="*/ 0 w 448322"/>
              <a:gd name="T13" fmla="*/ 0 h 1784864"/>
              <a:gd name="T14" fmla="*/ 448322 w 448322"/>
              <a:gd name="T15" fmla="*/ 1784864 h 17848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8322" h="1784864">
                <a:moveTo>
                  <a:pt x="76808" y="0"/>
                </a:moveTo>
                <a:cubicBezTo>
                  <a:pt x="22220" y="232833"/>
                  <a:pt x="-32368" y="465666"/>
                  <a:pt x="23334" y="748631"/>
                </a:cubicBezTo>
                <a:cubicBezTo>
                  <a:pt x="79036" y="1031596"/>
                  <a:pt x="346404" y="1541824"/>
                  <a:pt x="411018" y="1697789"/>
                </a:cubicBezTo>
                <a:cubicBezTo>
                  <a:pt x="475632" y="1853754"/>
                  <a:pt x="443325" y="1769087"/>
                  <a:pt x="411018" y="1684421"/>
                </a:cubicBezTo>
              </a:path>
            </a:pathLst>
          </a:custGeom>
          <a:noFill/>
          <a:ln w="25400">
            <a:solidFill>
              <a:schemeClr val="accent2"/>
            </a:solidFill>
            <a:prstDash val="dash"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CD3342C-929F-4FBD-BBC1-BE64D3680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3625" y="2836864"/>
            <a:ext cx="2209800" cy="2571749"/>
          </a:xfrm>
          <a:custGeom>
            <a:avLst/>
            <a:gdLst>
              <a:gd name="T0" fmla="*/ 0 w 2112210"/>
              <a:gd name="T1" fmla="*/ 0 h 2446421"/>
              <a:gd name="T2" fmla="*/ 454346 w 2112210"/>
              <a:gd name="T3" fmla="*/ 935758 h 2446421"/>
              <a:gd name="T4" fmla="*/ 1122503 w 2112210"/>
              <a:gd name="T5" fmla="*/ 1737835 h 2446421"/>
              <a:gd name="T6" fmla="*/ 2111375 w 2112210"/>
              <a:gd name="T7" fmla="*/ 2446337 h 2446421"/>
              <a:gd name="T8" fmla="*/ 0 60000 65536"/>
              <a:gd name="T9" fmla="*/ 0 60000 65536"/>
              <a:gd name="T10" fmla="*/ 0 60000 65536"/>
              <a:gd name="T11" fmla="*/ 0 60000 65536"/>
              <a:gd name="T12" fmla="*/ 0 w 2112210"/>
              <a:gd name="T13" fmla="*/ 0 h 2446421"/>
              <a:gd name="T14" fmla="*/ 2112210 w 2112210"/>
              <a:gd name="T15" fmla="*/ 2446421 h 2446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12210" h="2446421">
                <a:moveTo>
                  <a:pt x="0" y="0"/>
                </a:moveTo>
                <a:cubicBezTo>
                  <a:pt x="133684" y="323070"/>
                  <a:pt x="267368" y="646141"/>
                  <a:pt x="454526" y="935790"/>
                </a:cubicBezTo>
                <a:cubicBezTo>
                  <a:pt x="641684" y="1225439"/>
                  <a:pt x="846666" y="1486123"/>
                  <a:pt x="1122947" y="1737895"/>
                </a:cubicBezTo>
                <a:cubicBezTo>
                  <a:pt x="1399228" y="1989667"/>
                  <a:pt x="1755719" y="2218044"/>
                  <a:pt x="2112210" y="2446421"/>
                </a:cubicBezTo>
              </a:path>
            </a:pathLst>
          </a:custGeom>
          <a:noFill/>
          <a:ln w="25400">
            <a:solidFill>
              <a:schemeClr val="accent2"/>
            </a:solidFill>
            <a:prstDash val="dash"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51D7E93-79C0-4C3C-901E-18E5034F3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546350"/>
            <a:ext cx="2474912" cy="1312069"/>
          </a:xfrm>
          <a:custGeom>
            <a:avLst/>
            <a:gdLst>
              <a:gd name="T0" fmla="*/ 0 w 1163053"/>
              <a:gd name="T1" fmla="*/ 0 h 1283369"/>
              <a:gd name="T2" fmla="*/ 735724 w 1163053"/>
              <a:gd name="T3" fmla="*/ 586184 h 1283369"/>
              <a:gd name="T4" fmla="*/ 1524000 w 1163053"/>
              <a:gd name="T5" fmla="*/ 1339850 h 1283369"/>
              <a:gd name="T6" fmla="*/ 0 60000 65536"/>
              <a:gd name="T7" fmla="*/ 0 60000 65536"/>
              <a:gd name="T8" fmla="*/ 0 60000 65536"/>
              <a:gd name="T9" fmla="*/ 0 w 1163053"/>
              <a:gd name="T10" fmla="*/ 0 h 1283369"/>
              <a:gd name="T11" fmla="*/ 1163053 w 1163053"/>
              <a:gd name="T12" fmla="*/ 1283369 h 12833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63053" h="1283369">
                <a:moveTo>
                  <a:pt x="0" y="0"/>
                </a:moveTo>
                <a:cubicBezTo>
                  <a:pt x="183816" y="173789"/>
                  <a:pt x="367632" y="347579"/>
                  <a:pt x="561474" y="561474"/>
                </a:cubicBezTo>
                <a:cubicBezTo>
                  <a:pt x="755316" y="775369"/>
                  <a:pt x="959184" y="1029369"/>
                  <a:pt x="1163053" y="1283369"/>
                </a:cubicBezTo>
              </a:path>
            </a:pathLst>
          </a:custGeom>
          <a:noFill/>
          <a:ln w="25400">
            <a:solidFill>
              <a:schemeClr val="accent2"/>
            </a:solidFill>
            <a:prstDash val="dash"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F701087-9AE0-46DA-8FBE-F488154EE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5" y="2306637"/>
            <a:ext cx="4733925" cy="2235199"/>
          </a:xfrm>
          <a:custGeom>
            <a:avLst/>
            <a:gdLst>
              <a:gd name="T0" fmla="*/ 0 w 4572000"/>
              <a:gd name="T1" fmla="*/ 0 h 1965158"/>
              <a:gd name="T2" fmla="*/ 2325437 w 4572000"/>
              <a:gd name="T3" fmla="*/ 734342 h 1965158"/>
              <a:gd name="T4" fmla="*/ 3695784 w 4572000"/>
              <a:gd name="T5" fmla="*/ 1288563 h 1965158"/>
              <a:gd name="T6" fmla="*/ 4733925 w 4572000"/>
              <a:gd name="T7" fmla="*/ 2036762 h 1965158"/>
              <a:gd name="T8" fmla="*/ 0 60000 65536"/>
              <a:gd name="T9" fmla="*/ 0 60000 65536"/>
              <a:gd name="T10" fmla="*/ 0 60000 65536"/>
              <a:gd name="T11" fmla="*/ 0 60000 65536"/>
              <a:gd name="T12" fmla="*/ 0 w 4572000"/>
              <a:gd name="T13" fmla="*/ 0 h 1965158"/>
              <a:gd name="T14" fmla="*/ 4572000 w 4572000"/>
              <a:gd name="T15" fmla="*/ 1965158 h 19651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2000" h="1965158">
                <a:moveTo>
                  <a:pt x="0" y="0"/>
                </a:moveTo>
                <a:cubicBezTo>
                  <a:pt x="825500" y="250658"/>
                  <a:pt x="1651000" y="501316"/>
                  <a:pt x="2245895" y="708526"/>
                </a:cubicBezTo>
                <a:cubicBezTo>
                  <a:pt x="2840790" y="915737"/>
                  <a:pt x="3181685" y="1033824"/>
                  <a:pt x="3569369" y="1243263"/>
                </a:cubicBezTo>
                <a:cubicBezTo>
                  <a:pt x="3957053" y="1452702"/>
                  <a:pt x="4264526" y="1708930"/>
                  <a:pt x="4572000" y="1965158"/>
                </a:cubicBezTo>
              </a:path>
            </a:pathLst>
          </a:custGeom>
          <a:noFill/>
          <a:ln w="25400">
            <a:solidFill>
              <a:schemeClr val="accent2"/>
            </a:solidFill>
            <a:prstDash val="dash"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3569" name="TextBox 24">
            <a:extLst>
              <a:ext uri="{FF2B5EF4-FFF2-40B4-BE49-F238E27FC236}">
                <a16:creationId xmlns:a16="http://schemas.microsoft.com/office/drawing/2014/main" id="{DD836C37-3FA7-4D59-A73F-47B70A71C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362200"/>
            <a:ext cx="2724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accent6">
                    <a:lumMod val="50000"/>
                  </a:schemeClr>
                </a:solidFill>
              </a:rPr>
              <a:t>API to the data plane</a:t>
            </a:r>
          </a:p>
          <a:p>
            <a:pPr eaLnBrk="1" hangingPunct="1"/>
            <a:r>
              <a:rPr lang="en-US" altLang="en-US" dirty="0">
                <a:solidFill>
                  <a:schemeClr val="accent6">
                    <a:lumMod val="50000"/>
                  </a:schemeClr>
                </a:solidFill>
              </a:rPr>
              <a:t>(e.g., </a:t>
            </a:r>
            <a:r>
              <a:rPr lang="en-US" altLang="en-US" dirty="0" err="1">
                <a:solidFill>
                  <a:schemeClr val="accent6">
                    <a:lumMod val="50000"/>
                  </a:schemeClr>
                </a:solidFill>
              </a:rPr>
              <a:t>OpenFlow</a:t>
            </a: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3570" name="TextBox 25">
            <a:extLst>
              <a:ext uri="{FF2B5EF4-FFF2-40B4-BE49-F238E27FC236}">
                <a16:creationId xmlns:a16="http://schemas.microsoft.com/office/drawing/2014/main" id="{3B61EA76-7AD1-476B-B044-06D1F7651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349514"/>
            <a:ext cx="2819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Logically-centralized control</a:t>
            </a:r>
          </a:p>
        </p:txBody>
      </p:sp>
      <p:sp>
        <p:nvSpPr>
          <p:cNvPr id="23571" name="Rounded Rectangle 21">
            <a:extLst>
              <a:ext uri="{FF2B5EF4-FFF2-40B4-BE49-F238E27FC236}">
                <a16:creationId xmlns:a16="http://schemas.microsoft.com/office/drawing/2014/main" id="{6911C11E-F552-4D32-B000-592060C88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828800"/>
            <a:ext cx="990600" cy="990600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 w="38100">
            <a:solidFill>
              <a:schemeClr val="bg2">
                <a:lumMod val="25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A47D4B-F9FA-4816-AB37-D8B681C10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035175"/>
            <a:ext cx="99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accent5">
                    <a:lumMod val="50000"/>
                  </a:schemeClr>
                </a:solidFill>
              </a:rPr>
              <a:t>Smart,</a:t>
            </a:r>
          </a:p>
          <a:p>
            <a:pPr eaLnBrk="1" hangingPunct="1"/>
            <a:r>
              <a:rPr lang="en-US" altLang="en-US" dirty="0">
                <a:solidFill>
                  <a:schemeClr val="accent5">
                    <a:lumMod val="50000"/>
                  </a:schemeClr>
                </a:solidFill>
              </a:rPr>
              <a:t>Slow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49E1FC-68DE-4D74-9DDA-B248B6A8A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54696"/>
            <a:ext cx="1181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002060"/>
                </a:solidFill>
              </a:rPr>
              <a:t>Dumb, </a:t>
            </a:r>
          </a:p>
          <a:p>
            <a:pPr eaLnBrk="1" hangingPunct="1"/>
            <a:r>
              <a:rPr lang="en-US" altLang="en-US" dirty="0">
                <a:solidFill>
                  <a:srgbClr val="002060"/>
                </a:solidFill>
              </a:rPr>
              <a:t>Fast </a:t>
            </a:r>
          </a:p>
          <a:p>
            <a:pPr eaLnBrk="1" hangingPunct="1"/>
            <a:r>
              <a:rPr lang="en-US" altLang="en-US" dirty="0">
                <a:solidFill>
                  <a:srgbClr val="002060"/>
                </a:solidFill>
              </a:rPr>
              <a:t>Switches</a:t>
            </a:r>
          </a:p>
        </p:txBody>
      </p:sp>
    </p:spTree>
    <p:extLst>
      <p:ext uri="{BB962C8B-B14F-4D97-AF65-F5344CB8AC3E}">
        <p14:creationId xmlns:p14="http://schemas.microsoft.com/office/powerpoint/2010/main" val="8066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696FB39-571F-4410-B703-B5AD3916B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SDN Control and Data Planes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E64B8736-4FF3-4CC9-B8E4-BD0457CD9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121275"/>
          </a:xfrm>
        </p:spPr>
        <p:txBody>
          <a:bodyPr>
            <a:normAutofit fontScale="85000" lnSpcReduction="20000"/>
          </a:bodyPr>
          <a:lstStyle/>
          <a:p>
            <a:pPr marL="447675" indent="-447675">
              <a:buFont typeface="Wingdings" panose="05000000000000000000" pitchFamily="2" charset="2"/>
              <a:buChar char="Ø"/>
            </a:pPr>
            <a:r>
              <a:rPr lang="en-US" altLang="en-US" sz="39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Control Plane: </a:t>
            </a:r>
          </a:p>
          <a:p>
            <a:pPr marL="893763" lvl="1">
              <a:buFont typeface="Wingdings" panose="05000000000000000000" pitchFamily="2" charset="2"/>
              <a:buChar char="§"/>
            </a:pPr>
            <a:r>
              <a:rPr lang="en-US" altLang="en-US" sz="3500" dirty="0">
                <a:solidFill>
                  <a:schemeClr val="accent4">
                    <a:lumMod val="75000"/>
                  </a:schemeClr>
                </a:solidFill>
                <a:ea typeface="ＭＳ Ｐゴシック" panose="020B0600070205080204" pitchFamily="34" charset="-128"/>
              </a:rPr>
              <a:t>Logic for controlling: forwarding behavior </a:t>
            </a:r>
          </a:p>
          <a:p>
            <a:pPr marL="893763" lvl="1">
              <a:buFont typeface="Wingdings" panose="05000000000000000000" pitchFamily="2" charset="2"/>
              <a:buChar char="§"/>
            </a:pPr>
            <a:r>
              <a:rPr lang="en-US" altLang="en-US" sz="3500" dirty="0">
                <a:solidFill>
                  <a:schemeClr val="accent4">
                    <a:lumMod val="75000"/>
                  </a:schemeClr>
                </a:solidFill>
                <a:ea typeface="ＭＳ Ｐゴシック" panose="020B0600070205080204" pitchFamily="34" charset="-128"/>
              </a:rPr>
              <a:t>Examples: </a:t>
            </a:r>
          </a:p>
          <a:p>
            <a:pPr marL="1443038" lvl="2"/>
            <a:r>
              <a:rPr lang="en-US" altLang="en-US" sz="30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Routing protocols, network </a:t>
            </a:r>
          </a:p>
          <a:p>
            <a:pPr marL="1443038" lvl="2"/>
            <a:r>
              <a:rPr lang="en-US" altLang="en-US" sz="30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Middlebox, e.g. Firewall, NAT </a:t>
            </a:r>
          </a:p>
          <a:p>
            <a:pPr marL="1443038" lvl="2"/>
            <a:r>
              <a:rPr lang="en-US" altLang="en-US" sz="30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Configuration</a:t>
            </a:r>
          </a:p>
          <a:p>
            <a:pPr marL="914400" lvl="2" indent="0">
              <a:buNone/>
            </a:pPr>
            <a:endParaRPr lang="en-US" altLang="en-US" sz="14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  <a:p>
            <a:pPr marL="447675" indent="-447675">
              <a:buFont typeface="Wingdings" panose="05000000000000000000" pitchFamily="2" charset="2"/>
              <a:buChar char="Ø"/>
            </a:pPr>
            <a:r>
              <a:rPr lang="en-US" altLang="en-US" sz="39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Data Plane: </a:t>
            </a:r>
          </a:p>
          <a:p>
            <a:pPr marL="893763" lvl="1">
              <a:buFont typeface="Wingdings" panose="05000000000000000000" pitchFamily="2" charset="2"/>
              <a:buChar char="§"/>
            </a:pPr>
            <a:r>
              <a:rPr lang="en-US" altLang="en-US" sz="3500" dirty="0">
                <a:solidFill>
                  <a:schemeClr val="accent4">
                    <a:lumMod val="75000"/>
                  </a:schemeClr>
                </a:solidFill>
                <a:ea typeface="ＭＳ Ｐゴシック" panose="020B0600070205080204" pitchFamily="34" charset="-128"/>
              </a:rPr>
              <a:t>Forward traffic according to control plane logic </a:t>
            </a:r>
          </a:p>
          <a:p>
            <a:pPr marL="893763" lvl="1">
              <a:buFont typeface="Wingdings" panose="05000000000000000000" pitchFamily="2" charset="2"/>
              <a:buChar char="§"/>
            </a:pPr>
            <a:r>
              <a:rPr lang="en-US" altLang="en-US" sz="3500" dirty="0">
                <a:solidFill>
                  <a:schemeClr val="accent4">
                    <a:lumMod val="75000"/>
                  </a:schemeClr>
                </a:solidFill>
                <a:ea typeface="ＭＳ Ｐゴシック" panose="020B0600070205080204" pitchFamily="34" charset="-128"/>
              </a:rPr>
              <a:t>Examples: </a:t>
            </a:r>
          </a:p>
          <a:p>
            <a:pPr marL="1443038" lvl="2"/>
            <a:r>
              <a:rPr lang="en-US" altLang="en-US" sz="30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IP forwarding</a:t>
            </a:r>
          </a:p>
          <a:p>
            <a:pPr marL="1443038" lvl="2"/>
            <a:r>
              <a:rPr lang="en-US" altLang="en-US" sz="30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Layer 2 switching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9A29F27A-719E-4CCE-A589-A99293B29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EB5DD19-689A-4B76-9120-EDA071E3B9A6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426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57FA819-85DC-4BA9-98A1-6D9F21C1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76200"/>
            <a:ext cx="2209800" cy="62547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Benefits: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D177626D-4A69-4632-A7E2-227EF2C6D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786" y="866775"/>
            <a:ext cx="8458200" cy="561022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Simplification of the Switch Hardware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Faster Hardware for Higher Speed of Networking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Lower Cost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Commodity Hardware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Freedom from Dependence on Vendor </a:t>
            </a:r>
          </a:p>
          <a:p>
            <a:pPr marL="608013" lvl="1" indent="0">
              <a:buNone/>
            </a:pPr>
            <a:endParaRPr lang="en-US" altLang="en-US" sz="1400" dirty="0">
              <a:solidFill>
                <a:schemeClr val="accent2">
                  <a:lumMod val="50000"/>
                </a:schemeClr>
              </a:solidFill>
              <a:ea typeface="ＭＳ Ｐゴシック" panose="020B0600070205080204" pitchFamily="34" charset="-128"/>
            </a:endParaRPr>
          </a:p>
          <a:p>
            <a:pPr marL="361950"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Ability to deal with Heterogeneous Devices </a:t>
            </a:r>
            <a:endParaRPr lang="en-US" altLang="en-US" sz="2800" dirty="0">
              <a:solidFill>
                <a:schemeClr val="accent2">
                  <a:lumMod val="50000"/>
                </a:schemeClr>
              </a:solidFill>
              <a:ea typeface="ＭＳ Ｐゴシック" panose="020B0600070205080204" pitchFamily="34" charset="-128"/>
            </a:endParaRPr>
          </a:p>
          <a:p>
            <a:pPr marL="950913" lvl="1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The code can be written to deal with devices as per need</a:t>
            </a:r>
          </a:p>
          <a:p>
            <a:pPr marL="608013" lvl="1" indent="0">
              <a:buNone/>
            </a:pPr>
            <a:endParaRPr lang="en-US" altLang="en-US" sz="1400" dirty="0">
              <a:solidFill>
                <a:schemeClr val="accent2">
                  <a:lumMod val="50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Global View and Centralized Control 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More Efficient Control Algorithms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Simplify Policy Enforcement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Automate Network Configuration</a:t>
            </a:r>
          </a:p>
          <a:p>
            <a:pPr marL="893763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Evolution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623B278A-F0CC-494B-8213-7C3B97691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D0AC6FE-6A1D-40D6-A28B-EA6D2C1D8F61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14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35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57A43220-6212-4290-8E00-F4BA56D69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76200"/>
            <a:ext cx="35433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Beneficiaries: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B1D548CD-E59A-4392-9200-ADF43AD2D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7620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Data centers: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Seamless VM Migration, Layer 2/ Hybrid Routing, Efficient Traffic Engineering 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Higher Speed, Use of Commodity Hardware for lower CAPEX, OPEX </a:t>
            </a:r>
          </a:p>
          <a:p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Enterprise networks: 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Not tied to a Vendor, Select Hardware based on Cost and Performance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Fast Service Delivery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Security Applications </a:t>
            </a:r>
          </a:p>
          <a:p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Research and Innovation: </a:t>
            </a:r>
          </a:p>
          <a:p>
            <a:pPr marL="995363" lvl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Coexistence Innovation with Production </a:t>
            </a:r>
          </a:p>
          <a:p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WANs, Wireless Networks, Cloud, IoT …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0188AA0E-B8B8-434A-8A6F-6D102390A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9882F44-11E1-4CA2-91A2-426E64773E31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19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BB024E43-DFE0-477C-B336-1C133C55D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763000" y="6689725"/>
            <a:ext cx="381000" cy="92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29BF79A-48F0-4DD9-8ACD-09BCCCAC5B72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320FB1-7711-4A28-8D23-C4B9D48E5E65}"/>
              </a:ext>
            </a:extLst>
          </p:cNvPr>
          <p:cNvSpPr txBox="1">
            <a:spLocks/>
          </p:cNvSpPr>
          <p:nvPr/>
        </p:nvSpPr>
        <p:spPr bwMode="auto">
          <a:xfrm>
            <a:off x="1755775" y="76200"/>
            <a:ext cx="58642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eaLnBrk="0" hangingPunct="0">
              <a:defRPr/>
            </a:pPr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+mj-lt"/>
                <a:cs typeface="ＭＳ Ｐゴシック" pitchFamily="-65" charset="-128"/>
              </a:rPr>
              <a:t>SDN Architecture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56CBA9B8-9C30-444D-9B33-96C763DCF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4775324"/>
            <a:ext cx="5930900" cy="1749424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sz="14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7" name="Picture 41">
            <a:extLst>
              <a:ext uri="{FF2B5EF4-FFF2-40B4-BE49-F238E27FC236}">
                <a16:creationId xmlns:a16="http://schemas.microsoft.com/office/drawing/2014/main" id="{5EC721A6-1032-41EA-A6D8-BB9873E37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334" y="5057165"/>
            <a:ext cx="755650" cy="32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1">
            <a:extLst>
              <a:ext uri="{FF2B5EF4-FFF2-40B4-BE49-F238E27FC236}">
                <a16:creationId xmlns:a16="http://schemas.microsoft.com/office/drawing/2014/main" id="{48658DD9-566F-4A97-BD98-AC98128EF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4" y="6124340"/>
            <a:ext cx="755651" cy="32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1">
            <a:extLst>
              <a:ext uri="{FF2B5EF4-FFF2-40B4-BE49-F238E27FC236}">
                <a16:creationId xmlns:a16="http://schemas.microsoft.com/office/drawing/2014/main" id="{7DBC53CC-9388-4767-B391-5DCB6DBB5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4" y="5564950"/>
            <a:ext cx="749301" cy="3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8FC2238-37F5-42BC-A26A-7D4EA9884897}"/>
              </a:ext>
            </a:extLst>
          </p:cNvPr>
          <p:cNvCxnSpPr>
            <a:cxnSpLocks noChangeShapeType="1"/>
            <a:endCxn id="7" idx="1"/>
          </p:cNvCxnSpPr>
          <p:nvPr/>
        </p:nvCxnSpPr>
        <p:spPr bwMode="auto">
          <a:xfrm flipV="1">
            <a:off x="2877802" y="5218477"/>
            <a:ext cx="1597532" cy="274573"/>
          </a:xfrm>
          <a:prstGeom prst="line">
            <a:avLst/>
          </a:prstGeom>
          <a:noFill/>
          <a:ln w="1270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67174-64F1-4982-8C64-2D9C51741355}"/>
              </a:ext>
            </a:extLst>
          </p:cNvPr>
          <p:cNvCxnSpPr>
            <a:cxnSpLocks noChangeShapeType="1"/>
            <a:endCxn id="8" idx="1"/>
          </p:cNvCxnSpPr>
          <p:nvPr/>
        </p:nvCxnSpPr>
        <p:spPr bwMode="auto">
          <a:xfrm>
            <a:off x="2728913" y="5750276"/>
            <a:ext cx="1624011" cy="535376"/>
          </a:xfrm>
          <a:prstGeom prst="line">
            <a:avLst/>
          </a:prstGeom>
          <a:noFill/>
          <a:ln w="1270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1826AE-D189-4F10-9C25-6CE9A634B2F9}"/>
              </a:ext>
            </a:extLst>
          </p:cNvPr>
          <p:cNvCxnSpPr>
            <a:cxnSpLocks noChangeShapeType="1"/>
            <a:endCxn id="8" idx="0"/>
          </p:cNvCxnSpPr>
          <p:nvPr/>
        </p:nvCxnSpPr>
        <p:spPr bwMode="auto">
          <a:xfrm flipH="1">
            <a:off x="4730750" y="5264277"/>
            <a:ext cx="36176" cy="860063"/>
          </a:xfrm>
          <a:prstGeom prst="line">
            <a:avLst/>
          </a:prstGeom>
          <a:noFill/>
          <a:ln w="1270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0A0A2F-AC48-489E-8795-C0758C220D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078" y="5203136"/>
            <a:ext cx="1687684" cy="348896"/>
          </a:xfrm>
          <a:prstGeom prst="line">
            <a:avLst/>
          </a:prstGeom>
          <a:noFill/>
          <a:ln w="1270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579B19-56E7-4CA2-A47F-16C017B031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74939" y="5750276"/>
            <a:ext cx="1757647" cy="523818"/>
          </a:xfrm>
          <a:prstGeom prst="line">
            <a:avLst/>
          </a:prstGeom>
          <a:noFill/>
          <a:ln w="1270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15" name="Picture 41">
            <a:extLst>
              <a:ext uri="{FF2B5EF4-FFF2-40B4-BE49-F238E27FC236}">
                <a16:creationId xmlns:a16="http://schemas.microsoft.com/office/drawing/2014/main" id="{EFF54BFA-770C-49A9-B256-D9ED7C241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43" y="5502306"/>
            <a:ext cx="798513" cy="34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5F22195-C6E6-458D-A969-8282FBCEC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3048000"/>
            <a:ext cx="8229600" cy="801687"/>
          </a:xfrm>
          <a:solidFill>
            <a:schemeClr val="bg1">
              <a:lumMod val="85000"/>
            </a:schemeClr>
          </a:solidFill>
          <a:ln>
            <a:solidFill>
              <a:srgbClr val="4A7EBB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Control Plane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051091E-A905-4DC4-A3D5-2CDA42123AD8}"/>
              </a:ext>
            </a:extLst>
          </p:cNvPr>
          <p:cNvSpPr txBox="1">
            <a:spLocks/>
          </p:cNvSpPr>
          <p:nvPr/>
        </p:nvSpPr>
        <p:spPr>
          <a:xfrm>
            <a:off x="533400" y="4671445"/>
            <a:ext cx="8229600" cy="2041524"/>
          </a:xfrm>
          <a:prstGeom prst="rect">
            <a:avLst/>
          </a:prstGeom>
          <a:solidFill>
            <a:schemeClr val="bg1">
              <a:lumMod val="75000"/>
              <a:alpha val="0"/>
            </a:schemeClr>
          </a:solidFill>
          <a:ln>
            <a:solidFill>
              <a:srgbClr val="4A7EBB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Data Plane</a:t>
            </a:r>
          </a:p>
          <a:p>
            <a:pPr marL="709613" lvl="1" indent="0">
              <a:buNone/>
            </a:pPr>
            <a:endParaRPr lang="en-US" altLang="en-US" dirty="0">
              <a:solidFill>
                <a:schemeClr val="accent2">
                  <a:lumMod val="75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29FD6C-E8B8-4BDC-9D63-9572899BF449}"/>
              </a:ext>
            </a:extLst>
          </p:cNvPr>
          <p:cNvSpPr txBox="1"/>
          <p:nvPr/>
        </p:nvSpPr>
        <p:spPr>
          <a:xfrm>
            <a:off x="2971800" y="3203136"/>
            <a:ext cx="3352800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4A7EB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800" dirty="0"/>
              <a:t>SDN Controller</a:t>
            </a:r>
            <a:endParaRPr lang="en-IN" sz="14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07F0ABE4-5C34-47EE-B86A-168C8FF1E784}"/>
              </a:ext>
            </a:extLst>
          </p:cNvPr>
          <p:cNvSpPr txBox="1">
            <a:spLocks/>
          </p:cNvSpPr>
          <p:nvPr/>
        </p:nvSpPr>
        <p:spPr>
          <a:xfrm>
            <a:off x="533400" y="1066800"/>
            <a:ext cx="8229600" cy="12881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4A7EBB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  <a:ea typeface="ＭＳ Ｐゴシック" panose="020B0600070205080204" pitchFamily="34" charset="-128"/>
              </a:rPr>
              <a:t>Application Plane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10BB519-4306-44E6-B65E-7202F1A1F6A7}"/>
              </a:ext>
            </a:extLst>
          </p:cNvPr>
          <p:cNvSpPr txBox="1"/>
          <p:nvPr/>
        </p:nvSpPr>
        <p:spPr>
          <a:xfrm>
            <a:off x="685800" y="1676400"/>
            <a:ext cx="2514599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4A7EB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Network Applications</a:t>
            </a:r>
            <a:endParaRPr lang="en-IN" sz="11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5302604-5BFF-4A85-97DE-35A93133E902}"/>
              </a:ext>
            </a:extLst>
          </p:cNvPr>
          <p:cNvSpPr txBox="1"/>
          <p:nvPr/>
        </p:nvSpPr>
        <p:spPr>
          <a:xfrm>
            <a:off x="3429000" y="1657290"/>
            <a:ext cx="2438400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4A7EB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Security Applications</a:t>
            </a:r>
            <a:endParaRPr lang="en-IN" sz="11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AF3D1A-3893-43B8-B3F5-7A8E0F944BC9}"/>
              </a:ext>
            </a:extLst>
          </p:cNvPr>
          <p:cNvSpPr txBox="1"/>
          <p:nvPr/>
        </p:nvSpPr>
        <p:spPr>
          <a:xfrm>
            <a:off x="6096000" y="1657290"/>
            <a:ext cx="2514599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4A7EB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Business Applications</a:t>
            </a:r>
            <a:endParaRPr lang="en-IN" sz="1100" b="1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4F09D8E-DDB6-4F7A-8317-AFD31C584CFC}"/>
              </a:ext>
            </a:extLst>
          </p:cNvPr>
          <p:cNvCxnSpPr/>
          <p:nvPr/>
        </p:nvCxnSpPr>
        <p:spPr>
          <a:xfrm>
            <a:off x="4648200" y="2354937"/>
            <a:ext cx="0" cy="693063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24D67EA-96F1-4A3F-B36B-25149DBF3921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>
          <a:xfrm>
            <a:off x="4648200" y="3849687"/>
            <a:ext cx="0" cy="821758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511F84B-5114-41F9-8812-5353D5E59098}"/>
              </a:ext>
            </a:extLst>
          </p:cNvPr>
          <p:cNvSpPr txBox="1"/>
          <p:nvPr/>
        </p:nvSpPr>
        <p:spPr>
          <a:xfrm>
            <a:off x="4771575" y="4095690"/>
            <a:ext cx="368662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N" sz="2000" dirty="0"/>
              <a:t>Southbound API (e.g., </a:t>
            </a:r>
            <a:r>
              <a:rPr lang="en-IN" sz="2000" dirty="0" err="1"/>
              <a:t>OpenFlow</a:t>
            </a:r>
            <a:r>
              <a:rPr lang="en-IN" sz="2000" dirty="0"/>
              <a:t>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E6DDEE-2EFD-4AEF-B3F4-59B991CEED85}"/>
              </a:ext>
            </a:extLst>
          </p:cNvPr>
          <p:cNvSpPr txBox="1"/>
          <p:nvPr/>
        </p:nvSpPr>
        <p:spPr>
          <a:xfrm>
            <a:off x="4800600" y="2495490"/>
            <a:ext cx="35814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N" sz="2000" dirty="0"/>
              <a:t>Northbound API (e.g., REST API)</a:t>
            </a:r>
          </a:p>
        </p:txBody>
      </p:sp>
    </p:spTree>
    <p:extLst>
      <p:ext uri="{BB962C8B-B14F-4D97-AF65-F5344CB8AC3E}">
        <p14:creationId xmlns:p14="http://schemas.microsoft.com/office/powerpoint/2010/main" val="1990884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>
            <a:extLst>
              <a:ext uri="{FF2B5EF4-FFF2-40B4-BE49-F238E27FC236}">
                <a16:creationId xmlns:a16="http://schemas.microsoft.com/office/drawing/2014/main" id="{4616954E-E88B-455A-B5EC-389EC3367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6900"/>
            <a:ext cx="8153400" cy="32004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8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Southbound controllers: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OS:</a:t>
            </a: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 NOX, POX, Floodlight, </a:t>
            </a:r>
            <a:r>
              <a:rPr lang="en-US" altLang="en-US" sz="2400" dirty="0" err="1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OpenDayLight</a:t>
            </a: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, Beacon, Ryu etc.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Protocol:</a:t>
            </a: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endParaRPr lang="en-US" altLang="en-US" sz="2400" dirty="0">
              <a:solidFill>
                <a:schemeClr val="accent3">
                  <a:lumMod val="50000"/>
                </a:schemeClr>
              </a:solidFill>
              <a:ea typeface="ＭＳ Ｐゴシック" panose="020B0600070205080204" pitchFamily="34" charset="-128"/>
            </a:endParaRPr>
          </a:p>
          <a:p>
            <a:pPr lvl="1">
              <a:buFont typeface="Arial" panose="020B0604020202020204" pitchFamily="34" charset="0"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en-US" altLang="en-US" sz="2800" dirty="0">
                <a:solidFill>
                  <a:schemeClr val="accent2">
                    <a:lumMod val="50000"/>
                  </a:schemeClr>
                </a:solidFill>
                <a:ea typeface="ＭＳ Ｐゴシック" panose="020B0600070205080204" pitchFamily="34" charset="-128"/>
              </a:rPr>
              <a:t>Northbound Controllers: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Pyretic etc.</a:t>
            </a:r>
            <a:endParaRPr lang="en-US" altLang="en-US" dirty="0">
              <a:solidFill>
                <a:schemeClr val="accent3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D72823B3-32A3-412A-925F-341E0AB2E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B4E7642-5AAD-4DD8-8F0E-2B29C82FB2D7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17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18B394-129A-4583-BE4F-33CC206D8E2F}"/>
              </a:ext>
            </a:extLst>
          </p:cNvPr>
          <p:cNvSpPr txBox="1">
            <a:spLocks/>
          </p:cNvSpPr>
          <p:nvPr/>
        </p:nvSpPr>
        <p:spPr bwMode="auto">
          <a:xfrm>
            <a:off x="1981200" y="3810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defTabSz="457200" eaLnBrk="0" hangingPunct="0">
              <a:defRPr/>
            </a:pPr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+mj-lt"/>
                <a:cs typeface="ＭＳ Ｐゴシック" pitchFamily="-65" charset="-128"/>
              </a:rPr>
              <a:t>Available Solutions</a:t>
            </a:r>
          </a:p>
        </p:txBody>
      </p:sp>
    </p:spTree>
    <p:extLst>
      <p:ext uri="{BB962C8B-B14F-4D97-AF65-F5344CB8AC3E}">
        <p14:creationId xmlns:p14="http://schemas.microsoft.com/office/powerpoint/2010/main" val="752051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792162"/>
          </a:xfrm>
        </p:spPr>
        <p:txBody>
          <a:bodyPr>
            <a:noAutofit/>
          </a:bodyPr>
          <a:lstStyle/>
          <a:p>
            <a:r>
              <a:rPr lang="en-US" sz="3600" b="1" dirty="0" err="1">
                <a:solidFill>
                  <a:schemeClr val="accent4">
                    <a:lumMod val="50000"/>
                  </a:schemeClr>
                </a:solidFill>
              </a:rPr>
              <a:t>OpenFlow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 Controller &amp; </a:t>
            </a:r>
            <a:r>
              <a:rPr lang="en-US" sz="3600" b="1" dirty="0" err="1">
                <a:solidFill>
                  <a:schemeClr val="accent4">
                    <a:lumMod val="50000"/>
                  </a:schemeClr>
                </a:solidFill>
              </a:rPr>
              <a:t>OpenFlow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 Switch</a:t>
            </a:r>
          </a:p>
        </p:txBody>
      </p:sp>
      <p:pic>
        <p:nvPicPr>
          <p:cNvPr id="64514" name="Picture 2" descr="Image result for distributed SDN controller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24000" y="1447800"/>
            <a:ext cx="6248400" cy="472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5098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724427CB-7162-4E0F-8F1F-6D88E0C0E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en-US" b="1" dirty="0" err="1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 Controller</a:t>
            </a: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3C248E4E-0F78-496E-8EAF-5BDCE11A4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0D4238F-BD7D-4016-9BDD-B957767099E0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19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15F3B57-1252-4674-BEA4-EE02E83FD07D}"/>
              </a:ext>
            </a:extLst>
          </p:cNvPr>
          <p:cNvSpPr/>
          <p:nvPr/>
        </p:nvSpPr>
        <p:spPr>
          <a:xfrm>
            <a:off x="2178930" y="3162300"/>
            <a:ext cx="4724400" cy="606811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+mj-lt"/>
              </a:rPr>
              <a:t>Network OS</a:t>
            </a:r>
          </a:p>
        </p:txBody>
      </p:sp>
      <p:sp>
        <p:nvSpPr>
          <p:cNvPr id="35847" name="Rounded Rectangle 5">
            <a:extLst>
              <a:ext uri="{FF2B5EF4-FFF2-40B4-BE49-F238E27FC236}">
                <a16:creationId xmlns:a16="http://schemas.microsoft.com/office/drawing/2014/main" id="{174E1AB1-E6FB-437A-9D08-883E03264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943100"/>
            <a:ext cx="3649663" cy="9525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848" name="TextBox 8">
            <a:extLst>
              <a:ext uri="{FF2B5EF4-FFF2-40B4-BE49-F238E27FC236}">
                <a16:creationId xmlns:a16="http://schemas.microsoft.com/office/drawing/2014/main" id="{106FDFCC-86B7-46AC-A672-4B1EA684B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4988" y="2209800"/>
            <a:ext cx="2868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Controller Application</a:t>
            </a:r>
          </a:p>
        </p:txBody>
      </p:sp>
      <p:sp>
        <p:nvSpPr>
          <p:cNvPr id="35849" name="Rounded Rectangle 13">
            <a:extLst>
              <a:ext uri="{FF2B5EF4-FFF2-40B4-BE49-F238E27FC236}">
                <a16:creationId xmlns:a16="http://schemas.microsoft.com/office/drawing/2014/main" id="{149827F8-A6B2-4A0D-A70B-3D1B03B61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1038" y="1752600"/>
            <a:ext cx="5105400" cy="2286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5850" name="Curved Connector 15">
            <a:extLst>
              <a:ext uri="{FF2B5EF4-FFF2-40B4-BE49-F238E27FC236}">
                <a16:creationId xmlns:a16="http://schemas.microsoft.com/office/drawing/2014/main" id="{DE74F9EC-5379-46C0-B157-1ADF911856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408238" y="3810000"/>
            <a:ext cx="1219200" cy="1066800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51" name="TextBox 16">
            <a:extLst>
              <a:ext uri="{FF2B5EF4-FFF2-40B4-BE49-F238E27FC236}">
                <a16:creationId xmlns:a16="http://schemas.microsoft.com/office/drawing/2014/main" id="{39A59B10-9F12-4FFA-B1C2-201B1639F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513" y="4876800"/>
            <a:ext cx="2605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b="0" u="sng" dirty="0">
                <a:solidFill>
                  <a:schemeClr val="accent2">
                    <a:lumMod val="75000"/>
                  </a:schemeClr>
                </a:solidFill>
              </a:rPr>
              <a:t>Events from switches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Topology changes,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Traffic statistics,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Arriving packets</a:t>
            </a:r>
          </a:p>
        </p:txBody>
      </p:sp>
      <p:cxnSp>
        <p:nvCxnSpPr>
          <p:cNvPr id="35852" name="Curved Connector 19">
            <a:extLst>
              <a:ext uri="{FF2B5EF4-FFF2-40B4-BE49-F238E27FC236}">
                <a16:creationId xmlns:a16="http://schemas.microsoft.com/office/drawing/2014/main" id="{C4E15871-1DF7-433F-843D-C60EB8EE53E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151438" y="3810000"/>
            <a:ext cx="1219200" cy="1066800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53" name="TextBox 20">
            <a:extLst>
              <a:ext uri="{FF2B5EF4-FFF2-40B4-BE49-F238E27FC236}">
                <a16:creationId xmlns:a16="http://schemas.microsoft.com/office/drawing/2014/main" id="{CBC79B84-17F6-40ED-A6E8-05B7C52E4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5213" y="4876800"/>
            <a:ext cx="291137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b="0" u="sng" dirty="0">
                <a:solidFill>
                  <a:schemeClr val="accent2">
                    <a:lumMod val="75000"/>
                  </a:schemeClr>
                </a:solidFill>
              </a:rPr>
              <a:t>Commands to switches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Install/ uninstall rules,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Query statistics,</a:t>
            </a:r>
          </a:p>
          <a:p>
            <a:pPr marL="273050" eaLnBrk="1" hangingPunct="1"/>
            <a:r>
              <a:rPr lang="en-US" altLang="en-US" b="0" dirty="0">
                <a:solidFill>
                  <a:schemeClr val="accent5">
                    <a:lumMod val="50000"/>
                  </a:schemeClr>
                </a:solidFill>
              </a:rPr>
              <a:t>Send packets</a:t>
            </a:r>
          </a:p>
        </p:txBody>
      </p:sp>
    </p:spTree>
    <p:extLst>
      <p:ext uri="{BB962C8B-B14F-4D97-AF65-F5344CB8AC3E}">
        <p14:creationId xmlns:p14="http://schemas.microsoft.com/office/powerpoint/2010/main" val="1071271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DD7319-6DE6-489A-835A-89242EFBC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"/>
            <a:ext cx="85344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792162"/>
          </a:xfrm>
        </p:spPr>
        <p:txBody>
          <a:bodyPr>
            <a:noAutofit/>
          </a:bodyPr>
          <a:lstStyle/>
          <a:p>
            <a:r>
              <a:rPr lang="en-US" sz="3600" b="1" dirty="0" err="1">
                <a:solidFill>
                  <a:schemeClr val="accent4">
                    <a:lumMod val="50000"/>
                  </a:schemeClr>
                </a:solidFill>
              </a:rPr>
              <a:t>OpenFlow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 Controller &amp; </a:t>
            </a:r>
            <a:r>
              <a:rPr lang="en-US" sz="3600" b="1" dirty="0" err="1">
                <a:solidFill>
                  <a:schemeClr val="accent4">
                    <a:lumMod val="50000"/>
                  </a:schemeClr>
                </a:solidFill>
              </a:rPr>
              <a:t>OpenFlow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 Switch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AF476E-03EF-4974-83E9-3D63DBDD6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038252"/>
            <a:ext cx="4076812" cy="3762348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1196259-099F-4DFB-81B5-0D4F63527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401" y="1020762"/>
            <a:ext cx="3810000" cy="5684838"/>
          </a:xfrm>
          <a:ln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n-US" sz="2800" dirty="0" err="1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sz="2800" dirty="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 controller communicates with switch over a secure channel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sz="2600" dirty="0">
                <a:solidFill>
                  <a:schemeClr val="accent3">
                    <a:lumMod val="50000"/>
                  </a:schemeClr>
                </a:solidFill>
                <a:ea typeface="ＭＳ Ｐゴシック" panose="020B0600070205080204" pitchFamily="34" charset="-128"/>
              </a:rPr>
              <a:t> protocol defines message format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800" dirty="0" err="1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sz="28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 enabled switches send the first packet of a new flow to the controller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Controller updates flow table with Packet Handling Rules</a:t>
            </a:r>
          </a:p>
        </p:txBody>
      </p:sp>
    </p:spTree>
    <p:extLst>
      <p:ext uri="{BB962C8B-B14F-4D97-AF65-F5344CB8AC3E}">
        <p14:creationId xmlns:p14="http://schemas.microsoft.com/office/powerpoint/2010/main" val="2623447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3E7A6400-7DBF-424D-8E9F-DFA67A24C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0"/>
            <a:ext cx="5867400" cy="784225"/>
          </a:xfrm>
        </p:spPr>
        <p:txBody>
          <a:bodyPr>
            <a:normAutofit fontScale="90000"/>
          </a:bodyPr>
          <a:lstStyle/>
          <a:p>
            <a:r>
              <a:rPr lang="en-US" altLang="en-US" dirty="0" err="1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 Enabled Switch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8D2CE41C-884F-4926-AF36-6D5F75D64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8A285F-2D88-449B-A275-9F0E662595CD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21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32773" name="Picture 2">
            <a:extLst>
              <a:ext uri="{FF2B5EF4-FFF2-40B4-BE49-F238E27FC236}">
                <a16:creationId xmlns:a16="http://schemas.microsoft.com/office/drawing/2014/main" id="{1FAD4374-EC5B-42A5-B71D-494D0B6D8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21" y="1752600"/>
            <a:ext cx="7561279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FD064A1-CFFC-4DB1-9707-475288CCC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343900" cy="6096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8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An </a:t>
            </a:r>
            <a:r>
              <a:rPr lang="en-US" altLang="en-US" sz="2800" dirty="0" err="1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sz="28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 switch works with the logic-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19CD433-65EB-4727-94A4-048BF66D8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867400"/>
            <a:ext cx="8351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49D8861A-163F-4A7E-9963-63EE25A8C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86" y="5562600"/>
            <a:ext cx="4416652" cy="2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1179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287E0BE4-FB34-47A2-AF5A-BE651578D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58812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Data-Plane: Simple Packet Handling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3A66CA37-D8AC-4167-9A9D-8CA8BBB2F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191500" cy="24003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Simple packet-handling rules</a:t>
            </a:r>
          </a:p>
          <a:p>
            <a:pPr marL="1074738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Pattern: match packet header bits</a:t>
            </a:r>
          </a:p>
          <a:p>
            <a:pPr marL="1074738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Actions: drop, forward, modify, send to controller </a:t>
            </a:r>
          </a:p>
          <a:p>
            <a:pPr marL="1074738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Priority: disambiguate overlapping patterns</a:t>
            </a:r>
          </a:p>
          <a:p>
            <a:pPr marL="1074738"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Counters: #bytes and #packets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D1E68E-AF2B-4DA5-8713-F854C4A6D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4653449"/>
            <a:ext cx="6477000" cy="1954381"/>
          </a:xfrm>
          <a:prstGeom prst="rect">
            <a:avLst/>
          </a:pr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</a:rPr>
              <a:t>Example Rules:</a:t>
            </a:r>
          </a:p>
          <a:p>
            <a:pPr marL="723900" indent="-457200" algn="l">
              <a:lnSpc>
                <a:spcPct val="150000"/>
              </a:lnSpc>
              <a:buFontTx/>
              <a:buAutoNum type="arabicPeriod"/>
              <a:defRPr/>
            </a:pPr>
            <a:r>
              <a:rPr lang="en-US" sz="22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</a:rPr>
              <a:t>src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</a:rPr>
              <a:t>=1.2.*.*, dest=3.4.5.* 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 drop                        </a:t>
            </a:r>
          </a:p>
          <a:p>
            <a:pPr marL="723900" indent="-457200" algn="l">
              <a:lnSpc>
                <a:spcPct val="150000"/>
              </a:lnSpc>
              <a:buFontTx/>
              <a:buAutoNum type="arabicPeriod"/>
              <a:defRPr/>
            </a:pPr>
            <a:r>
              <a:rPr lang="en-US" sz="22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src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 = *.*.*.*, </a:t>
            </a:r>
            <a:r>
              <a:rPr lang="en-US" sz="22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dest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=3.4.*.*  forward(2)</a:t>
            </a:r>
          </a:p>
          <a:p>
            <a:pPr marL="723900" indent="-457200" algn="l">
              <a:lnSpc>
                <a:spcPct val="150000"/>
              </a:lnSpc>
              <a:buFontTx/>
              <a:buAutoNum type="arabicPeriod"/>
              <a:defRPr/>
            </a:pPr>
            <a:r>
              <a:rPr lang="en-US" sz="22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src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=10.1.2.3, </a:t>
            </a:r>
            <a:r>
              <a:rPr lang="en-US" sz="22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dest</a:t>
            </a:r>
            <a:r>
              <a:rPr lang="en-US" sz="22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ヒラギノ角ゴ Pro W3" pitchFamily="1" charset="-128"/>
                <a:sym typeface="Wingdings" pitchFamily="2" charset="2"/>
              </a:rPr>
              <a:t>=*.*.*.*  send to controller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Calibri" pitchFamily="34" charset="0"/>
              <a:ea typeface="ヒラギノ角ゴ Pro W3" pitchFamily="1" charset="-128"/>
            </a:endParaRPr>
          </a:p>
        </p:txBody>
      </p:sp>
      <p:pic>
        <p:nvPicPr>
          <p:cNvPr id="31750" name="Picture 41">
            <a:extLst>
              <a:ext uri="{FF2B5EF4-FFF2-40B4-BE49-F238E27FC236}">
                <a16:creationId xmlns:a16="http://schemas.microsoft.com/office/drawing/2014/main" id="{E0ED0FDE-4314-4026-84BA-C2EDBA717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6" y="3657600"/>
            <a:ext cx="1784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6963814-4017-4156-BB54-BB2F2D174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14600" y="3943350"/>
            <a:ext cx="1127125" cy="190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 type="none" w="lg" len="lg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BB9DAE-8D41-45EE-905B-B1B478040C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81600" y="4019550"/>
            <a:ext cx="1127125" cy="19050"/>
          </a:xfrm>
          <a:prstGeom prst="line">
            <a:avLst/>
          </a:prstGeom>
          <a:noFill/>
          <a:ln w="25400">
            <a:solidFill>
              <a:srgbClr val="FBCBA3"/>
            </a:solidFill>
            <a:round/>
            <a:headEnd/>
            <a:tailEnd type="none" w="lg" len="lg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6261480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2E1F1A60-023A-45A1-B31D-4BB0AFB84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Actions: Forward/Drop </a:t>
            </a:r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50493CE6-F8AA-47CE-82BF-82E7E4DFC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ea typeface="ＭＳ Ｐゴシック" panose="020B0600070205080204" pitchFamily="34" charset="-128"/>
              </a:rPr>
              <a:t>Forward: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ALL: Send out all interfaces, not including the incoming interface.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CONTROLLER: Encapsulate and send to the controller.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LOCAL: Send to the switch’s local networking stack.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TABLE: Perform actions in flow table. Only for packet-out messages.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IN PORT: Send the packet out the input port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Optional: Normal forwarding, spanning tree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ea typeface="ＭＳ Ｐゴシック" panose="020B0600070205080204" pitchFamily="34" charset="-128"/>
              </a:rPr>
              <a:t>Drop: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A flow-entry with no specified action indicates that all matching packets should be dropped.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DE8D0F13-6FD9-48C8-B7C4-EF19EB9E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73337FE-DA9C-4D3C-AC1C-0BA7B9EB8879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23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92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Example </a:t>
            </a:r>
            <a:r>
              <a:rPr lang="en-US" altLang="en-US" sz="3600" b="1" dirty="0" err="1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OpenFlow</a:t>
            </a:r>
            <a:r>
              <a:rPr lang="en-US" altLang="en-US" sz="36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 Applications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700" y="1219200"/>
            <a:ext cx="6438900" cy="5181600"/>
          </a:xfrm>
        </p:spPr>
        <p:txBody>
          <a:bodyPr>
            <a:normAutofit/>
          </a:bodyPr>
          <a:lstStyle/>
          <a:p>
            <a:r>
              <a:rPr lang="en-US" altLang="en-US" sz="24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Dynamic access control</a:t>
            </a:r>
          </a:p>
          <a:p>
            <a:r>
              <a:rPr lang="en-US" altLang="en-US" sz="24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Seamless mobility/migration</a:t>
            </a:r>
          </a:p>
          <a:p>
            <a:r>
              <a:rPr lang="en-US" altLang="en-US" sz="24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Server load balancing</a:t>
            </a:r>
          </a:p>
          <a:p>
            <a:r>
              <a:rPr lang="en-US" altLang="en-US" sz="2400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Network virtualization</a:t>
            </a:r>
          </a:p>
          <a:p>
            <a:pPr marL="0" indent="0">
              <a:buNone/>
            </a:pPr>
            <a:endParaRPr lang="en-US" altLang="en-US" sz="1800" b="1" dirty="0">
              <a:solidFill>
                <a:srgbClr val="00206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Using multiple wireless access points</a:t>
            </a:r>
          </a:p>
          <a:p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Energy-efficient networking</a:t>
            </a:r>
          </a:p>
          <a:p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Adaptive traffic monitoring</a:t>
            </a:r>
          </a:p>
          <a:p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NAT</a:t>
            </a:r>
          </a:p>
          <a:p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Firewall</a:t>
            </a:r>
          </a:p>
          <a:p>
            <a:r>
              <a:rPr lang="en-US" altLang="en-US" sz="2400" b="1" dirty="0" err="1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DoS</a:t>
            </a: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 attack detection etc.</a:t>
            </a:r>
            <a:endParaRPr lang="en-US" altLang="en-US" b="1" dirty="0">
              <a:solidFill>
                <a:schemeClr val="bg2">
                  <a:lumMod val="25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9156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>
            <a:extLst>
              <a:ext uri="{FF2B5EF4-FFF2-40B4-BE49-F238E27FC236}">
                <a16:creationId xmlns:a16="http://schemas.microsoft.com/office/drawing/2014/main" id="{8B8DE8B2-5032-4E17-ABE2-6F6DD6F17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876800"/>
            <a:ext cx="129540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itle 1">
            <a:extLst>
              <a:ext uri="{FF2B5EF4-FFF2-40B4-BE49-F238E27FC236}">
                <a16:creationId xmlns:a16="http://schemas.microsoft.com/office/drawing/2014/main" id="{CBBF6FBA-959D-4B9B-AB3D-227CF234B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7650"/>
            <a:ext cx="8229600" cy="579437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Dynamic Access Control</a:t>
            </a:r>
          </a:p>
        </p:txBody>
      </p:sp>
      <p:sp>
        <p:nvSpPr>
          <p:cNvPr id="37892" name="Content Placeholder 2">
            <a:extLst>
              <a:ext uri="{FF2B5EF4-FFF2-40B4-BE49-F238E27FC236}">
                <a16:creationId xmlns:a16="http://schemas.microsoft.com/office/drawing/2014/main" id="{E875F5BE-D687-4BFD-BB69-2FDDE233C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6600" y="1597025"/>
            <a:ext cx="5105400" cy="1374775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Inspect first packet of a new flow</a:t>
            </a:r>
          </a:p>
          <a:p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Consult the access control policy</a:t>
            </a:r>
          </a:p>
          <a:p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ea typeface="ＭＳ Ｐゴシック" panose="020B0600070205080204" pitchFamily="34" charset="-128"/>
              </a:rPr>
              <a:t>Install rules to block or route traffic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9BFE7386-291B-47A7-B06E-0D3336A8A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352800"/>
            <a:ext cx="6372225" cy="2514600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7894" name="Picture 41">
            <a:extLst>
              <a:ext uri="{FF2B5EF4-FFF2-40B4-BE49-F238E27FC236}">
                <a16:creationId xmlns:a16="http://schemas.microsoft.com/office/drawing/2014/main" id="{B7AF0A8A-3278-4FFC-ADD2-16BF631D0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97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41">
            <a:extLst>
              <a:ext uri="{FF2B5EF4-FFF2-40B4-BE49-F238E27FC236}">
                <a16:creationId xmlns:a16="http://schemas.microsoft.com/office/drawing/2014/main" id="{69EDFF9F-3607-484F-91BA-73147C6F0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1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41">
            <a:extLst>
              <a:ext uri="{FF2B5EF4-FFF2-40B4-BE49-F238E27FC236}">
                <a16:creationId xmlns:a16="http://schemas.microsoft.com/office/drawing/2014/main" id="{36992543-7368-42B0-9F2F-989C14351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307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5071FD-4706-40EA-BA7D-9AD3A6962AB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806700" y="4102100"/>
            <a:ext cx="774700" cy="52625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13034ED-CD8E-4179-B9DE-335DCABC05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0025" y="4939507"/>
            <a:ext cx="1603375" cy="591343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248ACBB-41EB-4D83-8014-FE2DAC936C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87825" y="4102100"/>
            <a:ext cx="384175" cy="1219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038EDF-002C-408A-8175-70F42378FA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3100" y="4006850"/>
            <a:ext cx="2374900" cy="4000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700565-61CD-4CFC-BD5A-05F3FC68675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21300" y="4711700"/>
            <a:ext cx="16129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37902" name="Picture 41">
            <a:extLst>
              <a:ext uri="{FF2B5EF4-FFF2-40B4-BE49-F238E27FC236}">
                <a16:creationId xmlns:a16="http://schemas.microsoft.com/office/drawing/2014/main" id="{4781A681-0646-40B9-8F0B-441560A6F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4635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3" name="Picture 4">
            <a:extLst>
              <a:ext uri="{FF2B5EF4-FFF2-40B4-BE49-F238E27FC236}">
                <a16:creationId xmlns:a16="http://schemas.microsoft.com/office/drawing/2014/main" id="{0AA20C7D-2A3C-4267-A726-313A00E17D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0292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37878FC-3027-40A1-9F31-DC83F25C413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19200" y="5004594"/>
            <a:ext cx="920750" cy="843756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C6386FA-A638-4D06-9CAA-B8CD8C3899C4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772275" y="5114925"/>
            <a:ext cx="1466850" cy="685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6884" name="Freeform 34">
            <a:extLst>
              <a:ext uri="{FF2B5EF4-FFF2-40B4-BE49-F238E27FC236}">
                <a16:creationId xmlns:a16="http://schemas.microsoft.com/office/drawing/2014/main" id="{7C57CA09-EA9A-4BA1-92C7-BC3169241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825" y="5010150"/>
            <a:ext cx="5992813" cy="989013"/>
          </a:xfrm>
          <a:custGeom>
            <a:avLst/>
            <a:gdLst>
              <a:gd name="T0" fmla="*/ 0 w 5992379"/>
              <a:gd name="T1" fmla="*/ 797360 h 990031"/>
              <a:gd name="T2" fmla="*/ 1099302 w 5992379"/>
              <a:gd name="T3" fmla="*/ 43334 h 990031"/>
              <a:gd name="T4" fmla="*/ 3324380 w 5992379"/>
              <a:gd name="T5" fmla="*/ 966365 h 990031"/>
              <a:gd name="T6" fmla="*/ 5390517 w 5992379"/>
              <a:gd name="T7" fmla="*/ 4335 h 990031"/>
              <a:gd name="T8" fmla="*/ 5999766 w 5992379"/>
              <a:gd name="T9" fmla="*/ 940364 h 9900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92379"/>
              <a:gd name="T16" fmla="*/ 0 h 990031"/>
              <a:gd name="T17" fmla="*/ 5992379 w 5992379"/>
              <a:gd name="T18" fmla="*/ 990031 h 9900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92379" h="990031">
                <a:moveTo>
                  <a:pt x="0" y="811428"/>
                </a:moveTo>
                <a:cubicBezTo>
                  <a:pt x="272281" y="413431"/>
                  <a:pt x="544562" y="15434"/>
                  <a:pt x="1097942" y="44099"/>
                </a:cubicBezTo>
                <a:cubicBezTo>
                  <a:pt x="1651322" y="72764"/>
                  <a:pt x="2605958" y="990031"/>
                  <a:pt x="3320281" y="983416"/>
                </a:cubicBezTo>
                <a:cubicBezTo>
                  <a:pt x="4034604" y="976801"/>
                  <a:pt x="4938531" y="8820"/>
                  <a:pt x="5383881" y="4410"/>
                </a:cubicBezTo>
                <a:cubicBezTo>
                  <a:pt x="5829231" y="0"/>
                  <a:pt x="5992379" y="956956"/>
                  <a:pt x="5992379" y="956956"/>
                </a:cubicBezTo>
              </a:path>
            </a:pathLst>
          </a:custGeom>
          <a:noFill/>
          <a:ln w="38100">
            <a:solidFill>
              <a:schemeClr val="accent6">
                <a:lumMod val="50000"/>
              </a:schemeClr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68002AA-A4A7-4159-8554-E548A8CDE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763" y="3108325"/>
            <a:ext cx="569912" cy="2209800"/>
          </a:xfrm>
          <a:custGeom>
            <a:avLst/>
            <a:gdLst>
              <a:gd name="T0" fmla="*/ 0 w 568813"/>
              <a:gd name="T1" fmla="*/ 2216155 h 2209377"/>
              <a:gd name="T2" fmla="*/ 586654 w 568813"/>
              <a:gd name="T3" fmla="*/ 1632262 h 2209377"/>
              <a:gd name="T4" fmla="*/ 586654 w 568813"/>
              <a:gd name="T5" fmla="*/ 1632262 h 2209377"/>
              <a:gd name="T6" fmla="*/ 545721 w 568813"/>
              <a:gd name="T7" fmla="*/ 0 h 2209377"/>
              <a:gd name="T8" fmla="*/ 0 60000 65536"/>
              <a:gd name="T9" fmla="*/ 0 60000 65536"/>
              <a:gd name="T10" fmla="*/ 0 60000 65536"/>
              <a:gd name="T11" fmla="*/ 0 60000 65536"/>
              <a:gd name="T12" fmla="*/ 0 w 568813"/>
              <a:gd name="T13" fmla="*/ 0 h 2209377"/>
              <a:gd name="T14" fmla="*/ 568813 w 568813"/>
              <a:gd name="T15" fmla="*/ 2209377 h 22093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8813" h="2209377">
                <a:moveTo>
                  <a:pt x="0" y="2209377"/>
                </a:moveTo>
                <a:lnTo>
                  <a:pt x="568813" y="1627266"/>
                </a:lnTo>
                <a:lnTo>
                  <a:pt x="529129" y="0"/>
                </a:ln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7908" name="Rounded Rectangle 21">
            <a:extLst>
              <a:ext uri="{FF2B5EF4-FFF2-40B4-BE49-F238E27FC236}">
                <a16:creationId xmlns:a16="http://schemas.microsoft.com/office/drawing/2014/main" id="{253C404F-1AC0-4412-9A0E-E421A2189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133600"/>
            <a:ext cx="990600" cy="9906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64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4" grpId="0" animBg="1"/>
      <p:bldP spid="21" grpId="0" animBg="1"/>
      <p:bldP spid="2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>
            <a:extLst>
              <a:ext uri="{FF2B5EF4-FFF2-40B4-BE49-F238E27FC236}">
                <a16:creationId xmlns:a16="http://schemas.microsoft.com/office/drawing/2014/main" id="{857E43F9-2343-45CE-9958-25F78537B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5146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itle 1">
            <a:extLst>
              <a:ext uri="{FF2B5EF4-FFF2-40B4-BE49-F238E27FC236}">
                <a16:creationId xmlns:a16="http://schemas.microsoft.com/office/drawing/2014/main" id="{17264FD1-6392-426F-94AF-4F48388F6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1138"/>
            <a:ext cx="8229600" cy="60642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Seamless Mobility/Migration</a:t>
            </a:r>
          </a:p>
        </p:txBody>
      </p:sp>
      <p:sp>
        <p:nvSpPr>
          <p:cNvPr id="38916" name="Content Placeholder 2">
            <a:extLst>
              <a:ext uri="{FF2B5EF4-FFF2-40B4-BE49-F238E27FC236}">
                <a16:creationId xmlns:a16="http://schemas.microsoft.com/office/drawing/2014/main" id="{D736CE68-9F2C-4B52-BED1-42DBA4033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0" y="1323975"/>
            <a:ext cx="5257800" cy="962025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See host send traffic at new location</a:t>
            </a:r>
          </a:p>
          <a:p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Modify rules to reroute the traffic</a:t>
            </a:r>
          </a:p>
        </p:txBody>
      </p:sp>
      <p:pic>
        <p:nvPicPr>
          <p:cNvPr id="38917" name="Picture 6">
            <a:extLst>
              <a:ext uri="{FF2B5EF4-FFF2-40B4-BE49-F238E27FC236}">
                <a16:creationId xmlns:a16="http://schemas.microsoft.com/office/drawing/2014/main" id="{AE4BCCC5-B8A5-4653-B711-871A4AE0D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172075"/>
            <a:ext cx="10668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id="{55A71C47-91D9-45CE-85B5-2F7A2814C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505200"/>
            <a:ext cx="6372225" cy="2514600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8919" name="Picture 41">
            <a:extLst>
              <a:ext uri="{FF2B5EF4-FFF2-40B4-BE49-F238E27FC236}">
                <a16:creationId xmlns:a16="http://schemas.microsoft.com/office/drawing/2014/main" id="{3D6BED21-E1F2-490E-A30D-59EADAE1D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97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41">
            <a:extLst>
              <a:ext uri="{FF2B5EF4-FFF2-40B4-BE49-F238E27FC236}">
                <a16:creationId xmlns:a16="http://schemas.microsoft.com/office/drawing/2014/main" id="{F2137761-188E-4F7A-A0B3-8073F4DD7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1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41">
            <a:extLst>
              <a:ext uri="{FF2B5EF4-FFF2-40B4-BE49-F238E27FC236}">
                <a16:creationId xmlns:a16="http://schemas.microsoft.com/office/drawing/2014/main" id="{D53D092A-5ACC-4177-81EA-6C12718AB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307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952994-BDDE-497C-A61F-20A327E70EC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578100" y="4102100"/>
            <a:ext cx="1003300" cy="6667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038662F-2B66-40CC-BBB6-2C4907C331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78100" y="4768850"/>
            <a:ext cx="1765300" cy="7620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6CA38D4-22DC-4980-B623-51EEB142BA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67200" y="4254500"/>
            <a:ext cx="304800" cy="1066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784E541-8902-494A-BA7F-F8C216BFEB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3100" y="4006850"/>
            <a:ext cx="2374900" cy="4000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2EAF99-D5E9-4169-8407-5C94CC62882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21300" y="4711700"/>
            <a:ext cx="16129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38927" name="Picture 41">
            <a:extLst>
              <a:ext uri="{FF2B5EF4-FFF2-40B4-BE49-F238E27FC236}">
                <a16:creationId xmlns:a16="http://schemas.microsoft.com/office/drawing/2014/main" id="{1CC6FF27-84BD-4D83-97BA-43A248B1F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635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4" name="Picture 4">
            <a:extLst>
              <a:ext uri="{FF2B5EF4-FFF2-40B4-BE49-F238E27FC236}">
                <a16:creationId xmlns:a16="http://schemas.microsoft.com/office/drawing/2014/main" id="{EE90318E-D923-4363-9B8B-2DADEC03A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0292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6A942AB-94AC-4B81-BDEF-C5DD6E75CCC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19200" y="5029200"/>
            <a:ext cx="8382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EFB3B41-18AE-4C58-97B5-C2F956E884FE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772275" y="5114925"/>
            <a:ext cx="1466850" cy="685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9" name="Freeform 18">
            <a:extLst>
              <a:ext uri="{FF2B5EF4-FFF2-40B4-BE49-F238E27FC236}">
                <a16:creationId xmlns:a16="http://schemas.microsoft.com/office/drawing/2014/main" id="{AE5D43F9-89FE-4B21-A9CA-99E9BF85F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825" y="5010150"/>
            <a:ext cx="5992813" cy="989013"/>
          </a:xfrm>
          <a:custGeom>
            <a:avLst/>
            <a:gdLst>
              <a:gd name="T0" fmla="*/ 0 w 5992379"/>
              <a:gd name="T1" fmla="*/ 797360 h 990031"/>
              <a:gd name="T2" fmla="*/ 1099302 w 5992379"/>
              <a:gd name="T3" fmla="*/ 43334 h 990031"/>
              <a:gd name="T4" fmla="*/ 3324380 w 5992379"/>
              <a:gd name="T5" fmla="*/ 966365 h 990031"/>
              <a:gd name="T6" fmla="*/ 5390517 w 5992379"/>
              <a:gd name="T7" fmla="*/ 4335 h 990031"/>
              <a:gd name="T8" fmla="*/ 5999766 w 5992379"/>
              <a:gd name="T9" fmla="*/ 940364 h 9900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92379"/>
              <a:gd name="T16" fmla="*/ 0 h 990031"/>
              <a:gd name="T17" fmla="*/ 5992379 w 5992379"/>
              <a:gd name="T18" fmla="*/ 990031 h 9900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92379" h="990031">
                <a:moveTo>
                  <a:pt x="0" y="811428"/>
                </a:moveTo>
                <a:cubicBezTo>
                  <a:pt x="272281" y="413431"/>
                  <a:pt x="544562" y="15434"/>
                  <a:pt x="1097942" y="44099"/>
                </a:cubicBezTo>
                <a:cubicBezTo>
                  <a:pt x="1651322" y="72764"/>
                  <a:pt x="2605958" y="990031"/>
                  <a:pt x="3320281" y="983416"/>
                </a:cubicBezTo>
                <a:cubicBezTo>
                  <a:pt x="4034604" y="976801"/>
                  <a:pt x="4938531" y="8820"/>
                  <a:pt x="5383881" y="4410"/>
                </a:cubicBezTo>
                <a:cubicBezTo>
                  <a:pt x="5829231" y="0"/>
                  <a:pt x="5992379" y="956956"/>
                  <a:pt x="5992379" y="956956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38FBE8-19E1-4BF5-A083-48F68FB331C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2400" y="3200400"/>
            <a:ext cx="685800" cy="6096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8933" name="Rounded Rectangle 23">
            <a:extLst>
              <a:ext uri="{FF2B5EF4-FFF2-40B4-BE49-F238E27FC236}">
                <a16:creationId xmlns:a16="http://schemas.microsoft.com/office/drawing/2014/main" id="{D9AC6C28-DB9F-4416-B35C-5A170FBCF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24000"/>
            <a:ext cx="990600" cy="9906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BB8C30F1-590D-43B5-A77D-15DF560C1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2527300"/>
            <a:ext cx="2460625" cy="1216025"/>
          </a:xfrm>
          <a:custGeom>
            <a:avLst/>
            <a:gdLst>
              <a:gd name="T0" fmla="*/ 2462939 w 2460447"/>
              <a:gd name="T1" fmla="*/ 613859 h 1217142"/>
              <a:gd name="T2" fmla="*/ 1853829 w 2460447"/>
              <a:gd name="T3" fmla="*/ 1201595 h 1217142"/>
              <a:gd name="T4" fmla="*/ 1853829 w 2460447"/>
              <a:gd name="T5" fmla="*/ 1201595 h 1217142"/>
              <a:gd name="T6" fmla="*/ 0 w 2460447"/>
              <a:gd name="T7" fmla="*/ 0 h 1217142"/>
              <a:gd name="T8" fmla="*/ 0 60000 65536"/>
              <a:gd name="T9" fmla="*/ 0 60000 65536"/>
              <a:gd name="T10" fmla="*/ 0 60000 65536"/>
              <a:gd name="T11" fmla="*/ 0 60000 65536"/>
              <a:gd name="T12" fmla="*/ 0 w 2460447"/>
              <a:gd name="T13" fmla="*/ 0 h 1217142"/>
              <a:gd name="T14" fmla="*/ 2460447 w 2460447"/>
              <a:gd name="T15" fmla="*/ 1217142 h 12171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60447" h="1217142">
                <a:moveTo>
                  <a:pt x="2460447" y="621801"/>
                </a:moveTo>
                <a:lnTo>
                  <a:pt x="1851949" y="1217142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A9D9DE25-C890-4BC8-8F6E-C781FFD29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025" y="3333750"/>
            <a:ext cx="3408363" cy="2435225"/>
          </a:xfrm>
          <a:custGeom>
            <a:avLst/>
            <a:gdLst>
              <a:gd name="T0" fmla="*/ 3406969 w 3408470"/>
              <a:gd name="T1" fmla="*/ 2447488 h 2434284"/>
              <a:gd name="T2" fmla="*/ 2653297 w 3408470"/>
              <a:gd name="T3" fmla="*/ 1024221 h 2434284"/>
              <a:gd name="T4" fmla="*/ 2653297 w 3408470"/>
              <a:gd name="T5" fmla="*/ 1024221 h 2434284"/>
              <a:gd name="T6" fmla="*/ 365827 w 3408470"/>
              <a:gd name="T7" fmla="*/ 598570 h 2434284"/>
              <a:gd name="T8" fmla="*/ 458383 w 3408470"/>
              <a:gd name="T9" fmla="*/ 0 h 2434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08470"/>
              <a:gd name="T16" fmla="*/ 0 h 2434284"/>
              <a:gd name="T17" fmla="*/ 3408470 w 3408470"/>
              <a:gd name="T18" fmla="*/ 2434284 h 2434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08470" h="2434284">
                <a:moveTo>
                  <a:pt x="3408470" y="2434284"/>
                </a:moveTo>
                <a:lnTo>
                  <a:pt x="2654462" y="1018695"/>
                </a:lnTo>
                <a:cubicBezTo>
                  <a:pt x="2273049" y="948136"/>
                  <a:pt x="731962" y="765124"/>
                  <a:pt x="365981" y="595341"/>
                </a:cubicBezTo>
                <a:cubicBezTo>
                  <a:pt x="0" y="425558"/>
                  <a:pt x="458579" y="0"/>
                  <a:pt x="458579" y="0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469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28" grpId="1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>
            <a:extLst>
              <a:ext uri="{FF2B5EF4-FFF2-40B4-BE49-F238E27FC236}">
                <a16:creationId xmlns:a16="http://schemas.microsoft.com/office/drawing/2014/main" id="{867D72F5-0E9E-4901-8840-DAC13B3FC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55850"/>
            <a:ext cx="10668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itle 1">
            <a:extLst>
              <a:ext uri="{FF2B5EF4-FFF2-40B4-BE49-F238E27FC236}">
                <a16:creationId xmlns:a16="http://schemas.microsoft.com/office/drawing/2014/main" id="{37D79523-071A-4585-B0ED-26A9C4230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Server Load Balancing</a:t>
            </a:r>
          </a:p>
        </p:txBody>
      </p:sp>
      <p:sp>
        <p:nvSpPr>
          <p:cNvPr id="39940" name="Content Placeholder 2">
            <a:extLst>
              <a:ext uri="{FF2B5EF4-FFF2-40B4-BE49-F238E27FC236}">
                <a16:creationId xmlns:a16="http://schemas.microsoft.com/office/drawing/2014/main" id="{B47406EE-AD62-403C-8677-0AD36D85B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200" y="1352550"/>
            <a:ext cx="4876800" cy="1009650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Pre-install load-balancing policy</a:t>
            </a:r>
          </a:p>
          <a:p>
            <a:r>
              <a:rPr lang="en-US" altLang="en-US" sz="2400" dirty="0">
                <a:solidFill>
                  <a:schemeClr val="accent5">
                    <a:lumMod val="50000"/>
                  </a:schemeClr>
                </a:solidFill>
                <a:ea typeface="ＭＳ Ｐゴシック" panose="020B0600070205080204" pitchFamily="34" charset="-128"/>
              </a:rPr>
              <a:t>Split traffic based on source IP</a:t>
            </a:r>
          </a:p>
        </p:txBody>
      </p:sp>
      <p:sp>
        <p:nvSpPr>
          <p:cNvPr id="39941" name="Slide Number Placeholder 3">
            <a:extLst>
              <a:ext uri="{FF2B5EF4-FFF2-40B4-BE49-F238E27FC236}">
                <a16:creationId xmlns:a16="http://schemas.microsoft.com/office/drawing/2014/main" id="{3B90230A-DF79-4C65-B0B5-9FE4DEB2A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5E02C29-C419-4F70-AF7A-A764EFF6557D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27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39942" name="Picture 6">
            <a:extLst>
              <a:ext uri="{FF2B5EF4-FFF2-40B4-BE49-F238E27FC236}">
                <a16:creationId xmlns:a16="http://schemas.microsoft.com/office/drawing/2014/main" id="{4AFA5781-9AB6-4098-9BC3-9114C5774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172075"/>
            <a:ext cx="10668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id="{15197C0C-15CD-4CFF-AD36-F107AF7DA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733800"/>
            <a:ext cx="6372225" cy="2514600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9944" name="Picture 41">
            <a:extLst>
              <a:ext uri="{FF2B5EF4-FFF2-40B4-BE49-F238E27FC236}">
                <a16:creationId xmlns:a16="http://schemas.microsoft.com/office/drawing/2014/main" id="{93E328CD-2113-4E9E-B7A0-5FF0ACD3E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97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41">
            <a:extLst>
              <a:ext uri="{FF2B5EF4-FFF2-40B4-BE49-F238E27FC236}">
                <a16:creationId xmlns:a16="http://schemas.microsoft.com/office/drawing/2014/main" id="{B63BF471-C0D4-40E9-84EF-7FD8B504E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1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41">
            <a:extLst>
              <a:ext uri="{FF2B5EF4-FFF2-40B4-BE49-F238E27FC236}">
                <a16:creationId xmlns:a16="http://schemas.microsoft.com/office/drawing/2014/main" id="{59989DE4-8F18-4117-A6BA-E2D65908A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307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A68F5A-F78C-4366-B3EB-FBF6700BB30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578100" y="4102100"/>
            <a:ext cx="1003300" cy="6667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3BD87F-27B1-4C63-AB24-649D943D74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78100" y="4768850"/>
            <a:ext cx="1765300" cy="7620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44F4ED-A32D-46C6-920C-F340E6871F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67200" y="4254500"/>
            <a:ext cx="304800" cy="1066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B701B59-64DB-4958-B6EB-793FD30999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3100" y="4006850"/>
            <a:ext cx="2374900" cy="4000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7B593C4-28A4-45F2-AA6E-109EDA527B8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21300" y="4711700"/>
            <a:ext cx="16129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39952" name="Picture 41">
            <a:extLst>
              <a:ext uri="{FF2B5EF4-FFF2-40B4-BE49-F238E27FC236}">
                <a16:creationId xmlns:a16="http://schemas.microsoft.com/office/drawing/2014/main" id="{31145123-8510-4A13-9409-6EAA61D8A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635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3" name="Picture 4">
            <a:extLst>
              <a:ext uri="{FF2B5EF4-FFF2-40B4-BE49-F238E27FC236}">
                <a16:creationId xmlns:a16="http://schemas.microsoft.com/office/drawing/2014/main" id="{60ACBA51-8F8B-4717-82CE-5ADEB5DE0A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0292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9B1F9D-142A-44AA-A350-61B8FB91108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19200" y="5029200"/>
            <a:ext cx="8382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8D88D05-7A07-4CEF-8771-AE5E2D963237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772275" y="5114925"/>
            <a:ext cx="1466850" cy="685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9956" name="Freeform 19">
            <a:extLst>
              <a:ext uri="{FF2B5EF4-FFF2-40B4-BE49-F238E27FC236}">
                <a16:creationId xmlns:a16="http://schemas.microsoft.com/office/drawing/2014/main" id="{F4FD431F-C418-41A8-AA6C-779F6DE30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825" y="5010150"/>
            <a:ext cx="5992813" cy="989013"/>
          </a:xfrm>
          <a:custGeom>
            <a:avLst/>
            <a:gdLst>
              <a:gd name="T0" fmla="*/ 0 w 5992379"/>
              <a:gd name="T1" fmla="*/ 797360 h 990031"/>
              <a:gd name="T2" fmla="*/ 1099302 w 5992379"/>
              <a:gd name="T3" fmla="*/ 43334 h 990031"/>
              <a:gd name="T4" fmla="*/ 3324380 w 5992379"/>
              <a:gd name="T5" fmla="*/ 966365 h 990031"/>
              <a:gd name="T6" fmla="*/ 5390517 w 5992379"/>
              <a:gd name="T7" fmla="*/ 4335 h 990031"/>
              <a:gd name="T8" fmla="*/ 5999766 w 5992379"/>
              <a:gd name="T9" fmla="*/ 940364 h 9900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92379"/>
              <a:gd name="T16" fmla="*/ 0 h 990031"/>
              <a:gd name="T17" fmla="*/ 5992379 w 5992379"/>
              <a:gd name="T18" fmla="*/ 990031 h 9900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92379" h="990031">
                <a:moveTo>
                  <a:pt x="0" y="811428"/>
                </a:moveTo>
                <a:cubicBezTo>
                  <a:pt x="272281" y="413431"/>
                  <a:pt x="544562" y="15434"/>
                  <a:pt x="1097942" y="44099"/>
                </a:cubicBezTo>
                <a:cubicBezTo>
                  <a:pt x="1651322" y="72764"/>
                  <a:pt x="2605958" y="990031"/>
                  <a:pt x="3320281" y="983416"/>
                </a:cubicBezTo>
                <a:cubicBezTo>
                  <a:pt x="4034604" y="976801"/>
                  <a:pt x="4938531" y="8820"/>
                  <a:pt x="5383881" y="4410"/>
                </a:cubicBezTo>
                <a:cubicBezTo>
                  <a:pt x="5829231" y="0"/>
                  <a:pt x="5992379" y="956956"/>
                  <a:pt x="5992379" y="956956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DCC3534-BC5C-4FB9-B16C-6BE4D594B0E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2400" y="2895600"/>
            <a:ext cx="121920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9958" name="Rounded Rectangle 23">
            <a:extLst>
              <a:ext uri="{FF2B5EF4-FFF2-40B4-BE49-F238E27FC236}">
                <a16:creationId xmlns:a16="http://schemas.microsoft.com/office/drawing/2014/main" id="{A79C23AA-215A-4F6A-BF1F-43C31EA17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152650"/>
            <a:ext cx="990600" cy="9906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9959" name="Picture 4">
            <a:extLst>
              <a:ext uri="{FF2B5EF4-FFF2-40B4-BE49-F238E27FC236}">
                <a16:creationId xmlns:a16="http://schemas.microsoft.com/office/drawing/2014/main" id="{8F1B7437-E7EC-44AE-AD9C-D468D08E3B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052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D4EEB62-0355-4C15-BB48-037201FFF04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1181100" y="4152900"/>
            <a:ext cx="609600" cy="533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52" name="Freeform 51">
            <a:extLst>
              <a:ext uri="{FF2B5EF4-FFF2-40B4-BE49-F238E27FC236}">
                <a16:creationId xmlns:a16="http://schemas.microsoft.com/office/drawing/2014/main" id="{2E1AE834-8614-4DC9-8CC9-B06D65243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50" y="2933700"/>
            <a:ext cx="3286125" cy="1581150"/>
          </a:xfrm>
          <a:custGeom>
            <a:avLst/>
            <a:gdLst>
              <a:gd name="T0" fmla="*/ 0 w 3286406"/>
              <a:gd name="T1" fmla="*/ 1243934 h 1582196"/>
              <a:gd name="T2" fmla="*/ 549916 w 3286406"/>
              <a:gd name="T3" fmla="*/ 1558190 h 1582196"/>
              <a:gd name="T4" fmla="*/ 1400978 w 3286406"/>
              <a:gd name="T5" fmla="*/ 1322498 h 1582196"/>
              <a:gd name="T6" fmla="*/ 3286406 w 3286406"/>
              <a:gd name="T7" fmla="*/ 0 h 1582196"/>
              <a:gd name="T8" fmla="*/ 0 60000 65536"/>
              <a:gd name="T9" fmla="*/ 0 60000 65536"/>
              <a:gd name="T10" fmla="*/ 0 60000 65536"/>
              <a:gd name="T11" fmla="*/ 0 60000 65536"/>
              <a:gd name="T12" fmla="*/ 0 w 3286406"/>
              <a:gd name="T13" fmla="*/ 0 h 1582196"/>
              <a:gd name="T14" fmla="*/ 3286406 w 3286406"/>
              <a:gd name="T15" fmla="*/ 1582196 h 15821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86406" h="1582196">
                <a:moveTo>
                  <a:pt x="0" y="1243934"/>
                </a:moveTo>
                <a:cubicBezTo>
                  <a:pt x="158210" y="1394515"/>
                  <a:pt x="316420" y="1545096"/>
                  <a:pt x="549916" y="1558190"/>
                </a:cubicBezTo>
                <a:cubicBezTo>
                  <a:pt x="783412" y="1571284"/>
                  <a:pt x="944896" y="1582196"/>
                  <a:pt x="1400978" y="1322498"/>
                </a:cubicBezTo>
                <a:cubicBezTo>
                  <a:pt x="1857060" y="1062800"/>
                  <a:pt x="3286406" y="0"/>
                  <a:pt x="3286406" y="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 type="triangle" w="lg" len="lg"/>
            <a:tailEnd type="triangle" w="lg" len="lg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9962" name="TextBox 52">
            <a:extLst>
              <a:ext uri="{FF2B5EF4-FFF2-40B4-BE49-F238E27FC236}">
                <a16:creationId xmlns:a16="http://schemas.microsoft.com/office/drawing/2014/main" id="{A4772934-BDF5-4A42-A1B8-14B85F36F6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886200"/>
            <a:ext cx="96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src=0*</a:t>
            </a:r>
          </a:p>
        </p:txBody>
      </p:sp>
      <p:sp>
        <p:nvSpPr>
          <p:cNvPr id="39963" name="TextBox 53">
            <a:extLst>
              <a:ext uri="{FF2B5EF4-FFF2-40B4-BE49-F238E27FC236}">
                <a16:creationId xmlns:a16="http://schemas.microsoft.com/office/drawing/2014/main" id="{391D31A4-DF6A-4426-A12D-EE05517E4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257800"/>
            <a:ext cx="96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src=1*</a:t>
            </a:r>
          </a:p>
        </p:txBody>
      </p:sp>
    </p:spTree>
    <p:extLst>
      <p:ext uri="{BB962C8B-B14F-4D97-AF65-F5344CB8AC3E}">
        <p14:creationId xmlns:p14="http://schemas.microsoft.com/office/powerpoint/2010/main" val="3798594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9C2E5E52-8D6C-433E-A327-4D2CD60F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Network Virtualization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E3920CD0-88CF-4E47-99A2-2BC29703F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522368A-4C83-4B32-83F4-0C6DF2BB7707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28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40964" name="Picture 6">
            <a:extLst>
              <a:ext uri="{FF2B5EF4-FFF2-40B4-BE49-F238E27FC236}">
                <a16:creationId xmlns:a16="http://schemas.microsoft.com/office/drawing/2014/main" id="{2F17A025-85E6-4C1D-8FAC-4FD03844C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172075"/>
            <a:ext cx="10668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id="{DAD9DB87-3494-44B0-964B-DD8B65600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429000"/>
            <a:ext cx="6372225" cy="2514600"/>
          </a:xfrm>
          <a:custGeom>
            <a:avLst/>
            <a:gdLst>
              <a:gd name="T0" fmla="*/ 6366915 w 43200"/>
              <a:gd name="T1" fmla="*/ 1257300 h 43200"/>
              <a:gd name="T2" fmla="*/ 3186113 w 43200"/>
              <a:gd name="T3" fmla="*/ 2511922 h 43200"/>
              <a:gd name="T4" fmla="*/ 19766 w 43200"/>
              <a:gd name="T5" fmla="*/ 1257300 h 43200"/>
              <a:gd name="T6" fmla="*/ 3186113 w 43200"/>
              <a:gd name="T7" fmla="*/ 143775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noFill/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0966" name="Picture 41">
            <a:extLst>
              <a:ext uri="{FF2B5EF4-FFF2-40B4-BE49-F238E27FC236}">
                <a16:creationId xmlns:a16="http://schemas.microsoft.com/office/drawing/2014/main" id="{AF89D2B9-5F22-422F-8D36-4950A23D2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3849687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41">
            <a:extLst>
              <a:ext uri="{FF2B5EF4-FFF2-40B4-BE49-F238E27FC236}">
                <a16:creationId xmlns:a16="http://schemas.microsoft.com/office/drawing/2014/main" id="{DB6B2A43-6E2B-4903-8660-38B0405A1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13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41">
            <a:extLst>
              <a:ext uri="{FF2B5EF4-FFF2-40B4-BE49-F238E27FC236}">
                <a16:creationId xmlns:a16="http://schemas.microsoft.com/office/drawing/2014/main" id="{43D84351-928D-4C16-BCA0-42250D787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307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AF7EC15-D049-43A3-B9E6-97D4030134E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578100" y="4102100"/>
            <a:ext cx="1003300" cy="6667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550125-B6D9-49AC-8886-5A2A3DDE15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78100" y="4768850"/>
            <a:ext cx="1765300" cy="7620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73691F7-35DE-4FDF-A10C-00E4625764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67200" y="4254500"/>
            <a:ext cx="304800" cy="1066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881E78-5D68-4655-80F4-3F30673E71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3100" y="4006850"/>
            <a:ext cx="2374900" cy="4000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8D7B24C-0757-46BE-9598-068E2F94971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21300" y="4711700"/>
            <a:ext cx="16129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0974" name="Picture 41">
            <a:extLst>
              <a:ext uri="{FF2B5EF4-FFF2-40B4-BE49-F238E27FC236}">
                <a16:creationId xmlns:a16="http://schemas.microsoft.com/office/drawing/2014/main" id="{CF4A1A36-BEEC-48C6-B5DD-AE7ADDEC5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4635500"/>
            <a:ext cx="9779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67360BE3-D76A-4C41-AF64-4F450EF07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029200"/>
            <a:ext cx="762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145605-E820-4896-9930-A91D3E1D9B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19200" y="5029200"/>
            <a:ext cx="838200" cy="8191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B0F762-0B3A-4B51-A5FB-4FD8AA72F6E3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772275" y="5114925"/>
            <a:ext cx="1466850" cy="685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0978" name="Rounded Rectangle 21">
            <a:extLst>
              <a:ext uri="{FF2B5EF4-FFF2-40B4-BE49-F238E27FC236}">
                <a16:creationId xmlns:a16="http://schemas.microsoft.com/office/drawing/2014/main" id="{AFA6C5B7-BA14-4429-ADDF-4A88BBCF5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819400"/>
            <a:ext cx="67056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 w="38100">
            <a:solidFill>
              <a:schemeClr val="accent5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79" name="TextBox 22">
            <a:extLst>
              <a:ext uri="{FF2B5EF4-FFF2-40B4-BE49-F238E27FC236}">
                <a16:creationId xmlns:a16="http://schemas.microsoft.com/office/drawing/2014/main" id="{985914F3-135E-4EE4-8892-4155B5C62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375" y="2819400"/>
            <a:ext cx="5640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Partition the space of packet headers</a:t>
            </a:r>
          </a:p>
        </p:txBody>
      </p:sp>
      <p:sp>
        <p:nvSpPr>
          <p:cNvPr id="40980" name="Rounded Rectangle 23">
            <a:extLst>
              <a:ext uri="{FF2B5EF4-FFF2-40B4-BE49-F238E27FC236}">
                <a16:creationId xmlns:a16="http://schemas.microsoft.com/office/drawing/2014/main" id="{1E5A5625-BD69-4D7E-826E-C04995E1D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600200"/>
            <a:ext cx="1828800" cy="9906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81" name="Rounded Rectangle 24">
            <a:extLst>
              <a:ext uri="{FF2B5EF4-FFF2-40B4-BE49-F238E27FC236}">
                <a16:creationId xmlns:a16="http://schemas.microsoft.com/office/drawing/2014/main" id="{81FD90F2-632E-46ED-9AD6-6FF9E4C69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600200"/>
            <a:ext cx="1828800" cy="9906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82" name="Rounded Rectangle 25">
            <a:extLst>
              <a:ext uri="{FF2B5EF4-FFF2-40B4-BE49-F238E27FC236}">
                <a16:creationId xmlns:a16="http://schemas.microsoft.com/office/drawing/2014/main" id="{9E81E1AF-38D0-43DE-8C8F-523A2C5A2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1600200"/>
            <a:ext cx="1828800" cy="9906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83" name="TextBox 26">
            <a:extLst>
              <a:ext uri="{FF2B5EF4-FFF2-40B4-BE49-F238E27FC236}">
                <a16:creationId xmlns:a16="http://schemas.microsoft.com/office/drawing/2014/main" id="{CBC3E9DE-8237-4419-ABFB-2680385E0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1905000"/>
            <a:ext cx="1766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FFFFFF"/>
                </a:solidFill>
              </a:rPr>
              <a:t>Controller #1</a:t>
            </a:r>
          </a:p>
        </p:txBody>
      </p:sp>
      <p:sp>
        <p:nvSpPr>
          <p:cNvPr id="40984" name="TextBox 27">
            <a:extLst>
              <a:ext uri="{FF2B5EF4-FFF2-40B4-BE49-F238E27FC236}">
                <a16:creationId xmlns:a16="http://schemas.microsoft.com/office/drawing/2014/main" id="{5CDD2831-A40C-4718-A9BC-A76E535C8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5713" y="1905000"/>
            <a:ext cx="1766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FFFFFF"/>
                </a:solidFill>
              </a:rPr>
              <a:t>Controller #2</a:t>
            </a:r>
          </a:p>
        </p:txBody>
      </p:sp>
      <p:sp>
        <p:nvSpPr>
          <p:cNvPr id="40985" name="TextBox 28">
            <a:extLst>
              <a:ext uri="{FF2B5EF4-FFF2-40B4-BE49-F238E27FC236}">
                <a16:creationId xmlns:a16="http://schemas.microsoft.com/office/drawing/2014/main" id="{5716FD62-9900-42C5-B9A0-702932CDA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3113" y="1905000"/>
            <a:ext cx="1766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FF"/>
                </a:solidFill>
              </a:rPr>
              <a:t>Controller #3</a:t>
            </a:r>
          </a:p>
        </p:txBody>
      </p:sp>
    </p:spTree>
    <p:extLst>
      <p:ext uri="{BB962C8B-B14F-4D97-AF65-F5344CB8AC3E}">
        <p14:creationId xmlns:p14="http://schemas.microsoft.com/office/powerpoint/2010/main" val="6947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371600"/>
          </a:xfrm>
        </p:spPr>
        <p:txBody>
          <a:bodyPr>
            <a:normAutofit/>
          </a:bodyPr>
          <a:lstStyle/>
          <a:p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Network Function Virtualization (NFV)</a:t>
            </a:r>
          </a:p>
        </p:txBody>
      </p:sp>
    </p:spTree>
    <p:extLst>
      <p:ext uri="{BB962C8B-B14F-4D97-AF65-F5344CB8AC3E}">
        <p14:creationId xmlns:p14="http://schemas.microsoft.com/office/powerpoint/2010/main" val="492835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Internet of Things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3600"/>
            <a:ext cx="8229600" cy="304800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Billions of devices interconnected providing for new interactions between the physical world and computing, digital content, analysis, applications and services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The resulting networking paradigm is the Internet of Things (IoT)</a:t>
            </a:r>
          </a:p>
        </p:txBody>
      </p:sp>
    </p:spTree>
    <p:extLst>
      <p:ext uri="{BB962C8B-B14F-4D97-AF65-F5344CB8AC3E}">
        <p14:creationId xmlns:p14="http://schemas.microsoft.com/office/powerpoint/2010/main" val="33713965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1905000" cy="715962"/>
          </a:xfrm>
        </p:spPr>
        <p:txBody>
          <a:bodyPr>
            <a:normAutofit/>
          </a:bodyPr>
          <a:lstStyle/>
          <a:p>
            <a:pPr algn="l"/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NFV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2999"/>
            <a:ext cx="8153400" cy="490945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en-US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Virtualize Network Functions:</a:t>
            </a:r>
          </a:p>
          <a:p>
            <a:pPr lvl="1">
              <a:lnSpc>
                <a:spcPct val="120000"/>
              </a:lnSpc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Replace dedicated network appliances such as- </a:t>
            </a:r>
          </a:p>
          <a:p>
            <a:pPr lvl="2">
              <a:lnSpc>
                <a:spcPct val="120000"/>
              </a:lnSpc>
            </a:pPr>
            <a:r>
              <a:rPr lang="en-US" altLang="en-US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Switches, </a:t>
            </a:r>
          </a:p>
          <a:p>
            <a:pPr lvl="2">
              <a:lnSpc>
                <a:spcPct val="120000"/>
              </a:lnSpc>
            </a:pPr>
            <a:r>
              <a:rPr lang="en-US" altLang="en-US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Routers, </a:t>
            </a:r>
          </a:p>
          <a:p>
            <a:pPr lvl="2">
              <a:lnSpc>
                <a:spcPct val="120000"/>
              </a:lnSpc>
            </a:pPr>
            <a:r>
              <a:rPr lang="en-US" altLang="en-US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Firewalls etc. </a:t>
            </a:r>
          </a:p>
          <a:p>
            <a:pPr marL="719138" lvl="1" indent="0">
              <a:lnSpc>
                <a:spcPct val="120000"/>
              </a:lnSpc>
              <a:buNone/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with Software running on commercial off-the-shelf servers</a:t>
            </a:r>
          </a:p>
          <a:p>
            <a:pPr marL="0" indent="0">
              <a:buNone/>
            </a:pPr>
            <a:endParaRPr lang="en-US" altLang="en-US" sz="2400" b="1" dirty="0">
              <a:solidFill>
                <a:schemeClr val="bg2">
                  <a:lumMod val="25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3710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9C2E5E52-8D6C-433E-A327-4D2CD60F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185557"/>
            <a:ext cx="3886200" cy="542925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rgbClr val="002060"/>
                </a:solidFill>
                <a:ea typeface="ＭＳ Ｐゴシック" panose="020B0600070205080204" pitchFamily="34" charset="-128"/>
              </a:rPr>
              <a:t>NFV Architecture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E3920CD0-88CF-4E47-99A2-2BC29703F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522368A-4C83-4B32-83F4-0C6DF2BB7707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31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0983" name="TextBox 26">
            <a:extLst>
              <a:ext uri="{FF2B5EF4-FFF2-40B4-BE49-F238E27FC236}">
                <a16:creationId xmlns:a16="http://schemas.microsoft.com/office/drawing/2014/main" id="{CBC3E9DE-8237-4419-ABFB-2680385E0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371600"/>
            <a:ext cx="1079304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VNF 1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55F51E60-199C-40E2-8772-C2F5E4200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371600"/>
            <a:ext cx="1079304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VNF 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43BB17-644E-4288-BC05-E7C573B5A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1348608"/>
            <a:ext cx="1079305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VNF 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E182E9-D7E1-41A4-BA26-7A471585D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371600"/>
            <a:ext cx="1079305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VNF n</a:t>
            </a: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46C13CB8-91BA-4800-B0AD-6FCD0DC1D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153" y="2667000"/>
            <a:ext cx="169843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Virtual Compute</a:t>
            </a:r>
          </a:p>
        </p:txBody>
      </p:sp>
      <p:sp>
        <p:nvSpPr>
          <p:cNvPr id="30" name="TextBox 26">
            <a:extLst>
              <a:ext uri="{FF2B5EF4-FFF2-40B4-BE49-F238E27FC236}">
                <a16:creationId xmlns:a16="http://schemas.microsoft.com/office/drawing/2014/main" id="{D23410E2-2B7F-4EF8-BE60-265E94909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667000"/>
            <a:ext cx="169843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Virtual Storage</a:t>
            </a:r>
          </a:p>
        </p:txBody>
      </p:sp>
      <p:sp>
        <p:nvSpPr>
          <p:cNvPr id="31" name="TextBox 26">
            <a:extLst>
              <a:ext uri="{FF2B5EF4-FFF2-40B4-BE49-F238E27FC236}">
                <a16:creationId xmlns:a16="http://schemas.microsoft.com/office/drawing/2014/main" id="{C4636F68-FB68-4D47-8EE5-42E4DBCA7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923" y="2667000"/>
            <a:ext cx="1766887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Virtual Network</a:t>
            </a:r>
          </a:p>
        </p:txBody>
      </p:sp>
      <p:sp>
        <p:nvSpPr>
          <p:cNvPr id="32" name="TextBox 26">
            <a:extLst>
              <a:ext uri="{FF2B5EF4-FFF2-40B4-BE49-F238E27FC236}">
                <a16:creationId xmlns:a16="http://schemas.microsoft.com/office/drawing/2014/main" id="{5988F652-808B-4A5C-AEC4-276A8E2F2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153" y="3635514"/>
            <a:ext cx="5747658" cy="661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Virtualization Layer</a:t>
            </a:r>
          </a:p>
          <a:p>
            <a:pPr algn="ctr" eaLnBrk="1" hangingPunct="1"/>
            <a:endParaRPr lang="en-US" altLang="en-US" sz="7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TextBox 26">
            <a:extLst>
              <a:ext uri="{FF2B5EF4-FFF2-40B4-BE49-F238E27FC236}">
                <a16:creationId xmlns:a16="http://schemas.microsoft.com/office/drawing/2014/main" id="{64C13E08-6328-4CFA-B47C-1F2397B0A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965" y="5065604"/>
            <a:ext cx="1698435" cy="4969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Compute</a:t>
            </a:r>
          </a:p>
        </p:txBody>
      </p:sp>
      <p:sp>
        <p:nvSpPr>
          <p:cNvPr id="34" name="TextBox 26">
            <a:extLst>
              <a:ext uri="{FF2B5EF4-FFF2-40B4-BE49-F238E27FC236}">
                <a16:creationId xmlns:a16="http://schemas.microsoft.com/office/drawing/2014/main" id="{A55152A0-9791-4ED0-BDBD-85060A3EF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0765" y="5065604"/>
            <a:ext cx="1698435" cy="4969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Storage</a:t>
            </a:r>
          </a:p>
        </p:txBody>
      </p:sp>
      <p:sp>
        <p:nvSpPr>
          <p:cNvPr id="35" name="TextBox 26">
            <a:extLst>
              <a:ext uri="{FF2B5EF4-FFF2-40B4-BE49-F238E27FC236}">
                <a16:creationId xmlns:a16="http://schemas.microsoft.com/office/drawing/2014/main" id="{1A93A8FC-C87F-42AF-B024-8F8CC6D43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065604"/>
            <a:ext cx="1698435" cy="4969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Network</a:t>
            </a:r>
          </a:p>
        </p:txBody>
      </p:sp>
      <p:sp>
        <p:nvSpPr>
          <p:cNvPr id="37" name="TextBox 26">
            <a:extLst>
              <a:ext uri="{FF2B5EF4-FFF2-40B4-BE49-F238E27FC236}">
                <a16:creationId xmlns:a16="http://schemas.microsoft.com/office/drawing/2014/main" id="{568D18AA-C3F1-4216-92E6-11BB19188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153" y="4535814"/>
            <a:ext cx="5747658" cy="1223412"/>
          </a:xfrm>
          <a:prstGeom prst="rect">
            <a:avLst/>
          </a:prstGeom>
          <a:noFill/>
          <a:ln>
            <a:solidFill>
              <a:srgbClr val="00206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Physical Hardware Resources</a:t>
            </a: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TextBox 26">
            <a:extLst>
              <a:ext uri="{FF2B5EF4-FFF2-40B4-BE49-F238E27FC236}">
                <a16:creationId xmlns:a16="http://schemas.microsoft.com/office/drawing/2014/main" id="{DECEBFF4-C5B1-449C-BAEF-C93B12F61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348" y="1978464"/>
            <a:ext cx="6432550" cy="3993401"/>
          </a:xfrm>
          <a:prstGeom prst="rect">
            <a:avLst/>
          </a:prstGeom>
          <a:noFill/>
          <a:ln w="66675">
            <a:solidFill>
              <a:srgbClr val="C00000">
                <a:alpha val="25000"/>
              </a:srgbClr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Network Function Virtualization Infrastructure</a:t>
            </a: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TextBox 26">
            <a:extLst>
              <a:ext uri="{FF2B5EF4-FFF2-40B4-BE49-F238E27FC236}">
                <a16:creationId xmlns:a16="http://schemas.microsoft.com/office/drawing/2014/main" id="{814084FE-EC0A-41AC-8C47-F6F744B8F9C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355931" y="3348566"/>
            <a:ext cx="4600266" cy="646331"/>
          </a:xfrm>
          <a:prstGeom prst="rect">
            <a:avLst/>
          </a:prstGeom>
          <a:noFill/>
          <a:ln w="34925">
            <a:solidFill>
              <a:schemeClr val="tx1">
                <a:lumMod val="95000"/>
                <a:lumOff val="5000"/>
              </a:schemeClr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</a:rPr>
              <a:t>Management and Orchestration</a:t>
            </a:r>
          </a:p>
          <a:p>
            <a:pPr algn="ctr" eaLnBrk="1" hangingPunct="1">
              <a:lnSpc>
                <a:spcPct val="150000"/>
              </a:lnSpc>
            </a:pPr>
            <a:endParaRPr lang="en-US" altLang="en-US" sz="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17806A8-5D32-4FF0-807B-EA25FF6CD7E3}"/>
              </a:ext>
            </a:extLst>
          </p:cNvPr>
          <p:cNvSpPr/>
          <p:nvPr/>
        </p:nvSpPr>
        <p:spPr>
          <a:xfrm>
            <a:off x="5029200" y="1447800"/>
            <a:ext cx="152400" cy="17706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A451EA5-36ED-4ABF-9BE8-8E96527F6226}"/>
              </a:ext>
            </a:extLst>
          </p:cNvPr>
          <p:cNvSpPr/>
          <p:nvPr/>
        </p:nvSpPr>
        <p:spPr>
          <a:xfrm>
            <a:off x="5334000" y="1447800"/>
            <a:ext cx="152400" cy="17706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4577D23-5104-4888-BFB4-EF1B57426B2A}"/>
              </a:ext>
            </a:extLst>
          </p:cNvPr>
          <p:cNvSpPr/>
          <p:nvPr/>
        </p:nvSpPr>
        <p:spPr>
          <a:xfrm>
            <a:off x="5638800" y="1447800"/>
            <a:ext cx="152400" cy="17706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225237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52400"/>
            <a:ext cx="441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NFV Architecture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015" y="990600"/>
            <a:ext cx="8442385" cy="5181600"/>
          </a:xfrm>
        </p:spPr>
        <p:txBody>
          <a:bodyPr>
            <a:normAutofit/>
          </a:bodyPr>
          <a:lstStyle/>
          <a:p>
            <a:pPr marL="449263" lvl="1">
              <a:lnSpc>
                <a:spcPct val="120000"/>
              </a:lnSpc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Network functions are abstracted and these are implemented in software (Virtualized Network Functions-VNF) 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sz="24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VNFs are executed on VMs providing Compute, Storage and Networking services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Physical hardware resources such as Compute Servers, Storage Devices, Networking Devices are placed under a Virtualization Layer to create the VMs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sz="24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The Management and Orchestration module manage these physical and virtual resources, compose the desired services combining the modules in appropriate sequence (Service Chaining) </a:t>
            </a:r>
          </a:p>
        </p:txBody>
      </p:sp>
    </p:spTree>
    <p:extLst>
      <p:ext uri="{BB962C8B-B14F-4D97-AF65-F5344CB8AC3E}">
        <p14:creationId xmlns:p14="http://schemas.microsoft.com/office/powerpoint/2010/main" val="6100440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6019800" cy="715962"/>
          </a:xfrm>
        </p:spPr>
        <p:txBody>
          <a:bodyPr>
            <a:normAutofit/>
          </a:bodyPr>
          <a:lstStyle/>
          <a:p>
            <a:pPr algn="l"/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NFV Advantages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6400"/>
            <a:ext cx="7757160" cy="3657600"/>
          </a:xfrm>
        </p:spPr>
        <p:txBody>
          <a:bodyPr>
            <a:normAutofit lnSpcReduction="10000"/>
          </a:bodyPr>
          <a:lstStyle/>
          <a:p>
            <a:pPr marL="449263" lvl="1">
              <a:lnSpc>
                <a:spcPct val="120000"/>
              </a:lnSpc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Reduced Capital Expenditure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Reduced Operating Expenditure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Faster service rollout</a:t>
            </a:r>
          </a:p>
          <a:p>
            <a:pPr marL="982663" lvl="2">
              <a:lnSpc>
                <a:spcPct val="120000"/>
              </a:lnSpc>
            </a:pPr>
            <a:r>
              <a:rPr lang="en-US" altLang="en-US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When a service is new service is required it can be formulated and composed with appropriate VNF modules and quickly rolled out</a:t>
            </a:r>
          </a:p>
          <a:p>
            <a:pPr marL="449263" lvl="1">
              <a:lnSpc>
                <a:spcPct val="120000"/>
              </a:lnSpc>
            </a:pPr>
            <a:r>
              <a:rPr lang="en-US" altLang="en-US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Flexibility and Innovation</a:t>
            </a:r>
          </a:p>
        </p:txBody>
      </p:sp>
    </p:spTree>
    <p:extLst>
      <p:ext uri="{BB962C8B-B14F-4D97-AF65-F5344CB8AC3E}">
        <p14:creationId xmlns:p14="http://schemas.microsoft.com/office/powerpoint/2010/main" val="4059212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503238"/>
            <a:ext cx="5029200" cy="715962"/>
          </a:xfrm>
        </p:spPr>
        <p:txBody>
          <a:bodyPr>
            <a:normAutofit/>
          </a:bodyPr>
          <a:lstStyle/>
          <a:p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SDN &amp; NFV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00200"/>
            <a:ext cx="7543800" cy="4343400"/>
          </a:xfrm>
        </p:spPr>
        <p:txBody>
          <a:bodyPr>
            <a:normAutofit/>
          </a:bodyPr>
          <a:lstStyle/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SDN and NFV can complement each other</a:t>
            </a:r>
          </a:p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SDN itself can be viewed as an NFV for the control functions of the network</a:t>
            </a:r>
          </a:p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SDN controller can handle the Management and Orchestration functionality of NFV</a:t>
            </a:r>
          </a:p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SDN provides rapid interaction between services and infrastructures and effective control </a:t>
            </a:r>
          </a:p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NFV provides Agility to Chaining of Service Functions</a:t>
            </a:r>
          </a:p>
        </p:txBody>
      </p:sp>
    </p:spTree>
    <p:extLst>
      <p:ext uri="{BB962C8B-B14F-4D97-AF65-F5344CB8AC3E}">
        <p14:creationId xmlns:p14="http://schemas.microsoft.com/office/powerpoint/2010/main" val="4055617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98438"/>
            <a:ext cx="6400800" cy="715962"/>
          </a:xfrm>
        </p:spPr>
        <p:txBody>
          <a:bodyPr>
            <a:normAutofit/>
          </a:bodyPr>
          <a:lstStyle/>
          <a:p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Using SDN &amp; NFV in IoT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EB27C744-B067-4547-8266-35F0CAE76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4191000" cy="3581400"/>
          </a:xfrm>
          <a:ln w="28575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25000"/>
                  </a:schemeClr>
                </a:solidFill>
                <a:ea typeface="ＭＳ Ｐゴシック" panose="020B0600070205080204" pitchFamily="34" charset="-128"/>
              </a:rPr>
              <a:t>SDN and NFV can combined can be used in addressing the challenges of IoT</a:t>
            </a:r>
          </a:p>
          <a:p>
            <a:pPr marL="1166813"/>
            <a:r>
              <a:rPr lang="en-US" sz="2400" b="1" dirty="0">
                <a:solidFill>
                  <a:srgbClr val="0070C0"/>
                </a:solidFill>
              </a:rPr>
              <a:t>Heterogeneity</a:t>
            </a:r>
            <a:endParaRPr lang="en-US" sz="900" dirty="0">
              <a:solidFill>
                <a:schemeClr val="accent2">
                  <a:lumMod val="75000"/>
                </a:schemeClr>
              </a:solidFill>
            </a:endParaRPr>
          </a:p>
          <a:p>
            <a:pPr marL="1166813"/>
            <a:r>
              <a:rPr lang="en-US" sz="2400" b="1" dirty="0">
                <a:solidFill>
                  <a:srgbClr val="0070C0"/>
                </a:solidFill>
              </a:rPr>
              <a:t>Scalability</a:t>
            </a:r>
          </a:p>
          <a:p>
            <a:pPr marL="1166813"/>
            <a:r>
              <a:rPr lang="en-US" sz="2400" b="1" dirty="0">
                <a:solidFill>
                  <a:srgbClr val="0070C0"/>
                </a:solidFill>
              </a:rPr>
              <a:t>Agility</a:t>
            </a:r>
            <a:endParaRPr lang="en-US" sz="2400" dirty="0">
              <a:solidFill>
                <a:srgbClr val="0070C0"/>
              </a:solidFill>
            </a:endParaRPr>
          </a:p>
          <a:p>
            <a:pPr marL="1166813"/>
            <a:r>
              <a:rPr lang="en-US" sz="2400" b="1" dirty="0">
                <a:solidFill>
                  <a:srgbClr val="0070C0"/>
                </a:solidFill>
              </a:rPr>
              <a:t>Optimality </a:t>
            </a:r>
            <a:endParaRPr lang="en-US" sz="2400" dirty="0">
              <a:solidFill>
                <a:srgbClr val="0070C0"/>
              </a:solidFill>
            </a:endParaRPr>
          </a:p>
          <a:p>
            <a:pPr marL="449263" lvl="1" indent="-3810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en-US" sz="2400" b="1" dirty="0">
              <a:solidFill>
                <a:schemeClr val="bg2">
                  <a:lumMod val="25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45F34B1-4871-49EA-9333-A4B2D677BAEA}"/>
              </a:ext>
            </a:extLst>
          </p:cNvPr>
          <p:cNvSpPr/>
          <p:nvPr/>
        </p:nvSpPr>
        <p:spPr>
          <a:xfrm>
            <a:off x="4876800" y="1828800"/>
            <a:ext cx="2362200" cy="2209800"/>
          </a:xfrm>
          <a:prstGeom prst="ellipse">
            <a:avLst/>
          </a:prstGeom>
          <a:noFill/>
          <a:ln w="412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50CDABF-8D06-4741-85E3-28D313FFE760}"/>
              </a:ext>
            </a:extLst>
          </p:cNvPr>
          <p:cNvSpPr/>
          <p:nvPr/>
        </p:nvSpPr>
        <p:spPr>
          <a:xfrm>
            <a:off x="6553200" y="1752600"/>
            <a:ext cx="2362200" cy="2209800"/>
          </a:xfrm>
          <a:prstGeom prst="ellipse">
            <a:avLst/>
          </a:prstGeom>
          <a:noFill/>
          <a:ln w="412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6DEF617-6E1E-4F2A-8BF3-232B16E56201}"/>
              </a:ext>
            </a:extLst>
          </p:cNvPr>
          <p:cNvSpPr/>
          <p:nvPr/>
        </p:nvSpPr>
        <p:spPr>
          <a:xfrm>
            <a:off x="5791200" y="2895600"/>
            <a:ext cx="2362200" cy="2209800"/>
          </a:xfrm>
          <a:prstGeom prst="ellipse">
            <a:avLst/>
          </a:prstGeom>
          <a:noFill/>
          <a:ln w="412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158BD4-EE22-45ED-A0EB-426D2D3DBB37}"/>
              </a:ext>
            </a:extLst>
          </p:cNvPr>
          <p:cNvSpPr txBox="1"/>
          <p:nvPr/>
        </p:nvSpPr>
        <p:spPr>
          <a:xfrm>
            <a:off x="5448300" y="2353659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/>
              <a:t>SDN</a:t>
            </a:r>
            <a:endParaRPr lang="en-IN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B14437-A846-41A9-B2F7-7BDD97C5DC05}"/>
              </a:ext>
            </a:extLst>
          </p:cNvPr>
          <p:cNvSpPr txBox="1"/>
          <p:nvPr/>
        </p:nvSpPr>
        <p:spPr>
          <a:xfrm>
            <a:off x="7886700" y="237238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/>
              <a:t>NFV</a:t>
            </a:r>
            <a:endParaRPr lang="en-IN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DEC4AF-09AF-4B7A-99F5-84A6E0393F9F}"/>
              </a:ext>
            </a:extLst>
          </p:cNvPr>
          <p:cNvSpPr txBox="1"/>
          <p:nvPr/>
        </p:nvSpPr>
        <p:spPr>
          <a:xfrm>
            <a:off x="6172200" y="4038600"/>
            <a:ext cx="1828800" cy="775015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pPr algn="ctr"/>
            <a:r>
              <a:rPr lang="en-IN" sz="2800" b="1" dirty="0"/>
              <a:t>IoT </a:t>
            </a:r>
            <a:r>
              <a:rPr lang="en-IN" sz="2000" b="1" dirty="0"/>
              <a:t>Infrastructure</a:t>
            </a:r>
            <a:endParaRPr lang="en-IN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B4D2B7-28C7-4EE2-A2CB-4D07A97DAEF6}"/>
              </a:ext>
            </a:extLst>
          </p:cNvPr>
          <p:cNvSpPr txBox="1"/>
          <p:nvPr/>
        </p:nvSpPr>
        <p:spPr>
          <a:xfrm rot="19107035">
            <a:off x="5778281" y="3249199"/>
            <a:ext cx="1496609" cy="528794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pPr algn="ctr"/>
            <a:r>
              <a:rPr lang="en-IN" sz="1600" b="1" dirty="0"/>
              <a:t>Rapid Interaction &amp; Control</a:t>
            </a:r>
            <a:endParaRPr lang="en-IN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17AB20-53B2-4643-9535-81487F780CD3}"/>
              </a:ext>
            </a:extLst>
          </p:cNvPr>
          <p:cNvSpPr txBox="1"/>
          <p:nvPr/>
        </p:nvSpPr>
        <p:spPr>
          <a:xfrm rot="1782659">
            <a:off x="6907533" y="3244337"/>
            <a:ext cx="1240029" cy="528794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pPr algn="ctr"/>
            <a:r>
              <a:rPr lang="en-IN" sz="1600" b="1" dirty="0"/>
              <a:t>Agile Service Chaining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val="4778961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559D7E49-2556-4258-A9CB-45866090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599" cy="715962"/>
          </a:xfrm>
        </p:spPr>
        <p:txBody>
          <a:bodyPr>
            <a:normAutofit fontScale="90000"/>
          </a:bodyPr>
          <a:lstStyle/>
          <a:p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ea typeface="ＭＳ Ｐゴシック" panose="020B0600070205080204" pitchFamily="34" charset="-128"/>
              </a:rPr>
              <a:t>Possible IoT scenario with SDN and NFV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7B22FA31-2383-4F96-80F9-834D5211B7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66800"/>
            <a:ext cx="7391400" cy="5221016"/>
          </a:xfrm>
          <a:solidFill>
            <a:schemeClr val="tx1">
              <a:lumMod val="50000"/>
              <a:lumOff val="50000"/>
            </a:schemeClr>
          </a:solidFill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B1166D3-4A5B-423C-9967-932686E301C9}"/>
              </a:ext>
            </a:extLst>
          </p:cNvPr>
          <p:cNvSpPr/>
          <p:nvPr/>
        </p:nvSpPr>
        <p:spPr>
          <a:xfrm>
            <a:off x="4343400" y="1066800"/>
            <a:ext cx="3886200" cy="533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CB91AE-B567-4688-B627-4FA7F4A1E3AC}"/>
              </a:ext>
            </a:extLst>
          </p:cNvPr>
          <p:cNvSpPr/>
          <p:nvPr/>
        </p:nvSpPr>
        <p:spPr>
          <a:xfrm>
            <a:off x="2362200" y="1524000"/>
            <a:ext cx="457200" cy="533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1121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William Stallings, Foundations of Modern Networking: SDN, NFV,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QoE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, IoT, and Cloud”, Pearson Education, 2016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Mike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Ojo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  et al., “A SDN-IoT Architecture with NFV Implementation”, Proc.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Globecom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 Workshop, 4-8 Dec. 2016.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S.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Bera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 et al., “Software-Defined Networking for Internet of Things: A Survey”, IEEE Internet of Things Journal, pp 1994-2008, Vol. 4, No. 6, December 2017.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Nikos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Bizanis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 et al., “SDN and Virtualization Solutions for the Internet of Things: A Survey”, IEEE Access, pp 5591-5605, Vol-4, 2016.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Z. Qin et al., “A Software Defined Networking Architecture for the Internet of Things”, Proc. IEEE Network Operations and Management Symposium (NOMS), 5-9 May 2014.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A.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Vahdat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, M. Al-Fares, N. Farrington, R. N. Mysore, G. Porter, and S. </a:t>
            </a:r>
            <a:r>
              <a:rPr lang="en-US" sz="2000" dirty="0" err="1">
                <a:solidFill>
                  <a:schemeClr val="accent2">
                    <a:lumMod val="75000"/>
                  </a:schemeClr>
                </a:solidFill>
              </a:rPr>
              <a:t>Radhakrishnan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, “Scale-out networking in the data center,” IEEE Micro, vol. 30, no. 4, pp. 29-41, Jul. 2010.</a:t>
            </a:r>
          </a:p>
          <a:p>
            <a:pPr lvl="0">
              <a:buFont typeface="+mj-lt"/>
              <a:buAutoNum type="arabicPeriod"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Suk K. Lee et al., “Future IoT Networks: A Survey”, Journal of Applied Sciences, October 2017.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5176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1208317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5176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85615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Internet of Things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924800" cy="47244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Opening-up unprecedented opportunities for users, manufacturers and service providers in wide variety of sectors such as-</a:t>
            </a:r>
          </a:p>
          <a:p>
            <a:pPr lvl="1"/>
            <a:r>
              <a:rPr lang="en-US" sz="2200" dirty="0">
                <a:solidFill>
                  <a:srgbClr val="0070C0"/>
                </a:solidFill>
              </a:rPr>
              <a:t>Healthcare, Fitness Education, Home monitoring &amp; automation, Agriculture, Environmental monitoring; </a:t>
            </a:r>
          </a:p>
          <a:p>
            <a:pPr lvl="1"/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Energy saving and Smart grid;</a:t>
            </a:r>
          </a:p>
          <a:p>
            <a:pPr lvl="1"/>
            <a:r>
              <a:rPr lang="en-US" sz="2200" dirty="0">
                <a:solidFill>
                  <a:srgbClr val="0070C0"/>
                </a:solidFill>
              </a:rPr>
              <a:t>Transportation, Inventory and production management, Security, Surveillance and many more</a:t>
            </a:r>
          </a:p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IoT not just links sensor devices and generates the data for a purpose, it focuses on the automation and optimization within the systems.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889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</a:rPr>
              <a:t>Internet of Things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41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</a:rPr>
              <a:t>Definitions by ITU as-</a:t>
            </a:r>
          </a:p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IoT: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The global infrastructure for the information society, enabling advanced services by interconnecting things (physical and virtual) based on existing and evolving interoperable information and communication technologies.</a:t>
            </a:r>
          </a:p>
          <a:p>
            <a:pPr marL="0" indent="0">
              <a:buNone/>
            </a:pPr>
            <a:endParaRPr lang="en-US" sz="11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Thing: 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An object of the physical world (physical thing) or information world (virtual thing), which is capable of being identified and integrated into communication network.</a:t>
            </a:r>
          </a:p>
          <a:p>
            <a:pPr marL="0" indent="0">
              <a:buNone/>
            </a:pPr>
            <a:endParaRPr lang="en-US" sz="1100" b="1" dirty="0">
              <a:solidFill>
                <a:srgbClr val="0070C0"/>
              </a:solidFill>
            </a:endParaRPr>
          </a:p>
          <a:p>
            <a:r>
              <a:rPr lang="en-US" sz="2400" b="1" dirty="0">
                <a:solidFill>
                  <a:srgbClr val="0070C0"/>
                </a:solidFill>
              </a:rPr>
              <a:t>Device: </a:t>
            </a:r>
            <a:r>
              <a:rPr lang="en-US" sz="2400" dirty="0">
                <a:solidFill>
                  <a:srgbClr val="0070C0"/>
                </a:solidFill>
              </a:rPr>
              <a:t>A piece of equipment with mandatory capabilities of communication and the optional capabilities of sensing, actuation, data capture, data storage, and data processing.</a:t>
            </a:r>
          </a:p>
        </p:txBody>
      </p:sp>
    </p:spTree>
    <p:extLst>
      <p:ext uri="{BB962C8B-B14F-4D97-AF65-F5344CB8AC3E}">
        <p14:creationId xmlns:p14="http://schemas.microsoft.com/office/powerpoint/2010/main" val="2168655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679"/>
            <a:ext cx="3733800" cy="5334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IoT Structure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F0DD55-A3FF-47A8-B97E-BFDD12F515EB}"/>
              </a:ext>
            </a:extLst>
          </p:cNvPr>
          <p:cNvSpPr/>
          <p:nvPr/>
        </p:nvSpPr>
        <p:spPr>
          <a:xfrm>
            <a:off x="5486400" y="214046"/>
            <a:ext cx="3505200" cy="534855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70C0"/>
                </a:solidFill>
              </a:rPr>
              <a:t>Service Layer: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marL="274638"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Provide customized services to the users. e.g. Healthcare, Smart industry, Environmental monitoring, Vehicular traffic Management etc.</a:t>
            </a:r>
            <a:endParaRPr lang="en-US" sz="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000" b="1" dirty="0">
                <a:solidFill>
                  <a:srgbClr val="0070C0"/>
                </a:solidFill>
              </a:rPr>
              <a:t>Platform Layer: </a:t>
            </a:r>
          </a:p>
          <a:p>
            <a:pPr marL="274638"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Provide platform to support and execute the IoT services.</a:t>
            </a:r>
          </a:p>
          <a:p>
            <a:pPr marL="274638"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e.g. OS platform, Data analysis platform, Service development platform etc.</a:t>
            </a:r>
            <a:endParaRPr lang="en-US" sz="7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000" b="1" dirty="0">
                <a:solidFill>
                  <a:srgbClr val="0070C0"/>
                </a:solidFill>
              </a:rPr>
              <a:t>Network Layer: </a:t>
            </a:r>
            <a:endParaRPr lang="en-US" sz="2000" dirty="0">
              <a:solidFill>
                <a:srgbClr val="0070C0"/>
              </a:solidFill>
            </a:endParaRPr>
          </a:p>
          <a:p>
            <a:pPr marL="274638"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Provides connectivity for exchange of data among the devices, contents, services and users</a:t>
            </a:r>
          </a:p>
          <a:p>
            <a:r>
              <a:rPr lang="en-US" sz="2000" b="1" dirty="0">
                <a:solidFill>
                  <a:srgbClr val="0070C0"/>
                </a:solidFill>
              </a:rPr>
              <a:t>Device Layer: </a:t>
            </a:r>
            <a:endParaRPr lang="en-US" sz="2000" dirty="0">
              <a:solidFill>
                <a:srgbClr val="0070C0"/>
              </a:solidFill>
            </a:endParaRPr>
          </a:p>
          <a:p>
            <a:pPr marL="274638"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Comprises the devices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5F3CF-8EB2-4733-A4BD-79D2B6FE9114}"/>
              </a:ext>
            </a:extLst>
          </p:cNvPr>
          <p:cNvSpPr/>
          <p:nvPr/>
        </p:nvSpPr>
        <p:spPr>
          <a:xfrm>
            <a:off x="1624584" y="5715000"/>
            <a:ext cx="7367016" cy="6328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2060"/>
                </a:solidFill>
              </a:rPr>
              <a:t>Security: </a:t>
            </a:r>
            <a:endParaRPr lang="en-US" sz="2000" dirty="0">
              <a:solidFill>
                <a:srgbClr val="002060"/>
              </a:solidFill>
            </a:endParaRPr>
          </a:p>
          <a:p>
            <a:pPr marL="274638" lvl="1"/>
            <a:r>
              <a:rPr lang="en-US" dirty="0">
                <a:solidFill>
                  <a:srgbClr val="002060"/>
                </a:solidFill>
              </a:rPr>
              <a:t>Security and privacy issues need to be dealt with individually at each layer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1203F9B-B647-48F4-B033-8135D4C85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990600"/>
            <a:ext cx="5334000" cy="42666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F7D7B65-1AA5-4F78-B898-F4D9B9E31357}"/>
              </a:ext>
            </a:extLst>
          </p:cNvPr>
          <p:cNvSpPr/>
          <p:nvPr/>
        </p:nvSpPr>
        <p:spPr>
          <a:xfrm>
            <a:off x="176784" y="5281079"/>
            <a:ext cx="3252216" cy="205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Reference: Suk </a:t>
            </a:r>
            <a:r>
              <a:rPr lang="en-US" dirty="0" err="1">
                <a:solidFill>
                  <a:schemeClr val="tx1"/>
                </a:solidFill>
              </a:rPr>
              <a:t>Kyu</a:t>
            </a:r>
            <a:r>
              <a:rPr lang="en-US" dirty="0">
                <a:solidFill>
                  <a:schemeClr val="tx1"/>
                </a:solidFill>
              </a:rPr>
              <a:t> Lee Et al. [7]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605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76200"/>
            <a:ext cx="4572000" cy="5334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IoT Challenges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8305800" cy="60198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Heterogeneity: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Diverse forms of services dealing with data in different forms and formats and producing diverse responses 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Wide diversity of sensor, actuator devices with widely varying characteristics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Diverse protocols and interface used in the communications and the devices</a:t>
            </a:r>
            <a:endParaRPr lang="en-US" sz="9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rgbClr val="0070C0"/>
                </a:solidFill>
              </a:rPr>
              <a:t>Scalability: 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Fast growing requiring addition of millions of device in short span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Configuration and Management of vast number of devices</a:t>
            </a:r>
            <a:endParaRPr lang="en-US" sz="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rgbClr val="0070C0"/>
                </a:solidFill>
              </a:rPr>
              <a:t>Agility: 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Rollout of new services with minimum delay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Need for devices with new characteristics in short notice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Optimality: 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Sharing of resources among services for optimal use</a:t>
            </a:r>
          </a:p>
          <a:p>
            <a:pPr lvl="1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Share network resources, devices among services</a:t>
            </a:r>
          </a:p>
        </p:txBody>
      </p:sp>
    </p:spTree>
    <p:extLst>
      <p:ext uri="{BB962C8B-B14F-4D97-AF65-F5344CB8AC3E}">
        <p14:creationId xmlns:p14="http://schemas.microsoft.com/office/powerpoint/2010/main" val="1354401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15126"/>
            <a:ext cx="7010400" cy="1171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Software Defined Networking (SDN)</a:t>
            </a:r>
          </a:p>
        </p:txBody>
      </p:sp>
    </p:spTree>
    <p:extLst>
      <p:ext uri="{BB962C8B-B14F-4D97-AF65-F5344CB8AC3E}">
        <p14:creationId xmlns:p14="http://schemas.microsoft.com/office/powerpoint/2010/main" val="334001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010400" cy="6858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</a:rPr>
              <a:t>SDN – Basic Premises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98638"/>
            <a:ext cx="7543800" cy="3230562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Separation of control plane and data plane</a:t>
            </a:r>
          </a:p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Control plane comprises the programmable controller which has the global view of the network</a:t>
            </a: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Data plane comprises the switches that forward the packets</a:t>
            </a:r>
          </a:p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Forwarding rules (flow entries) are installed at the switches by the controller</a:t>
            </a:r>
          </a:p>
        </p:txBody>
      </p:sp>
    </p:spTree>
    <p:extLst>
      <p:ext uri="{BB962C8B-B14F-4D97-AF65-F5344CB8AC3E}">
        <p14:creationId xmlns:p14="http://schemas.microsoft.com/office/powerpoint/2010/main" val="256772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12504</TotalTime>
  <Words>1684</Words>
  <Application>Microsoft Office PowerPoint</Application>
  <PresentationFormat>On-screen Show (4:3)</PresentationFormat>
  <Paragraphs>278</Paragraphs>
  <Slides>39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ＭＳ Ｐゴシック</vt:lpstr>
      <vt:lpstr>Arial</vt:lpstr>
      <vt:lpstr>Calibri</vt:lpstr>
      <vt:lpstr>Helvetica</vt:lpstr>
      <vt:lpstr>Times New Roman</vt:lpstr>
      <vt:lpstr>Wingdings</vt:lpstr>
      <vt:lpstr>ヒラギノ角ゴ Pro W3</vt:lpstr>
      <vt:lpstr>Office Theme</vt:lpstr>
      <vt:lpstr>SDN and NFV in IoT Networking</vt:lpstr>
      <vt:lpstr>PowerPoint Presentation</vt:lpstr>
      <vt:lpstr>Internet of Things </vt:lpstr>
      <vt:lpstr>Internet of Things </vt:lpstr>
      <vt:lpstr>Internet of Things </vt:lpstr>
      <vt:lpstr>IoT Structure</vt:lpstr>
      <vt:lpstr>IoT Challenges </vt:lpstr>
      <vt:lpstr>Software Defined Networking (SDN)</vt:lpstr>
      <vt:lpstr>SDN – Basic Premises</vt:lpstr>
      <vt:lpstr>Traditional Computer Networks</vt:lpstr>
      <vt:lpstr>Traditional Computer Networks</vt:lpstr>
      <vt:lpstr>Software Defined Networking</vt:lpstr>
      <vt:lpstr>SDN Control and Data Planes </vt:lpstr>
      <vt:lpstr>Benefits:</vt:lpstr>
      <vt:lpstr>Beneficiaries:</vt:lpstr>
      <vt:lpstr>PowerPoint Presentation</vt:lpstr>
      <vt:lpstr>PowerPoint Presentation</vt:lpstr>
      <vt:lpstr>OpenFlow Controller &amp; OpenFlow Switch</vt:lpstr>
      <vt:lpstr>OpenFlow Controller</vt:lpstr>
      <vt:lpstr>OpenFlow Controller &amp; OpenFlow Switch</vt:lpstr>
      <vt:lpstr>OpenFlow Enabled Switch</vt:lpstr>
      <vt:lpstr>Data-Plane: Simple Packet Handling</vt:lpstr>
      <vt:lpstr>Actions: Forward/Drop </vt:lpstr>
      <vt:lpstr>Example OpenFlow Applications</vt:lpstr>
      <vt:lpstr>Dynamic Access Control</vt:lpstr>
      <vt:lpstr>Seamless Mobility/Migration</vt:lpstr>
      <vt:lpstr>Server Load Balancing</vt:lpstr>
      <vt:lpstr>Network Virtualization</vt:lpstr>
      <vt:lpstr>Network Function Virtualization (NFV)</vt:lpstr>
      <vt:lpstr>NFV</vt:lpstr>
      <vt:lpstr>NFV Architecture</vt:lpstr>
      <vt:lpstr>NFV Architecture</vt:lpstr>
      <vt:lpstr>NFV Advantages</vt:lpstr>
      <vt:lpstr>SDN &amp; NFV</vt:lpstr>
      <vt:lpstr>Using SDN &amp; NFV in IoT</vt:lpstr>
      <vt:lpstr>Possible IoT scenario with SDN and NFV</vt:lpstr>
      <vt:lpstr>References</vt:lpstr>
      <vt:lpstr>Questions?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Center Networking using SDN Approach</dc:title>
  <dc:creator>nabajyoti medhi</dc:creator>
  <cp:lastModifiedBy>dks</cp:lastModifiedBy>
  <cp:revision>233</cp:revision>
  <dcterms:created xsi:type="dcterms:W3CDTF">2006-08-16T00:00:00Z</dcterms:created>
  <dcterms:modified xsi:type="dcterms:W3CDTF">2018-02-23T05:30:14Z</dcterms:modified>
</cp:coreProperties>
</file>