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5A9FD-8A6D-4BDF-BA3C-EE79BD836E44}" type="datetimeFigureOut">
              <a:rPr lang="en-US" smtClean="0"/>
              <a:t>30/12/2016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BA59F-EF8C-4B30-88E4-C8EC98E53D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194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5A9FD-8A6D-4BDF-BA3C-EE79BD836E44}" type="datetimeFigureOut">
              <a:rPr lang="en-US" smtClean="0"/>
              <a:t>30/12/2016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BA59F-EF8C-4B30-88E4-C8EC98E53D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3073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5A9FD-8A6D-4BDF-BA3C-EE79BD836E44}" type="datetimeFigureOut">
              <a:rPr lang="en-US" smtClean="0"/>
              <a:t>30/12/2016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BA59F-EF8C-4B30-88E4-C8EC98E53D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7974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5A9FD-8A6D-4BDF-BA3C-EE79BD836E44}" type="datetimeFigureOut">
              <a:rPr lang="en-US" smtClean="0"/>
              <a:t>30/12/2016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BA59F-EF8C-4B30-88E4-C8EC98E53D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62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5A9FD-8A6D-4BDF-BA3C-EE79BD836E44}" type="datetimeFigureOut">
              <a:rPr lang="en-US" smtClean="0"/>
              <a:t>30/12/2016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BA59F-EF8C-4B30-88E4-C8EC98E53D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0932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5A9FD-8A6D-4BDF-BA3C-EE79BD836E44}" type="datetimeFigureOut">
              <a:rPr lang="en-US" smtClean="0"/>
              <a:t>30/12/2016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BA59F-EF8C-4B30-88E4-C8EC98E53D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28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5A9FD-8A6D-4BDF-BA3C-EE79BD836E44}" type="datetimeFigureOut">
              <a:rPr lang="en-US" smtClean="0"/>
              <a:t>30/12/2016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BA59F-EF8C-4B30-88E4-C8EC98E53D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2237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5A9FD-8A6D-4BDF-BA3C-EE79BD836E44}" type="datetimeFigureOut">
              <a:rPr lang="en-US" smtClean="0"/>
              <a:t>30/12/2016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BA59F-EF8C-4B30-88E4-C8EC98E53D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42759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5A9FD-8A6D-4BDF-BA3C-EE79BD836E44}" type="datetimeFigureOut">
              <a:rPr lang="en-US" smtClean="0"/>
              <a:t>30/12/2016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BA59F-EF8C-4B30-88E4-C8EC98E53D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1274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5A9FD-8A6D-4BDF-BA3C-EE79BD836E44}" type="datetimeFigureOut">
              <a:rPr lang="en-US" smtClean="0"/>
              <a:t>30/12/2016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BA59F-EF8C-4B30-88E4-C8EC98E53D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7619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5A9FD-8A6D-4BDF-BA3C-EE79BD836E44}" type="datetimeFigureOut">
              <a:rPr lang="en-US" smtClean="0"/>
              <a:t>30/12/2016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BA59F-EF8C-4B30-88E4-C8EC98E53D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2706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95A9FD-8A6D-4BDF-BA3C-EE79BD836E44}" type="datetimeFigureOut">
              <a:rPr lang="en-US" smtClean="0"/>
              <a:t>30/12/2016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0BA59F-EF8C-4B30-88E4-C8EC98E53D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995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8601"/>
            <a:ext cx="7772400" cy="1904999"/>
          </a:xfrm>
        </p:spPr>
        <p:txBody>
          <a:bodyPr>
            <a:normAutofit/>
          </a:bodyPr>
          <a:lstStyle/>
          <a:p>
            <a:r>
              <a:rPr lang="en-US" dirty="0"/>
              <a:t>Start-up Policy:</a:t>
            </a:r>
            <a:br>
              <a:rPr lang="en-US" dirty="0"/>
            </a:br>
            <a:r>
              <a:rPr lang="en-US" dirty="0"/>
              <a:t>AICTE-2016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905000"/>
            <a:ext cx="8382000" cy="3733800"/>
          </a:xfrm>
        </p:spPr>
        <p:txBody>
          <a:bodyPr>
            <a:normAutofit/>
          </a:bodyPr>
          <a:lstStyle/>
          <a:p>
            <a:r>
              <a:rPr lang="en-US" b="1" i="1" dirty="0">
                <a:solidFill>
                  <a:schemeClr val="tx1"/>
                </a:solidFill>
              </a:rPr>
              <a:t>Policy for AICTE Approved Institutions</a:t>
            </a:r>
          </a:p>
          <a:p>
            <a:r>
              <a:rPr lang="en-US" b="1" i="1" dirty="0">
                <a:solidFill>
                  <a:schemeClr val="tx1"/>
                </a:solidFill>
              </a:rPr>
              <a:t>to Promote Student Driven Start-ups</a:t>
            </a:r>
          </a:p>
          <a:p>
            <a:pPr algn="l"/>
            <a:r>
              <a:rPr lang="en-US" sz="2600" i="1" dirty="0">
                <a:solidFill>
                  <a:schemeClr val="tx1"/>
                </a:solidFill>
              </a:rPr>
              <a:t>This policy is intended to guide AICTE approved institutions when implementing Government of India's 'Start-up India' initiative. The policy aims to identify the potential of students and transform them into start-up entrepreneurs</a:t>
            </a:r>
            <a:r>
              <a:rPr lang="en-US" sz="2600" i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39227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219200"/>
            <a:ext cx="8382000" cy="4038600"/>
          </a:xfrm>
        </p:spPr>
        <p:txBody>
          <a:bodyPr>
            <a:normAutofit/>
          </a:bodyPr>
          <a:lstStyle/>
          <a:p>
            <a:pPr marL="342900" indent="-342900" algn="l">
              <a:buAutoNum type="arabicPeriod" startAt="4"/>
            </a:pPr>
            <a:r>
              <a:rPr lang="en-US" sz="1600" b="1" dirty="0" smtClean="0">
                <a:solidFill>
                  <a:schemeClr val="tx1"/>
                </a:solidFill>
              </a:rPr>
              <a:t>Definitions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4.15 Atal Innovation Mission (AIM):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Atal Innovation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Mission established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 the </a:t>
            </a:r>
            <a:r>
              <a:rPr lang="en-US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GoI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would be an innovation promotion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platform involving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academics, entrepreneurs, and researchers. AIM, for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which an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initial sum of INR 150 crores has been earmarked by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government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will draw upon national and international experiences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foster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culture of innovation and R&amp; D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4.16 National Advisory Committee on Startups (NACM):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National Advisory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Committee on Startups is comprised of representatives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 Ministry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Human Resource Development (MHRD), AICTE,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Ministry of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Skill Development and Entrepreneurship (MSDE).The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National Resource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Institution will implement the AICTE startup policy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national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banks/ financial institutions will be formed as an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apex strategic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body to guide and monitor the implementation of the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policy. This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body will also select the regional hubs that will be responsible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the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effective implementation of the policy.</a:t>
            </a:r>
            <a:endParaRPr lang="en-US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5569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219200"/>
            <a:ext cx="8382000" cy="4038600"/>
          </a:xfrm>
        </p:spPr>
        <p:txBody>
          <a:bodyPr>
            <a:normAutofit/>
          </a:bodyPr>
          <a:lstStyle/>
          <a:p>
            <a:pPr marL="342900" indent="-342900" algn="l">
              <a:buAutoNum type="arabicPeriod" startAt="4"/>
            </a:pPr>
            <a:r>
              <a:rPr lang="en-US" sz="1600" b="1" dirty="0" smtClean="0">
                <a:solidFill>
                  <a:schemeClr val="tx1"/>
                </a:solidFill>
              </a:rPr>
              <a:t>Definitions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4.17 National Resource Institution to Implement the Policy: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refers to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nationally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renowned institution that will be identified as a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'National Resource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Institution' to implement the AICTE Start-up Policy.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institution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selected as 'National Resource Institution' will need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identify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four regional hubs across India to successfully implement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policy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The eligibility to select the National Resource Institution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would be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follows. The Institute should be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4.17.1 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Practicing entrepreneurship and development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initiatives</a:t>
            </a:r>
          </a:p>
          <a:p>
            <a:pPr algn="just"/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4.17.2  Offering AICTE approved/affiliated courses for at least last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five years</a:t>
            </a:r>
          </a:p>
          <a:p>
            <a:pPr algn="just"/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4.17.3  Have experience of having worked in the field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entrepreneurship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start-ups at the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national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level as well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international levels</a:t>
            </a:r>
          </a:p>
          <a:p>
            <a:pPr algn="just"/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4.17.4  Have experience in implementing government projects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whether as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Government Resource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Centre or Government's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Nodal Agency</a:t>
            </a:r>
          </a:p>
          <a:p>
            <a:pPr algn="just"/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4.17.5  Have experience in monitoring and evaluating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government projects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ideas from different Ministries who are working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the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development of entrepreneurship and start-ups.</a:t>
            </a:r>
            <a:endParaRPr lang="en-US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0062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219200"/>
            <a:ext cx="8382000" cy="4038600"/>
          </a:xfrm>
        </p:spPr>
        <p:txBody>
          <a:bodyPr>
            <a:normAutofit lnSpcReduction="10000"/>
          </a:bodyPr>
          <a:lstStyle/>
          <a:p>
            <a:pPr marL="342900" indent="-342900" algn="l">
              <a:buAutoNum type="arabicPeriod" startAt="5"/>
            </a:pPr>
            <a:r>
              <a:rPr lang="en-US" sz="1600" b="1" dirty="0" smtClean="0">
                <a:solidFill>
                  <a:schemeClr val="tx1"/>
                </a:solidFill>
              </a:rPr>
              <a:t>Policy </a:t>
            </a:r>
            <a:r>
              <a:rPr lang="en-US" sz="1600" b="1" dirty="0">
                <a:solidFill>
                  <a:schemeClr val="tx1"/>
                </a:solidFill>
              </a:rPr>
              <a:t>Objectives</a:t>
            </a:r>
            <a:r>
              <a:rPr lang="en-US" sz="1600" b="1" dirty="0" smtClean="0">
                <a:solidFill>
                  <a:schemeClr val="tx1"/>
                </a:solidFill>
              </a:rPr>
              <a:t>:</a:t>
            </a:r>
          </a:p>
          <a:p>
            <a:pPr algn="just"/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5.1 To prepare students as they gain benefits from </a:t>
            </a:r>
            <a:r>
              <a:rPr lang="en-US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GoI's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'Start-up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India‘ programme.</a:t>
            </a:r>
          </a:p>
          <a:p>
            <a:pPr algn="just"/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5.2 To encourage Science and Technology students to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choose entrepreneurship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their careers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5.3 To motivate students to convert their Detailed Project Reports (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DPRs) and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projects into viable B-plans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5.4 To create a common virtual platform and ask institutions to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submit students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 projects on this platform to make the project nationwide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5.5 To inculcate social responsive </a:t>
            </a:r>
            <a:r>
              <a:rPr lang="en-US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behaviours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among students aspiring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launch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start-ups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5.6 To offer students, from rural regions of India, training in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business opportunity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identification in their local areas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5.7 To orient students as to how they can conceptualize social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business start-ups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 will address social issues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5.8 To provide handholding support to students for launching their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startups during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entire course of their study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5.9 To equip students with the necessary skills for </a:t>
            </a:r>
            <a:r>
              <a:rPr lang="en-US" sz="1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managing </a:t>
            </a:r>
            <a:r>
              <a:rPr lang="en-US" sz="16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 business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enterprise.</a:t>
            </a:r>
            <a:endParaRPr lang="en-US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8026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219200"/>
            <a:ext cx="8382000" cy="4038600"/>
          </a:xfrm>
        </p:spPr>
        <p:txBody>
          <a:bodyPr>
            <a:normAutofit/>
          </a:bodyPr>
          <a:lstStyle/>
          <a:p>
            <a:pPr marL="342900" indent="-342900" algn="l">
              <a:buAutoNum type="arabicPeriod" startAt="6"/>
            </a:pP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Curriculum: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6.1 Knowledge, Skills and Attitude: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Courses aimed to develop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 as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start-up entrepreneurs will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have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percent Knowledge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related courses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40 percent Skills based courses and 30 percent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Attitude related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courses.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6.2 Introduction of Entrepreneurship Courses: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Entrepreneurship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courses will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comprised of the Basics of Entrepreneurship, Start-up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Ecosystem in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Country, Business Idea Generation and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Support Institutions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Entrepreneurship. This may be introduced in the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initial semesters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Engineering and Management courses. These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courses would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 with encouraging students to choose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entrepreneurial careers.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6.3 Courses on Basic Business Management: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the first year (for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two year programme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and the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third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 ( for four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–year programme)courses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like, Basics of Entrepreneurship Accounting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Book-Keeping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Basics of Entrepreneurial Marketing, Principles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Inventory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Management and related concepts, Small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Business Management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should be discussed for 2-4 hours per week. This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 orient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 with the fundamentals of business and other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related areas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1492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219200"/>
            <a:ext cx="8382000" cy="4038600"/>
          </a:xfrm>
        </p:spPr>
        <p:txBody>
          <a:bodyPr>
            <a:normAutofit/>
          </a:bodyPr>
          <a:lstStyle/>
          <a:p>
            <a:pPr marL="342900" indent="-342900" algn="l">
              <a:buAutoNum type="arabicPeriod" startAt="6"/>
            </a:pP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Curriculum: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6.4 Start-up Stream as one of the Specializations: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provision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acquiring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degree with specialization in a start-up should be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ensured with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 professional course like B.Tech./ BE/ BBA/Diploma/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Pharma/B. Arch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B. </a:t>
            </a:r>
            <a:r>
              <a:rPr lang="en-US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Voc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PGDM/ M.Tech./ MBA etc.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Institutions should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offer the specialization of 'Start-up: Launching and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Sustaining‘ to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 students as well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6.5 Industry-Government-Academic Linkages: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Experts from Industry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Government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 agree while designing the Program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Architecture. The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Academic Advisory Committee should have representation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 Industry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Government as well as academia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6.6 Idea Lab to Nation's Idea Lab: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Business Idea Lab should be set up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every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campus to pool the business ideas of students, test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 feasibility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compile and file the IPR. The Business Idea Lab can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run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 third-year students who have one year left with the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Institutions. They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encourage, guide and mentor the first and second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 students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while identifying at least one feasible business idea for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business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 social venture. The Business Idea Labs would extend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go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beyond the academic campuses and collectively could be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Nation's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Idea Lab. AICTE could plan on allocating a separate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space for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enlisting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 business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ideas on their web-portal.</a:t>
            </a:r>
            <a:endParaRPr lang="en-US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0993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219200"/>
            <a:ext cx="8382000" cy="4038600"/>
          </a:xfrm>
        </p:spPr>
        <p:txBody>
          <a:bodyPr>
            <a:normAutofit/>
          </a:bodyPr>
          <a:lstStyle/>
          <a:p>
            <a:pPr marL="342900" indent="-342900" algn="l">
              <a:buAutoNum type="arabicPeriod" startAt="6"/>
            </a:pP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Curriculum: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6.7 MOOC: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student must enroll for at least one MOOC related to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'Startup Management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Entrepreneurship'. MOOCs are being offered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 IITs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several renowned Institutions in the country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6.8 Flexibility in adopting indigenous technology and 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knowledge: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Institutions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 have the flexibility to adopt </a:t>
            </a:r>
            <a:r>
              <a:rPr lang="en-US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upto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25-30 percent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indigenous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technological knowledge into the course curriculum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6.9 Summer/Winter Internship: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 opting for 'Start-up: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Launching and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Sustaining' specialization could be placed in Financial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Institutions and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 driven start-ups to enable them to learn the basics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financial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management and gain ideas about the extent of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support available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start-up entrepreneurs and youth entrepreneurs</a:t>
            </a:r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8768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219200"/>
            <a:ext cx="8382000" cy="4038600"/>
          </a:xfrm>
        </p:spPr>
        <p:txBody>
          <a:bodyPr>
            <a:normAutofit/>
          </a:bodyPr>
          <a:lstStyle/>
          <a:p>
            <a:pPr marL="342900" indent="-342900" algn="l">
              <a:buAutoNum type="arabicPeriod" startAt="7"/>
            </a:pP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Pedagogy: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7.1 On Campus-Off Campus: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Course on 'Start-up: Launching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Sustaining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 should be discussed inside the class room as well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through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Off-Campus sites. Students should be motivated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supported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make visits based on their business ideas and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 about individual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market practices. The tasks to be completed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 students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outside the classroom must be incentivized by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suitable credits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accordance with the course structure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7.2 Entrepreneur-on Campus (both successful and failed):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addition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the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regular classes and assignments, entrepreneurs or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start-up entrepreneurs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(both successful and failed) should be invited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campus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live with the students and mentor /guide them for their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startups. This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concept helped several US based academic institutions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the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past and this practice continues even today. The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successful entrepreneur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 teach his experience with success. However,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failed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entrepreneur would offer guidance on mistakes to be avoided.</a:t>
            </a:r>
          </a:p>
        </p:txBody>
      </p:sp>
    </p:spTree>
    <p:extLst>
      <p:ext uri="{BB962C8B-B14F-4D97-AF65-F5344CB8AC3E}">
        <p14:creationId xmlns:p14="http://schemas.microsoft.com/office/powerpoint/2010/main" val="1293575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219200"/>
            <a:ext cx="8382000" cy="4038600"/>
          </a:xfrm>
        </p:spPr>
        <p:txBody>
          <a:bodyPr>
            <a:normAutofit/>
          </a:bodyPr>
          <a:lstStyle/>
          <a:p>
            <a:pPr marL="342900" indent="-342900" algn="l">
              <a:buAutoNum type="arabicPeriod" startAt="7"/>
            </a:pP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Pedagogy: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7.3 Angels and Venture Capitalists in Classrooms: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student pursuing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start-up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a career needs to know the details of the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funding mechanism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start-ups. It is advisable to invite Business Angels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VCs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part-time course instructors. The practical knowledge and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rich insights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provided by these experts would help students during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financial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planning of their start-ups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7.4 Workshops: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 who aim to start a business venture must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well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trained and have the support from practitioners and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market experts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This will help them find a business opportunity and refine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 initial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raw ideas with the right perspective. Hence, a set of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workshops are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required to be scheduled like Opportunity Sensing and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Business Ideation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Raw Idea to Viable Business Idea,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Technology Commercialization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B-plan Preparation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7.5 Start-up Fest: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bolster the Start-up Eco-system in India,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Government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 proposed to introduce Start-up fests at national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international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levels. This initiative of Government should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connected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extended to academic campuses. Such fests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would serve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an ideal platform for Student Start-ups to showcase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 ideas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work with a larger audience comprised of potential investors, mentors and fellow start-ups.</a:t>
            </a:r>
            <a:endParaRPr lang="en-US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4241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219200"/>
            <a:ext cx="8382000" cy="4038600"/>
          </a:xfrm>
        </p:spPr>
        <p:txBody>
          <a:bodyPr>
            <a:normAutofit/>
          </a:bodyPr>
          <a:lstStyle/>
          <a:p>
            <a:pPr marL="342900" indent="-342900" algn="l">
              <a:buAutoNum type="arabicPeriod" startAt="7"/>
            </a:pP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Pedagogy: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7.6 Elevator-Pitch: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Short orientation </a:t>
            </a:r>
            <a:r>
              <a:rPr lang="en-US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programmes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on, 'how to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pitch business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ideas for funding' are also essential for start-ups. These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be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conducted on campuses by faculty/trainers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7.7 Short-Films: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Shorts films of 2-3 minutes can be made about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several related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aspects of venture planning, start-up launching,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financing, elevator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pitch, negotiating with customers etc. to give an idea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start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discussions among the students who are conceptualizing startups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7.8 Dissemination of Govt. Policies and Programmes for Start-up 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Entrepreneurship</a:t>
            </a:r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Awareness of Generation Programmes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 needed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make students aware of government initiatives such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Skill-India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Smart-Cities, </a:t>
            </a:r>
            <a:r>
              <a:rPr lang="en-US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Swacch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Bharat, Make-in-India and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several other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related offers from banking and financial institutions.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Through such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interventions, efforts can be made to offer a supportive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knowledge-driven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environment for potential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 entrepreneurs, which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a prerequisite for start-ups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7.9 Development of Student Start-up Manual: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Academic Institutions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develop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manuals on 'Business Ideation to Launch a Business Startups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'. These manuals will help faculty and trainers as they guide their students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effectively.</a:t>
            </a:r>
            <a:endParaRPr lang="en-US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0425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219200"/>
            <a:ext cx="8382000" cy="4038600"/>
          </a:xfrm>
        </p:spPr>
        <p:txBody>
          <a:bodyPr>
            <a:normAutofit/>
          </a:bodyPr>
          <a:lstStyle/>
          <a:p>
            <a:pPr marL="342900" indent="-342900" algn="l">
              <a:buAutoNum type="arabicPeriod" startAt="7"/>
            </a:pP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Pedagogy: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7.10 Course Load and Subjects of Study: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students who opt /register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the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'Start-up: Launching and Sustaining' program, the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expected course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load is approximately 40 hours per week (in class and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outside the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class) which is equivalent to the industry average of working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hours per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week (8 hours per day * 5 working days). This is higher than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contact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classes of 30 hours per week in other course programs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7.11 Course Flexibility: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Normal semesters are 20 weeks in duration and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tri-semesters are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weeks in duration. There are 8 academic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semesters for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UG level while 4 semesters or 6 trimesters for the PG level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 needed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covering about 170-200 course credits. Students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opting for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'Start-up: Launching and Sustaining' program have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flexibility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create 'graduation outcomes' within 4/2 years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registering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 the 'Start-up: Launching and Sustaining'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program. The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Graduation Outcome will be set by Universities or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Autonomous Institutions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based on their degree award systems.</a:t>
            </a:r>
            <a:endParaRPr lang="en-US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1446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304800"/>
            <a:ext cx="8382000" cy="6400800"/>
          </a:xfrm>
        </p:spPr>
        <p:txBody>
          <a:bodyPr>
            <a:normAutofit/>
          </a:bodyPr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Table of </a:t>
            </a:r>
            <a:r>
              <a:rPr lang="en-US" sz="2000" b="1" dirty="0" smtClean="0">
                <a:solidFill>
                  <a:schemeClr val="tx1"/>
                </a:solidFill>
              </a:rPr>
              <a:t>Contents</a:t>
            </a:r>
          </a:p>
          <a:p>
            <a:pPr marL="342900" indent="-342900" algn="l">
              <a:buAutoNum type="arabicPeriod"/>
            </a:pPr>
            <a:r>
              <a:rPr lang="en-US" sz="1600" b="1" dirty="0" smtClean="0">
                <a:solidFill>
                  <a:schemeClr val="tx1"/>
                </a:solidFill>
              </a:rPr>
              <a:t>The Preamble</a:t>
            </a:r>
          </a:p>
          <a:p>
            <a:pPr marL="342900" indent="-342900" algn="l">
              <a:buAutoNum type="arabicPeriod"/>
            </a:pPr>
            <a:r>
              <a:rPr lang="en-US" sz="1600" b="1" dirty="0" smtClean="0">
                <a:solidFill>
                  <a:schemeClr val="tx1"/>
                </a:solidFill>
              </a:rPr>
              <a:t>Vision</a:t>
            </a:r>
          </a:p>
          <a:p>
            <a:pPr marL="342900" indent="-342900" algn="l">
              <a:buAutoNum type="arabicPeriod"/>
            </a:pPr>
            <a:r>
              <a:rPr lang="en-US" sz="1600" b="1" dirty="0" smtClean="0">
                <a:solidFill>
                  <a:schemeClr val="tx1"/>
                </a:solidFill>
              </a:rPr>
              <a:t>Mission</a:t>
            </a:r>
          </a:p>
          <a:p>
            <a:pPr marL="342900" indent="-342900" algn="l">
              <a:buAutoNum type="arabicPeriod"/>
            </a:pPr>
            <a:r>
              <a:rPr lang="en-US" sz="1600" b="1" dirty="0" smtClean="0">
                <a:solidFill>
                  <a:schemeClr val="tx1"/>
                </a:solidFill>
              </a:rPr>
              <a:t>Definitions</a:t>
            </a:r>
          </a:p>
          <a:p>
            <a:pPr marL="342900" indent="-342900" algn="l">
              <a:buAutoNum type="arabicPeriod"/>
            </a:pPr>
            <a:r>
              <a:rPr lang="en-US" sz="1600" b="1" dirty="0">
                <a:solidFill>
                  <a:schemeClr val="tx1"/>
                </a:solidFill>
              </a:rPr>
              <a:t>Policy </a:t>
            </a:r>
            <a:r>
              <a:rPr lang="en-US" sz="1600" b="1" dirty="0" smtClean="0">
                <a:solidFill>
                  <a:schemeClr val="tx1"/>
                </a:solidFill>
              </a:rPr>
              <a:t>Objectives</a:t>
            </a:r>
          </a:p>
          <a:p>
            <a:pPr marL="342900" indent="-342900" algn="l">
              <a:buAutoNum type="arabicPeriod"/>
            </a:pPr>
            <a:r>
              <a:rPr lang="en-US" sz="1600" b="1" dirty="0" smtClean="0">
                <a:solidFill>
                  <a:schemeClr val="tx1"/>
                </a:solidFill>
              </a:rPr>
              <a:t>Curriculum</a:t>
            </a:r>
          </a:p>
          <a:p>
            <a:pPr marL="342900" indent="-342900" algn="l">
              <a:buAutoNum type="arabicPeriod"/>
            </a:pPr>
            <a:r>
              <a:rPr lang="en-US" sz="1600" b="1" dirty="0" smtClean="0">
                <a:solidFill>
                  <a:schemeClr val="tx1"/>
                </a:solidFill>
              </a:rPr>
              <a:t>Pedagogy</a:t>
            </a:r>
          </a:p>
          <a:p>
            <a:pPr marL="342900" indent="-342900" algn="l">
              <a:buAutoNum type="arabicPeriod"/>
            </a:pPr>
            <a:r>
              <a:rPr lang="en-US" sz="1600" b="1" dirty="0">
                <a:solidFill>
                  <a:schemeClr val="tx1"/>
                </a:solidFill>
              </a:rPr>
              <a:t>Mentoring, Incubation and </a:t>
            </a:r>
            <a:r>
              <a:rPr lang="en-US" sz="1600" b="1" dirty="0" smtClean="0">
                <a:solidFill>
                  <a:schemeClr val="tx1"/>
                </a:solidFill>
              </a:rPr>
              <a:t>Acceleration</a:t>
            </a:r>
          </a:p>
          <a:p>
            <a:pPr marL="342900" indent="-342900" algn="l">
              <a:buAutoNum type="arabicPeriod"/>
            </a:pPr>
            <a:r>
              <a:rPr lang="en-US" sz="1600" b="1" dirty="0">
                <a:solidFill>
                  <a:schemeClr val="tx1"/>
                </a:solidFill>
              </a:rPr>
              <a:t>Evaluation and </a:t>
            </a:r>
            <a:r>
              <a:rPr lang="en-US" sz="1600" b="1" dirty="0" smtClean="0">
                <a:solidFill>
                  <a:schemeClr val="tx1"/>
                </a:solidFill>
              </a:rPr>
              <a:t>Assessment</a:t>
            </a:r>
          </a:p>
          <a:p>
            <a:pPr marL="342900" indent="-342900" algn="l">
              <a:buAutoNum type="arabicPeriod"/>
            </a:pPr>
            <a:r>
              <a:rPr lang="en-US" sz="1600" b="1" dirty="0">
                <a:solidFill>
                  <a:schemeClr val="tx1"/>
                </a:solidFill>
              </a:rPr>
              <a:t>Funding and </a:t>
            </a:r>
            <a:r>
              <a:rPr lang="en-US" sz="1600" b="1" dirty="0" smtClean="0">
                <a:solidFill>
                  <a:schemeClr val="tx1"/>
                </a:solidFill>
              </a:rPr>
              <a:t>Administration</a:t>
            </a:r>
          </a:p>
          <a:p>
            <a:pPr marL="342900" indent="-342900" algn="l">
              <a:buAutoNum type="arabicPeriod"/>
            </a:pPr>
            <a:r>
              <a:rPr lang="en-US" sz="1600" b="1" dirty="0">
                <a:solidFill>
                  <a:schemeClr val="tx1"/>
                </a:solidFill>
              </a:rPr>
              <a:t>Other Startup </a:t>
            </a:r>
            <a:r>
              <a:rPr lang="en-US" sz="1600" b="1" dirty="0" smtClean="0">
                <a:solidFill>
                  <a:schemeClr val="tx1"/>
                </a:solidFill>
              </a:rPr>
              <a:t>Initiatives</a:t>
            </a:r>
          </a:p>
          <a:p>
            <a:pPr marL="342900" indent="-342900" algn="l">
              <a:buAutoNum type="arabicPeriod"/>
            </a:pPr>
            <a:r>
              <a:rPr lang="en-US" sz="1600" b="1" dirty="0">
                <a:solidFill>
                  <a:schemeClr val="tx1"/>
                </a:solidFill>
              </a:rPr>
              <a:t>Gazette Notification</a:t>
            </a:r>
            <a:endParaRPr lang="en-US" sz="16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1777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219200"/>
            <a:ext cx="8382000" cy="4038600"/>
          </a:xfrm>
        </p:spPr>
        <p:txBody>
          <a:bodyPr>
            <a:normAutofit/>
          </a:bodyPr>
          <a:lstStyle/>
          <a:p>
            <a:pPr marL="342900" indent="-342900" algn="l">
              <a:buAutoNum type="arabicPeriod" startAt="8"/>
            </a:pP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Mentoring</a:t>
            </a:r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Incubation and Acceleration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8.1 Web-portal for Mentoring of Start-ups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high-quality interactive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web-portal will be provided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 AICTE to academic institutions along with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list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approved mentors. Start-ups can then identify mentors,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interact with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 and gain guidance. The web-portal will also have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database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subject matter specialists, researchers, faculty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trainers.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8.2 Pre-Incubation Planning: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is very important to primarily identify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which ideas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successfully go through the incubation process. This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phase of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pre-incubation can prepare student entrepreneurs for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incubation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phase by providing them prerequisite skills and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knowledge that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 help them validate and assess their ideas as well as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define their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business models in detail. In the pre-incubation planning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phase, the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following activities are to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performed: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8.2.1 Basic Idea Testing: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 idea needs to be tested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before applying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incubation. Academic Institutions must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ensure pre-incubation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qualification of a student's business idea.</a:t>
            </a:r>
            <a:endParaRPr lang="en-US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8.2.2 Promoters Details: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Relevant details of promoters are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required to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validated before allowing start-ups to enter the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incubation process.</a:t>
            </a:r>
          </a:p>
          <a:p>
            <a:pPr algn="just"/>
            <a:endParaRPr lang="en-US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3080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219200"/>
            <a:ext cx="8382000" cy="4038600"/>
          </a:xfrm>
        </p:spPr>
        <p:txBody>
          <a:bodyPr>
            <a:normAutofit lnSpcReduction="10000"/>
          </a:bodyPr>
          <a:lstStyle/>
          <a:p>
            <a:pPr marL="342900" indent="-342900" algn="l">
              <a:buAutoNum type="arabicPeriod" startAt="8"/>
            </a:pP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Mentoring</a:t>
            </a:r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Incubation and Acceleration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8.2.3 Registration of Start-up: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Student Start-up needs to be registered under a form of business entity like Partnership Firm, LLP, Private Limited Company and One Person Company. Start-ups should be able to provide a copy of the registration certificate/letter to his/ her academic institution</a:t>
            </a:r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8.2.4 Admission to Incubator/ Co-working Space: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Admission into a start-up incubation/co-working space programme of any TBI (approved by </a:t>
            </a:r>
            <a:r>
              <a:rPr lang="en-US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GoI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is permissible.</a:t>
            </a:r>
            <a:endParaRPr lang="en-US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8.3 Handbook on Pre-incubation Activities: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Handbook on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Pre-incubation activities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 be developed by AICTE for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faculty/trainers and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consultants, who would be involved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developing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teaching start-ups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campuses. The handbook will be provided on the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web-portal where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students, mentors and teachers can view and use it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8.4 Acceleration of Start-ups: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the lines of the '10,000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startups‘ programme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 National Association of Software &amp;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Services Companies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(NASSCOM), a national level acceleration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programme could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designed to benefit students of AICTE approved/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affiliated Institutions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Through this programme, 50 selected start-ups may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 Angel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Funds of up-to 25 Lakhs annually. Private investors may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 be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used.</a:t>
            </a:r>
            <a:endParaRPr lang="en-US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1385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219200"/>
            <a:ext cx="8382000" cy="4038600"/>
          </a:xfrm>
        </p:spPr>
        <p:txBody>
          <a:bodyPr>
            <a:normAutofit/>
          </a:bodyPr>
          <a:lstStyle/>
          <a:p>
            <a:pPr marL="342900" indent="-342900" algn="l">
              <a:buAutoNum type="arabicPeriod" startAt="9"/>
            </a:pP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Evaluation </a:t>
            </a:r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Assessment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9.1 Milestone based Continuing Internal Evaluation (CIE) for 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'Start-up: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Launching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Sustaining' Programme: Institutions or TBI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admitting student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teams must have a method for continuous and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milestone based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internal evaluation of key learning or milestones that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startup has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attained. Such evaluation must be recorded for audit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purposes (only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malpractice/falsification of data detected at a later stage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9.2 Growth Based Evaluation (GBE) for 'Start-up: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Launching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Sustaining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 Programme: Institutions/Entrepreneurship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Development Cells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(EDCs)/Incubators who are admitting start-ups should follow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Progress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Based Evaluation system wherein the Start-ups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 measured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across the key start-up growth stages like Idea,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Rapid- Prototype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Customer Validation, Efficiency of Acquiring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Customers and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Scaling Stages. This evaluation of growth in stages must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recorded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audit purposes (only for malpractice/falsification of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data detected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a later stage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algn="just"/>
            <a:endParaRPr lang="en-US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5743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219200"/>
            <a:ext cx="8382000" cy="4038600"/>
          </a:xfrm>
        </p:spPr>
        <p:txBody>
          <a:bodyPr>
            <a:normAutofit/>
          </a:bodyPr>
          <a:lstStyle/>
          <a:p>
            <a:pPr marL="342900" indent="-342900" algn="l">
              <a:buAutoNum type="arabicPeriod" startAt="9"/>
            </a:pP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Evaluation </a:t>
            </a:r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Assessment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9.3 Graduation Outcomes for Award of Degree: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qualify for an Award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Degree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the 'Start-up: Launching and Sustaining' programme,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student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 have the minimum desired CGPA in courses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where written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examination is compulsory. However, those opting for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'Start-up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Launching and Sustaining' programme will also have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fulfill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two out of the following five measurable outcomes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9.3.1 Funding: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 Start-up should acquire at least 1-5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Lakhs INR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start-up funding as capital/convertible equity or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 similar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equity instruments used in start-up investments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9.3.2 Employment Created: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least 5 additional jobs, (other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 student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founders) with a minimum of 15,000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CTC/employee paid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one full year, should be created by the student start-up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9.3.3 Revenues Generated: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least 5 Lakhs INR of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Cumulative revenues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 be generated by the student start-up as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 Audited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Profit and Loss Statements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9.3.4 Surplus Generated: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least 5 Lakhs INR of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Cumulative surpluses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 be generated by the student start-up as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 Audited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Profit and Loss Statements.</a:t>
            </a:r>
            <a:endParaRPr lang="en-US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7708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219200"/>
            <a:ext cx="8382000" cy="4038600"/>
          </a:xfrm>
        </p:spPr>
        <p:txBody>
          <a:bodyPr>
            <a:normAutofit/>
          </a:bodyPr>
          <a:lstStyle/>
          <a:p>
            <a:pPr marL="342900" indent="-342900" algn="l">
              <a:buAutoNum type="arabicPeriod" startAt="9"/>
            </a:pP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Evaluation </a:t>
            </a:r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Assessment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9.3.5 Patent Application or Granted: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student start-up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 have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applied for registration of One Indian or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International Patent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 such patent should be granted to the start-up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 who achieve the above outcomes should submit a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form through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College to the Institution/University for Grant of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Degree along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 a Graduation Outcome Achieved Letter from the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Incubator which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clearly mentions the Name of the Start-up, Name of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its Founders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the Graduation Outcome achieved along with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related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details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9.4 Calculating CGPA for Students in the 'Start-up: Launching 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Sustaining</a:t>
            </a:r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 Programme: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students who have registered for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only the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'Start-up: Launching and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Sustaining‘ programme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 need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qualify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 the minimum CGPA required to get the Degree. It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would be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mentioned in the Academic Transcript that the student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 graduated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through the 'Start-up: Launching and Sustaining'</a:t>
            </a:r>
          </a:p>
          <a:p>
            <a:pPr algn="just"/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Graduation Programme.</a:t>
            </a:r>
          </a:p>
        </p:txBody>
      </p:sp>
    </p:spTree>
    <p:extLst>
      <p:ext uri="{BB962C8B-B14F-4D97-AF65-F5344CB8AC3E}">
        <p14:creationId xmlns:p14="http://schemas.microsoft.com/office/powerpoint/2010/main" val="3279173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219200"/>
            <a:ext cx="8382000" cy="4038600"/>
          </a:xfrm>
        </p:spPr>
        <p:txBody>
          <a:bodyPr>
            <a:normAutofit/>
          </a:bodyPr>
          <a:lstStyle/>
          <a:p>
            <a:pPr marL="342900" indent="-342900" algn="l">
              <a:buAutoNum type="arabicPeriod" startAt="9"/>
            </a:pPr>
            <a:endParaRPr lang="en-US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l">
              <a:buAutoNum type="arabicPeriod" startAt="9"/>
            </a:pPr>
            <a:endParaRPr lang="en-US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l">
              <a:buAutoNum type="arabicPeriod" startAt="9"/>
            </a:pPr>
            <a:endParaRPr lang="en-US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l">
              <a:buAutoNum type="arabicPeriod" startAt="9"/>
            </a:pP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Evaluation </a:t>
            </a:r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Assessment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9.5 Fallback to Academic Scheme: Students who join only the 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'Start-up: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Launching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Sustaining' stream and are either unable to meet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requisite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graduation outcomes or unable to continue for any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reason can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opt to fall back into the academic stream through the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regular registration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the University Semesters.</a:t>
            </a:r>
            <a:endParaRPr lang="en-US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7814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219200"/>
            <a:ext cx="8382000" cy="4343400"/>
          </a:xfrm>
        </p:spPr>
        <p:txBody>
          <a:bodyPr>
            <a:normAutofit/>
          </a:bodyPr>
          <a:lstStyle/>
          <a:p>
            <a:pPr marL="342900" indent="-342900" algn="l">
              <a:buAutoNum type="arabicPeriod" startAt="10"/>
            </a:pP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Funding </a:t>
            </a:r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Administration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10.1 b The Institution will support the student who has opted for the 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'Startup: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Launching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Sustaining' programme by providing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mentoring services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allow the student to use facilities available in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institution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well as in the institution's business incubation cell or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TBI, if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any. In our country, most of the technology business incubators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 being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supported by NSTEDB, DST, and </a:t>
            </a:r>
            <a:r>
              <a:rPr lang="en-US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GoI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Hence, those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incubators could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used for prototypes and rapid prototype stage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assistance without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any additional funding requirements. Also, students can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associated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 these incubators and EDCs after their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graduation from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course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10.2 Seed Fund for Student Start-up: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Private, institute specific funds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shall be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encouraged to set up operations in the academic institutions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for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funding start-ups. The Entrepreneurship Development Institute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India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(EDII) has set-up a fund for its student's start-ups. AICTE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 give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approved Early Stage Seed/Venture Capital funds to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 start-ups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GoI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has made a provision in its National Start-up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Policy to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set-up a fund with an initial corpus of INR 2,500 crore and a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total corpus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INR 10,000 crore over a period of 4 years (i.e. INR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2,500 crore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 year). The Fund will be about the nature of Start-up for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Funds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which means that it will not invest directly into the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Start-ups, but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shall participate in the capital of SEBI registered Venture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Funds. AICTE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facilitate its institutions to connect, network and use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funds which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apparently support campus start-ups.</a:t>
            </a:r>
          </a:p>
        </p:txBody>
      </p:sp>
    </p:spTree>
    <p:extLst>
      <p:ext uri="{BB962C8B-B14F-4D97-AF65-F5344CB8AC3E}">
        <p14:creationId xmlns:p14="http://schemas.microsoft.com/office/powerpoint/2010/main" val="977297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219200"/>
            <a:ext cx="8382000" cy="4343400"/>
          </a:xfrm>
        </p:spPr>
        <p:txBody>
          <a:bodyPr>
            <a:normAutofit/>
          </a:bodyPr>
          <a:lstStyle/>
          <a:p>
            <a:pPr marL="342900" indent="-342900" algn="l">
              <a:buAutoNum type="arabicPeriod" startAt="10"/>
            </a:pPr>
            <a:endParaRPr lang="en-US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l">
              <a:buAutoNum type="arabicPeriod" startAt="10"/>
            </a:pP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Funding </a:t>
            </a:r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Administration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10.3 Student Start-up Infrastructure Fund (SSIF):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'Student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Start-up Infrastructure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Fund' with an initial annual outflow of INR 20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crores shall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set up to support start-ups in academic institutions. The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Fund will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fulfill requirements of hard and soft infrastructure such as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physical infrastructure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demand analysis data set, testing labs,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design studio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tool rooms, IT labs, video-conferencing facilities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etc. Institutions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applying for the available SSIF must showcase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usability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the funds in infrastructure that is required to create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 start-ups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AICTE will connect the SSIF with Atal Innovation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Mission (AIM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which has a mandate to establish 500 tinkering labs. Also,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Corporate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Social Responsibility (CSR) funds could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used to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support SSIF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academic campuses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en-US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9698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219200"/>
            <a:ext cx="8382000" cy="4343400"/>
          </a:xfrm>
        </p:spPr>
        <p:txBody>
          <a:bodyPr>
            <a:normAutofit/>
          </a:bodyPr>
          <a:lstStyle/>
          <a:p>
            <a:pPr marL="342900" indent="-342900" algn="l">
              <a:buAutoNum type="arabicPeriod" startAt="10"/>
            </a:pPr>
            <a:endParaRPr lang="en-US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l">
              <a:buAutoNum type="arabicPeriod" startAt="10"/>
            </a:pP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Funding </a:t>
            </a:r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Administration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10.4 Government Procurement: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Government of Odisha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Rajasthan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asked their State Government Departments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Agencies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set up an annual goal of procurement of products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services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rendered by start-ups. These State Governments have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 relaxed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 of their conditions like 'prior experience in all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public procurements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subject to meeting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quality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technical specifications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'. These kinds of incentives are required at national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level as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 so that student start-ups are continued to be encouraged.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GoI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 notified in its National Start-up Policy about the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exemption from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criteria of 'prior experience/ turnover' without any loss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quality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standards or technical parameters for start-ups in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manufacturing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sector. Start-ups will also have to demonstrate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 they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 capable by executing the project as per the requirements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should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their own manufacturing facilities in India.</a:t>
            </a:r>
            <a:endParaRPr lang="en-US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1663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219200"/>
            <a:ext cx="8382000" cy="4343400"/>
          </a:xfrm>
        </p:spPr>
        <p:txBody>
          <a:bodyPr>
            <a:normAutofit/>
          </a:bodyPr>
          <a:lstStyle/>
          <a:p>
            <a:pPr marL="342900" indent="-342900" algn="l">
              <a:buAutoNum type="arabicPeriod" startAt="10"/>
            </a:pPr>
            <a:endParaRPr lang="en-US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l">
              <a:buAutoNum type="arabicPeriod" startAt="10"/>
            </a:pP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Funding </a:t>
            </a:r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Administration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10.5 Governance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The policy shall enable proper implementation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functioning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all provisions when facilitating the student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start-ups. The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policy shall be governed by the 'National Resource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Institution‘ selected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 AICTE, MHRD, New-Delhi and will be implemented by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Regional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Hubs among the AICTE Approved Institutions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10.5.1 There will be 4 Regional Hubs to monitor the activities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across the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country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10.5.2 Regional Hub should have a full-time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academic entrepreneurship/technology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programme and they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 have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demonstrated some outcomes as student start-ups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10.5.3 AICTE can create member-teams and visits by these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AICTE representatives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be scheduled for monitoring the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on-going work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suggesting changes/ giving the final approval that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institution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working on as per AICTE guidelines on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subject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0008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143000"/>
            <a:ext cx="8382000" cy="4648200"/>
          </a:xfrm>
        </p:spPr>
        <p:txBody>
          <a:bodyPr>
            <a:normAutofit/>
          </a:bodyPr>
          <a:lstStyle/>
          <a:p>
            <a:pPr marL="342900" indent="-342900" algn="l">
              <a:buAutoNum type="arabicPeriod"/>
            </a:pPr>
            <a:r>
              <a:rPr lang="en-US" sz="1600" b="1" dirty="0" smtClean="0">
                <a:solidFill>
                  <a:schemeClr val="tx1"/>
                </a:solidFill>
              </a:rPr>
              <a:t>The Preamble</a:t>
            </a:r>
          </a:p>
          <a:p>
            <a:pPr algn="just"/>
            <a:r>
              <a:rPr lang="en-US" sz="1600" b="1" i="1" dirty="0">
                <a:solidFill>
                  <a:schemeClr val="tx1"/>
                </a:solidFill>
              </a:rPr>
              <a:t> </a:t>
            </a:r>
            <a:r>
              <a:rPr lang="en-US" sz="1600" b="1" i="1" dirty="0" smtClean="0">
                <a:solidFill>
                  <a:schemeClr val="tx1"/>
                </a:solidFill>
              </a:rPr>
              <a:t>  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 analysis of Indian entrepreneur profiles reveals that 32 years is the average age of entrepreneurs and that only 6 percent of them are women. Interestingly enough, the majority of start-up entrepreneurs in the country have a background in MNCs (multinationals) and Indian tech companies (35 percent and 27 percent respectively, from a sample of the report). Only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percent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start-up founders have absolutely no experience in the field before launching their ventures (NASSCOM Report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algn="just"/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Student (owned) start-ups have started to contribute towards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market expansion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job creation. Most of the student (owned) start-ups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evolved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 technology courses instead of other liberal studies or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social sciences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disciplines. In recent years, a few technological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entrepreneurship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development institutions have initiated efforts to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design Start-up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Policies for student ventures on their campuses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AICTE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took up the task of designing the 'Start-up Policy for AICTE Approved Institutions' to increase the efforts of institutions as they prepare students for entrepreneurship. AICTE's Start-up Policy would outline roles of the AICTE, Academic Institutions, and TBI (Technology Business Incubators) in creating student entrepreneurs.</a:t>
            </a:r>
          </a:p>
        </p:txBody>
      </p:sp>
    </p:spTree>
    <p:extLst>
      <p:ext uri="{BB962C8B-B14F-4D97-AF65-F5344CB8AC3E}">
        <p14:creationId xmlns:p14="http://schemas.microsoft.com/office/powerpoint/2010/main" val="383161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219200"/>
            <a:ext cx="8382000" cy="4343400"/>
          </a:xfrm>
        </p:spPr>
        <p:txBody>
          <a:bodyPr>
            <a:normAutofit/>
          </a:bodyPr>
          <a:lstStyle/>
          <a:p>
            <a:pPr marL="342900" indent="-342900" algn="l">
              <a:buAutoNum type="arabicPeriod" startAt="10"/>
            </a:pPr>
            <a:endParaRPr lang="en-US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l">
              <a:buAutoNum type="arabicPeriod" startAt="10"/>
            </a:pP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Funding </a:t>
            </a:r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Administration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10.6 Pilot Testing: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pilot test will be conducted in the academic year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2016-17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test the policy's suitability and lacunas, if any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10.6.1 About 75-100 campuses that are equipped with some kind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business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incubation facilities will be selected for the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pilot testing.</a:t>
            </a:r>
          </a:p>
          <a:p>
            <a:pPr algn="just"/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10.6.2 During the pilot testing, Regional Hubs will be assigned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task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looking after the policy implementation and suitability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10.6.3 Based on merit, both government and private institutions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 be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selected to implement the policy on pilot mode.</a:t>
            </a:r>
            <a:endParaRPr lang="en-US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0279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219200"/>
            <a:ext cx="8382000" cy="4343400"/>
          </a:xfrm>
        </p:spPr>
        <p:txBody>
          <a:bodyPr>
            <a:normAutofit/>
          </a:bodyPr>
          <a:lstStyle/>
          <a:p>
            <a:pPr marL="342900" indent="-342900" algn="l">
              <a:buAutoNum type="arabicPeriod" startAt="10"/>
            </a:pPr>
            <a:endParaRPr lang="en-US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l">
              <a:buAutoNum type="arabicPeriod" startAt="10"/>
            </a:pP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Funding </a:t>
            </a:r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Administration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10.7 The Budget Allocation: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is estimated that (in addition to start-up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grant and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funding support to start-ups) a budget of INR. 433.53 crores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 annum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 be required to meet all expenses related to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implementation of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policy at academic campuses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10.7.1 Academic Institutions are required to link-up all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government funding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supports available under varied </a:t>
            </a:r>
            <a:r>
              <a:rPr lang="en-US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programmes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such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Start-up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India, Stand-up India, Make-in-India, </a:t>
            </a:r>
            <a:r>
              <a:rPr lang="en-US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Swacch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Bharat, Digital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India and Schemes of Department of Science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Technology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Entrepreneurship Development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10.7.2 The CSR Funding, Private Funding also could be explored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minimize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Government funding in this regard.</a:t>
            </a:r>
            <a:endParaRPr lang="en-US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2892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219200"/>
            <a:ext cx="8382000" cy="4343400"/>
          </a:xfrm>
        </p:spPr>
        <p:txBody>
          <a:bodyPr>
            <a:normAutofit/>
          </a:bodyPr>
          <a:lstStyle/>
          <a:p>
            <a:pPr algn="l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Matrix for Policy Implementation and Cost Levels</a:t>
            </a:r>
            <a:endParaRPr lang="en-US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7440491"/>
              </p:ext>
            </p:extLst>
          </p:nvPr>
        </p:nvGraphicFramePr>
        <p:xfrm>
          <a:off x="304801" y="1676399"/>
          <a:ext cx="8458200" cy="3276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3340"/>
                <a:gridCol w="1660020"/>
                <a:gridCol w="1580972"/>
                <a:gridCol w="1422874"/>
                <a:gridCol w="1660020"/>
                <a:gridCol w="1580974"/>
              </a:tblGrid>
              <a:tr h="474134">
                <a:tc rowSpan="2">
                  <a:txBody>
                    <a:bodyPr/>
                    <a:lstStyle/>
                    <a:p>
                      <a:r>
                        <a:rPr lang="en-US" dirty="0" err="1" smtClean="0"/>
                        <a:t>Sl</a:t>
                      </a:r>
                      <a:r>
                        <a:rPr lang="en-US" dirty="0" smtClean="0"/>
                        <a:t> No</a:t>
                      </a:r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Types of</a:t>
                      </a:r>
                    </a:p>
                    <a:p>
                      <a:pPr algn="ctr"/>
                      <a:r>
                        <a:rPr lang="en-US" dirty="0" smtClean="0"/>
                        <a:t>Institutions</a:t>
                      </a:r>
                      <a:endParaRPr 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Interventions/Programmes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516467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No-Cost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Low Cost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Medium Cost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High Cost</a:t>
                      </a:r>
                      <a:endParaRPr lang="en-US" dirty="0"/>
                    </a:p>
                  </a:txBody>
                  <a:tcPr/>
                </a:tc>
              </a:tr>
              <a:tr h="753533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Universities and their affiliated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college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v"/>
                      </a:pPr>
                      <a:r>
                        <a:rPr lang="en-US" dirty="0" smtClean="0"/>
                        <a:t>Seminar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v"/>
                      </a:pPr>
                      <a:r>
                        <a:rPr lang="en-US" dirty="0" smtClean="0"/>
                        <a:t>Colloquium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v"/>
                      </a:pPr>
                      <a:r>
                        <a:rPr lang="en-US" dirty="0" smtClean="0"/>
                        <a:t>VC and Angels interactions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v"/>
                      </a:pP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v"/>
                      </a:pPr>
                      <a:r>
                        <a:rPr lang="en-US" dirty="0" smtClean="0"/>
                        <a:t>Industry Academia</a:t>
                      </a:r>
                      <a:r>
                        <a:rPr lang="en-US" baseline="0" dirty="0" smtClean="0"/>
                        <a:t> Programmes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v"/>
                      </a:pPr>
                      <a:r>
                        <a:rPr lang="en-US" baseline="0" dirty="0" smtClean="0"/>
                        <a:t>Start-up Fest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v"/>
                      </a:pPr>
                      <a:r>
                        <a:rPr lang="en-US" baseline="0" dirty="0" smtClean="0"/>
                        <a:t>Workshop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v"/>
                      </a:pPr>
                      <a:r>
                        <a:rPr lang="en-US" dirty="0" smtClean="0"/>
                        <a:t>Pre-Incubation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v"/>
                      </a:pPr>
                      <a:r>
                        <a:rPr lang="en-US" dirty="0" smtClean="0"/>
                        <a:t>Faculty</a:t>
                      </a:r>
                      <a:r>
                        <a:rPr lang="en-US" baseline="0" dirty="0" smtClean="0"/>
                        <a:t> Training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v"/>
                      </a:pPr>
                      <a:r>
                        <a:rPr lang="en-US" baseline="0" dirty="0" smtClean="0"/>
                        <a:t>Monitoring Support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v"/>
                      </a:pPr>
                      <a:r>
                        <a:rPr lang="en-US" baseline="0" dirty="0" smtClean="0"/>
                        <a:t>Entrepreneur on Campus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v"/>
                      </a:pPr>
                      <a:r>
                        <a:rPr lang="en-US" dirty="0" smtClean="0"/>
                        <a:t>Incubation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v"/>
                      </a:pPr>
                      <a:r>
                        <a:rPr lang="en-US" dirty="0" smtClean="0"/>
                        <a:t>Acceleration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v"/>
                      </a:pPr>
                      <a:r>
                        <a:rPr lang="en-US" dirty="0" smtClean="0"/>
                        <a:t>Hand- Holding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v"/>
                      </a:pPr>
                      <a:r>
                        <a:rPr lang="en-US" dirty="0" smtClean="0"/>
                        <a:t>Funding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v"/>
                      </a:pP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3322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219200"/>
            <a:ext cx="8382000" cy="4343400"/>
          </a:xfrm>
        </p:spPr>
        <p:txBody>
          <a:bodyPr>
            <a:normAutofit/>
          </a:bodyPr>
          <a:lstStyle/>
          <a:p>
            <a:pPr algn="l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Matrix for Policy Implementation and Cost Levels</a:t>
            </a:r>
            <a:endParaRPr lang="en-US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2944404"/>
              </p:ext>
            </p:extLst>
          </p:nvPr>
        </p:nvGraphicFramePr>
        <p:xfrm>
          <a:off x="304801" y="1676399"/>
          <a:ext cx="8458200" cy="3276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3340"/>
                <a:gridCol w="1660020"/>
                <a:gridCol w="1580972"/>
                <a:gridCol w="1422874"/>
                <a:gridCol w="1660020"/>
                <a:gridCol w="1580974"/>
              </a:tblGrid>
              <a:tr h="474134">
                <a:tc rowSpan="2">
                  <a:txBody>
                    <a:bodyPr/>
                    <a:lstStyle/>
                    <a:p>
                      <a:r>
                        <a:rPr lang="en-US" dirty="0" err="1" smtClean="0"/>
                        <a:t>Sl</a:t>
                      </a:r>
                      <a:r>
                        <a:rPr lang="en-US" dirty="0" smtClean="0"/>
                        <a:t> No</a:t>
                      </a:r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Types of</a:t>
                      </a:r>
                    </a:p>
                    <a:p>
                      <a:pPr algn="ctr"/>
                      <a:r>
                        <a:rPr lang="en-US" dirty="0" smtClean="0"/>
                        <a:t>Institutions</a:t>
                      </a:r>
                      <a:endParaRPr 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Interventions/Programmes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516467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No-Cost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Low Cost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Medium Cost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High Cost</a:t>
                      </a:r>
                      <a:endParaRPr lang="en-US" dirty="0"/>
                    </a:p>
                  </a:txBody>
                  <a:tcPr/>
                </a:tc>
              </a:tr>
              <a:tr h="753533"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Institutions</a:t>
                      </a:r>
                    </a:p>
                    <a:p>
                      <a:r>
                        <a:rPr lang="en-US" dirty="0" smtClean="0"/>
                        <a:t>(Autonomous)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v"/>
                      </a:pPr>
                      <a:r>
                        <a:rPr lang="en-US" dirty="0" smtClean="0"/>
                        <a:t>Seminar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v"/>
                      </a:pPr>
                      <a:r>
                        <a:rPr lang="en-US" dirty="0" smtClean="0"/>
                        <a:t>Colloquium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v"/>
                      </a:pPr>
                      <a:r>
                        <a:rPr lang="en-US" dirty="0" smtClean="0"/>
                        <a:t>VC and Angels interactions</a:t>
                      </a:r>
                    </a:p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v"/>
                      </a:pPr>
                      <a:r>
                        <a:rPr lang="en-US" dirty="0" smtClean="0"/>
                        <a:t>Industry Academia Programmes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v"/>
                      </a:pPr>
                      <a:r>
                        <a:rPr lang="en-US" dirty="0" smtClean="0"/>
                        <a:t>Start-up Fest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v"/>
                      </a:pPr>
                      <a:r>
                        <a:rPr lang="en-US" dirty="0" smtClean="0"/>
                        <a:t>Workshop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v"/>
                      </a:pPr>
                      <a:r>
                        <a:rPr lang="en-US" dirty="0" smtClean="0"/>
                        <a:t>Pre-Incubation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v"/>
                      </a:pPr>
                      <a:r>
                        <a:rPr lang="en-US" dirty="0" smtClean="0"/>
                        <a:t>Faculty</a:t>
                      </a:r>
                      <a:r>
                        <a:rPr lang="en-US" baseline="0" dirty="0" smtClean="0"/>
                        <a:t> Training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v"/>
                      </a:pPr>
                      <a:r>
                        <a:rPr lang="en-US" baseline="0" dirty="0" smtClean="0"/>
                        <a:t>Monitoring Support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v"/>
                      </a:pPr>
                      <a:r>
                        <a:rPr lang="en-US" baseline="0" dirty="0" smtClean="0"/>
                        <a:t>Entrepreneur on Campus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v"/>
                      </a:pPr>
                      <a:r>
                        <a:rPr lang="en-US" dirty="0" smtClean="0"/>
                        <a:t>Incubation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v"/>
                      </a:pPr>
                      <a:r>
                        <a:rPr lang="en-US" dirty="0" smtClean="0"/>
                        <a:t>Acceleration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v"/>
                      </a:pPr>
                      <a:r>
                        <a:rPr lang="en-US" dirty="0" smtClean="0"/>
                        <a:t>Hand- Holding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v"/>
                      </a:pPr>
                      <a:r>
                        <a:rPr lang="en-US" dirty="0" smtClean="0"/>
                        <a:t>Tinker</a:t>
                      </a:r>
                      <a:r>
                        <a:rPr lang="en-US" baseline="0" dirty="0" smtClean="0"/>
                        <a:t> Lab</a:t>
                      </a:r>
                      <a:endParaRPr lang="en-US" dirty="0" smtClean="0"/>
                    </a:p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9603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219200"/>
            <a:ext cx="8382000" cy="4343400"/>
          </a:xfrm>
        </p:spPr>
        <p:txBody>
          <a:bodyPr>
            <a:normAutofit/>
          </a:bodyPr>
          <a:lstStyle/>
          <a:p>
            <a:pPr algn="l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Matrix for Policy Implementation and Cost Levels</a:t>
            </a:r>
            <a:endParaRPr lang="en-US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0146273"/>
              </p:ext>
            </p:extLst>
          </p:nvPr>
        </p:nvGraphicFramePr>
        <p:xfrm>
          <a:off x="304801" y="1676399"/>
          <a:ext cx="8458200" cy="35509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3340"/>
                <a:gridCol w="1660020"/>
                <a:gridCol w="1444239"/>
                <a:gridCol w="1559607"/>
                <a:gridCol w="1660020"/>
                <a:gridCol w="1580974"/>
              </a:tblGrid>
              <a:tr h="474134">
                <a:tc rowSpan="2">
                  <a:txBody>
                    <a:bodyPr/>
                    <a:lstStyle/>
                    <a:p>
                      <a:r>
                        <a:rPr lang="en-US" dirty="0" err="1" smtClean="0"/>
                        <a:t>Sl</a:t>
                      </a:r>
                      <a:r>
                        <a:rPr lang="en-US" dirty="0" smtClean="0"/>
                        <a:t> No</a:t>
                      </a:r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Types of</a:t>
                      </a:r>
                    </a:p>
                    <a:p>
                      <a:pPr algn="ctr"/>
                      <a:r>
                        <a:rPr lang="en-US" dirty="0" smtClean="0"/>
                        <a:t>Institutions</a:t>
                      </a:r>
                      <a:endParaRPr 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Interventions/Programmes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516467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No-Cost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Low Cost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Medium Cost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High Cost</a:t>
                      </a:r>
                      <a:endParaRPr lang="en-US" dirty="0"/>
                    </a:p>
                  </a:txBody>
                  <a:tcPr/>
                </a:tc>
              </a:tr>
              <a:tr h="753533"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AICTE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v"/>
                      </a:pPr>
                      <a:r>
                        <a:rPr lang="en-US" dirty="0" smtClean="0"/>
                        <a:t>Idea Lab</a:t>
                      </a:r>
                    </a:p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v"/>
                      </a:pPr>
                      <a:r>
                        <a:rPr lang="en-US" dirty="0" smtClean="0"/>
                        <a:t>MOOC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v"/>
                      </a:pPr>
                      <a:r>
                        <a:rPr lang="en-US" dirty="0" smtClean="0"/>
                        <a:t>Web portal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v"/>
                      </a:pPr>
                      <a:r>
                        <a:rPr lang="en-US" dirty="0" smtClean="0"/>
                        <a:t>Handbook on</a:t>
                      </a:r>
                      <a:r>
                        <a:rPr lang="en-US" baseline="0" dirty="0" smtClean="0"/>
                        <a:t> Pre-incubation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v"/>
                      </a:pPr>
                      <a:r>
                        <a:rPr lang="en-US" dirty="0" smtClean="0"/>
                        <a:t>Course Material  Development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v"/>
                      </a:pPr>
                      <a:r>
                        <a:rPr lang="en-US" dirty="0" smtClean="0"/>
                        <a:t>Start-up Manual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v"/>
                      </a:pPr>
                      <a:r>
                        <a:rPr lang="en-US" dirty="0" smtClean="0"/>
                        <a:t>Project Funding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v"/>
                      </a:pPr>
                      <a:r>
                        <a:rPr lang="en-US" dirty="0" smtClean="0"/>
                        <a:t>Project Monitoring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v"/>
                      </a:pPr>
                      <a:r>
                        <a:rPr lang="en-US" dirty="0" smtClean="0"/>
                        <a:t>Policy Assessment</a:t>
                      </a:r>
                      <a:r>
                        <a:rPr lang="en-US" baseline="0" dirty="0" smtClean="0"/>
                        <a:t> and Administration</a:t>
                      </a:r>
                      <a:r>
                        <a:rPr lang="en-US" dirty="0" smtClean="0"/>
                        <a:t> 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772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219200"/>
            <a:ext cx="8382000" cy="4343400"/>
          </a:xfrm>
        </p:spPr>
        <p:txBody>
          <a:bodyPr>
            <a:normAutofit/>
          </a:bodyPr>
          <a:lstStyle/>
          <a:p>
            <a:pPr marL="342900" indent="-342900" algn="l">
              <a:buAutoNum type="arabicPeriod" startAt="11"/>
            </a:pPr>
            <a:endParaRPr lang="en-US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l">
              <a:buAutoNum type="arabicPeriod" startAt="11"/>
            </a:pP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 </a:t>
            </a:r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Startup Initiatives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11.1 The Government of India has announced 'Startup India' initiative for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creating a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conducive environment for startups in India. The startup Policy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announced by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Prime Minister on 16th January, 2016 has intended to build a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strong ecosystem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nurturing innovations and Startups in the country.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initiative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 drive sustainable economic growth and will also create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large scale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employment opportunities. The various Ministries of the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Government of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India have initiated a number of activities for the purpose. To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bring uniformity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the identified enterprises, Ministry of Commerce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Industries(Department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Industrial Policy and Promotion) on 17th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February, 2016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 notified which entity which will be considered as a 'startup' in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in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Gazette of India. Annexure 2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en-US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7285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990600"/>
            <a:ext cx="8382000" cy="4572000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11.2 Startup and Innovation Initiatives of few Ministries/Departments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l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11.2.1 DST: Technology Business Incubators (TBI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need for instruments such as TBI has been </a:t>
            </a:r>
            <a:r>
              <a:rPr lang="en-US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recognised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 world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over for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initiating technology led and knowledge driven enterprises. Studies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 show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 such mechanisms help not only in the growth of technology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based new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enterprises but also in improving their survival rate substantially (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 30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 cent to over 70 per cent). TBIs also facilitate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speedy </a:t>
            </a:r>
            <a:r>
              <a:rPr lang="en-US" sz="1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commercialisation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research outputs. The TBIs usually provide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following types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services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:-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Market survey/ marketing assistance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Business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planning and training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Organising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management/ technical assistance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Assistance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obtaining statutory approvals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Information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dissemination on product ideas/technologies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Syndicating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finances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Arranging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legal and IPR services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Using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facilities of the Host Institute (HI) at nominal charges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space for a limited period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Common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facilities of TBI such as communication, conference,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computers Thus, the TBIs besides providing a host of services to new enterprises (and also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existing SMEs in the region) also facilitate an atmosphere </a:t>
            </a:r>
            <a:r>
              <a:rPr lang="en-US" sz="1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ongenial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for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 survival and growth. The essential feature of a TBI is that the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tenant companies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leave the incubator space within 2-3 years.</a:t>
            </a:r>
            <a:endParaRPr lang="en-US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4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990600"/>
            <a:ext cx="8382000" cy="4572000"/>
          </a:xfrm>
        </p:spPr>
        <p:txBody>
          <a:bodyPr>
            <a:normAutofit/>
          </a:bodyPr>
          <a:lstStyle/>
          <a:p>
            <a:pPr algn="l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11.2 Startup and Innovation Initiatives of few Ministries/Departments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l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11.2.1 DST: Technology Business Incubators (TBI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l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Criteria for selection of 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location</a:t>
            </a:r>
          </a:p>
          <a:p>
            <a:pPr algn="just"/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Ideally a TBI should be located near a source of technology and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knowledge i.e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around R&amp;D Institutions/Academic Institutions or it should have strong links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 such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institutions to ensure optimal use of the already existing expertise and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facilities thus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keeping the cost of the TBI on lower side. Locating TBIs in such location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could also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reduce time lag between technology development and its </a:t>
            </a:r>
            <a:r>
              <a:rPr lang="en-US" sz="1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commercialisation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Further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as the success of a TBI largely depends on its location and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management besides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quality of tenant enterprises, following aspects relating to the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Host Institution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(HI) need to be kept in view while selecting location of the TBI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R&amp;D track record and subsequent </a:t>
            </a:r>
            <a:r>
              <a:rPr lang="en-US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commercialisation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of R&amp;D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output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Dedicated team of R&amp;D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persons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Industrial milieu in the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region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Proximity to other R&amp;D/academic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institutions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Infrastructure, facilities and expertise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available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Strong commitment and willingness of the HI</a:t>
            </a:r>
            <a:endParaRPr lang="en-US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353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990600"/>
            <a:ext cx="8382000" cy="4800600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11.2 Startup and Innovation Initiatives of few Ministries/Departments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l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11.2.1 DST: Technology Business Incubators (TBI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l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Thrust 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Areas</a:t>
            </a:r>
          </a:p>
          <a:p>
            <a:pPr algn="just"/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Each </a:t>
            </a:r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TBI would focus on not more than 2-3 thrust areas. The thrust areas 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a </a:t>
            </a:r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TBI would be identified based on the following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Expertise and facilities available in the HI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Track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record of the HI in the chosen areas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Industrial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climate in the region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Market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potential/demand in the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region</a:t>
            </a:r>
          </a:p>
          <a:p>
            <a:pPr algn="just"/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begin with, TBIs are proposed to be promoted in following selected 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thrust areas </a:t>
            </a:r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which have potential for faster growth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Information &amp; Communication Technology (ICT)/Internet of Things (IOT)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Healthcare</a:t>
            </a:r>
            <a:endParaRPr lang="en-US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Manufacturing</a:t>
            </a:r>
            <a:endParaRPr lang="en-US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Agriculture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allied fields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Clean-Tech</a:t>
            </a:r>
            <a:endParaRPr lang="en-US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Energy</a:t>
            </a:r>
            <a:endParaRPr lang="en-US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  <a:endParaRPr lang="en-US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Services</a:t>
            </a:r>
            <a:endParaRPr lang="en-US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7100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990600"/>
            <a:ext cx="8382000" cy="4419600"/>
          </a:xfrm>
        </p:spPr>
        <p:txBody>
          <a:bodyPr>
            <a:normAutofit/>
          </a:bodyPr>
          <a:lstStyle/>
          <a:p>
            <a:pPr algn="l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11.2 Startup and Innovation Initiatives of few Ministries/Departments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l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11.2.1 DST: Technology Business Incubators (TBI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l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Facilities 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required</a:t>
            </a:r>
          </a:p>
          <a:p>
            <a:pPr algn="just"/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The </a:t>
            </a:r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TBIs should mainly draw upon the existing facilities available in the 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 including </a:t>
            </a:r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land and building. However, certain essential facilities, which need to 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created </a:t>
            </a:r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a TBI are given below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Modern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 space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Communication facilities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Computing facilities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Vital equipment needed in identified area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Library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&amp; information </a:t>
            </a:r>
            <a:r>
              <a:rPr lang="en-US" sz="1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centre</a:t>
            </a:r>
            <a:endParaRPr lang="en-US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Training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conference facilities</a:t>
            </a:r>
            <a:endParaRPr lang="en-US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en-US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5762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371600"/>
            <a:ext cx="8382000" cy="3200400"/>
          </a:xfrm>
        </p:spPr>
        <p:txBody>
          <a:bodyPr>
            <a:normAutofit/>
          </a:bodyPr>
          <a:lstStyle/>
          <a:p>
            <a:pPr marL="342900" indent="-342900" algn="l">
              <a:buAutoNum type="arabicPeriod" startAt="2"/>
            </a:pPr>
            <a:r>
              <a:rPr lang="en-US" sz="1600" b="1" dirty="0" smtClean="0">
                <a:solidFill>
                  <a:schemeClr val="tx1"/>
                </a:solidFill>
              </a:rPr>
              <a:t>Vision:</a:t>
            </a:r>
          </a:p>
          <a:p>
            <a:pPr algn="l"/>
            <a:endParaRPr lang="en-US" sz="1600" b="1" dirty="0" smtClean="0">
              <a:solidFill>
                <a:schemeClr val="tx1"/>
              </a:solidFill>
            </a:endParaRPr>
          </a:p>
          <a:p>
            <a:pPr algn="l"/>
            <a:endParaRPr lang="en-US" sz="1600" b="1" dirty="0">
              <a:solidFill>
                <a:schemeClr val="tx1"/>
              </a:solidFill>
            </a:endParaRPr>
          </a:p>
          <a:p>
            <a:pPr algn="l"/>
            <a:endParaRPr lang="en-US" sz="1600" b="1" dirty="0">
              <a:solidFill>
                <a:schemeClr val="tx1"/>
              </a:solidFill>
            </a:endParaRPr>
          </a:p>
          <a:p>
            <a:pPr algn="just"/>
            <a:r>
              <a:rPr lang="en-US" sz="1600" b="1" dirty="0" smtClean="0">
                <a:solidFill>
                  <a:schemeClr val="tx1"/>
                </a:solidFill>
              </a:rPr>
              <a:t> 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create 100,000 tech-based start-ups (student owned) and a million employment opportunities within the next 10 years (2025). This would be done by developing an ideal entrepreneurial eco-system and promoting strong inter-institutional partnerships among technical institutions.</a:t>
            </a:r>
          </a:p>
          <a:p>
            <a:pPr algn="just"/>
            <a:endParaRPr lang="en-US" sz="1600" b="1" i="1" dirty="0"/>
          </a:p>
        </p:txBody>
      </p:sp>
    </p:spTree>
    <p:extLst>
      <p:ext uri="{BB962C8B-B14F-4D97-AF65-F5344CB8AC3E}">
        <p14:creationId xmlns:p14="http://schemas.microsoft.com/office/powerpoint/2010/main" val="383161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990600"/>
            <a:ext cx="8382000" cy="4419600"/>
          </a:xfrm>
        </p:spPr>
        <p:txBody>
          <a:bodyPr>
            <a:normAutofit/>
          </a:bodyPr>
          <a:lstStyle/>
          <a:p>
            <a:pPr algn="l"/>
            <a:endParaRPr lang="en-US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en-US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en-US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11.2 Startup </a:t>
            </a:r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Innovation Initiatives of few Ministries/Departments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l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11.2.1 DST: Technology Business Incubators (TBI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l"/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Sponsorship</a:t>
            </a:r>
          </a:p>
          <a:p>
            <a:pPr algn="just"/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TBI may be promoted by the selected HI and DST jointly. The HI has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provide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requisite land and building for the TBI. Other related and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interested agencies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could also be involved as sponsors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06533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990600"/>
            <a:ext cx="8382000" cy="4419600"/>
          </a:xfrm>
        </p:spPr>
        <p:txBody>
          <a:bodyPr>
            <a:normAutofit lnSpcReduction="10000"/>
          </a:bodyPr>
          <a:lstStyle/>
          <a:p>
            <a:pPr algn="l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11.2 Startup and Innovation Initiatives of few Ministries/Departments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l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11.2.1 DST: Technology Business Incubators (TBI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Activities</a:t>
            </a:r>
          </a:p>
          <a:p>
            <a:pPr algn="just"/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Each </a:t>
            </a:r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TBI would be required to plan and undertake specified activities 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based on </a:t>
            </a:r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identified thrust areas. However, the following set of activities is suggested 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general </a:t>
            </a:r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guidelines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Provide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specialized services to existing SMEs in the region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Facilitate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technology commercialization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Consultancy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Training including short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courses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Technology related IPR issues, legal and quality assurance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services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Marketing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Assistance in obtaining and other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clearances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Common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facilities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Assistance in preparation of business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Technology shows/ technology clinics/ trade fairs</a:t>
            </a:r>
            <a:endParaRPr lang="en-US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2545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990600"/>
            <a:ext cx="8382000" cy="4419600"/>
          </a:xfrm>
        </p:spPr>
        <p:txBody>
          <a:bodyPr>
            <a:normAutofit/>
          </a:bodyPr>
          <a:lstStyle/>
          <a:p>
            <a:pPr algn="l"/>
            <a:endParaRPr lang="en-US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11.2 </a:t>
            </a:r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Startup and Innovation Initiatives of few Ministries/Departments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l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11.2.1 DST: Technology Business Incubators (TBI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l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Organisation 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Status</a:t>
            </a:r>
          </a:p>
          <a:p>
            <a:pPr algn="just"/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The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TBI should itself represent a dynamic model of sustainable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business operation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generate revenue as well as profits. As per the guidelines of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Department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regarding legal status of new Technology Business Incubators, it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 become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mandatory to register the new TBIs as an autonomous body functioning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a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society registered under societies act of 1860/or as a non profit making section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25/ section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company. The affairs of the TBI should be managed by an Advisory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Board. The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Board of the TBI should help not only in development of a strategic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 containing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quantifiable objectives to achieve the desired results but also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managing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TBI efficiently and effectively. The Board should have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representation from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promoters and reputed professionals. This may include representatives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DST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SIDBI, HI, Industry, VC companies, Entrepreneurs, student bodies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tenants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the TBI. A committee should also be set up for selection of tenant firms.</a:t>
            </a:r>
            <a:endParaRPr lang="en-US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6286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990600"/>
            <a:ext cx="8382000" cy="4419600"/>
          </a:xfrm>
        </p:spPr>
        <p:txBody>
          <a:bodyPr>
            <a:normAutofit/>
          </a:bodyPr>
          <a:lstStyle/>
          <a:p>
            <a:pPr algn="l"/>
            <a:endParaRPr lang="en-US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11.2 </a:t>
            </a:r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Startup and Innovation Initiatives of few Ministries/Departments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l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11.2.1 DST: Technology Business Incubators (TBI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l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Staff 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Structure</a:t>
            </a:r>
          </a:p>
          <a:p>
            <a:pPr algn="just"/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The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 to day operations of the TBI would be looked after by the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Chief Executive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Officer/Managing Director and a team of selected personnel which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 include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or two professionals having technical/managerial qualification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relevant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industry experience to look after areas such as business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planning, technology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transfer, training and consultancy. In addition, an accounts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cum administrative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officer and one secretarial assistant may be inducted in the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core team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To cater to the </a:t>
            </a:r>
            <a:r>
              <a:rPr lang="en-US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specialised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need based services, the TBI should have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panel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experts/ consultants. Their services may be hired as and when required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payment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basis. Security and house keeping services may be arranged on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contract basis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241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990600"/>
            <a:ext cx="8382000" cy="4419600"/>
          </a:xfrm>
        </p:spPr>
        <p:txBody>
          <a:bodyPr>
            <a:normAutofit/>
          </a:bodyPr>
          <a:lstStyle/>
          <a:p>
            <a:pPr algn="l"/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11.2 </a:t>
            </a:r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Startup and Innovation Initiatives of few Ministries/Departments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l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11.2.1 DST: Technology Business Incubators (TBI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l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Role of the 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</a:t>
            </a:r>
          </a:p>
          <a:p>
            <a:pPr algn="just"/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Host Institution has to play an important role not only in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establishment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the TBI project but also in its smooth and efficient functioning.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Only those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institutions/ </a:t>
            </a:r>
            <a:r>
              <a:rPr lang="en-US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organisations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that can provide land and built-up space for TBI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are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willing to share available facilities and expertise would be considered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setting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 of the TBI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Host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Institute should demonstrate its commitment and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responsibility towards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TBI project. The HI will provide a suitable built up area where-in the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TBI could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set up besides provision of utilities such as electricity and water. The HI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 also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ensure availability of following facilities to the tenants of the TBI on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mutually agreed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charges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Lab/testing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facilities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Library</a:t>
            </a:r>
            <a:endParaRPr lang="en-US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Mainframe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computer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Faculty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support</a:t>
            </a:r>
          </a:p>
        </p:txBody>
      </p:sp>
    </p:spTree>
    <p:extLst>
      <p:ext uri="{BB962C8B-B14F-4D97-AF65-F5344CB8AC3E}">
        <p14:creationId xmlns:p14="http://schemas.microsoft.com/office/powerpoint/2010/main" val="207375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990600"/>
            <a:ext cx="8382000" cy="4419600"/>
          </a:xfrm>
        </p:spPr>
        <p:txBody>
          <a:bodyPr>
            <a:normAutofit/>
          </a:bodyPr>
          <a:lstStyle/>
          <a:p>
            <a:pPr algn="l"/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11.2 </a:t>
            </a:r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Startup and Innovation Initiatives of few Ministries/Departments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l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11.2.1 DST: Technology Business Incubators (TBI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l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Estimated Project 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Cost</a:t>
            </a:r>
          </a:p>
          <a:p>
            <a:pPr algn="just"/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Each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TBI should prepare a detailed project proposal and work out the cost,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based on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actual requirements. A project implementation schedule may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prepared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covering the key activity of the project. Since TBI is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software intensive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greater focus should be laid on providing value-added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services rather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 facilities (hardware) to its tenants. Wherever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possible, duplication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the facilities already existing in HI may be avoided and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only need-based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facilities may be proposed in the initial phase of the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project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Self 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Sufficiency</a:t>
            </a:r>
          </a:p>
          <a:p>
            <a:pPr algn="just"/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Each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TBI is expected to become self-sufficient within a period of five years from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date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sanction of the project. The TBI should, however, start earning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 the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 first year of its operation. The TBI should appoint a Project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Manager with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relevant experience and exposure to the business environment.</a:t>
            </a:r>
            <a:endParaRPr lang="en-US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3332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990600"/>
            <a:ext cx="8382000" cy="4419600"/>
          </a:xfrm>
        </p:spPr>
        <p:txBody>
          <a:bodyPr>
            <a:normAutofit/>
          </a:bodyPr>
          <a:lstStyle/>
          <a:p>
            <a:pPr algn="l"/>
            <a:endParaRPr lang="en-US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11.2.2 </a:t>
            </a:r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NITI </a:t>
            </a:r>
            <a:r>
              <a:rPr lang="en-US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Aayog</a:t>
            </a:r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Atal Innovation Mission (AIM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l"/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Objective</a:t>
            </a:r>
          </a:p>
          <a:p>
            <a:pPr algn="just"/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Atal Innovation Mission (AIM) including Self-Employment and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Talent Utilization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(SETU) is Government of India's </a:t>
            </a:r>
            <a:r>
              <a:rPr lang="en-US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endeavour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promote a culture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innovation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entrepreneurship. Its objective is to serve as a platform for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promotion of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world-class Innovation Hubs, Grand Challenges, Start-up businesses and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 self-employment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activities, particularly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technology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driven areas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Atal Innovation Mission shall have two core functions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Entrepreneurship promotion through Self-Employment and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Talent Utilization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wherein innovators would be supported and mentored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become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successful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entrepreneurs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Innovation promotion: to provide a platform where innovative ideas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 generated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7499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914400"/>
            <a:ext cx="8382000" cy="4800600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11.2.2 </a:t>
            </a:r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NITI </a:t>
            </a:r>
            <a:r>
              <a:rPr lang="en-US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Aayog</a:t>
            </a:r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Atal Innovation Mission (AIM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l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Atal Incubation </a:t>
            </a:r>
            <a:r>
              <a:rPr lang="en-US" sz="16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Centres</a:t>
            </a:r>
            <a:endParaRPr lang="en-US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Background</a:t>
            </a:r>
          </a:p>
          <a:p>
            <a:pPr algn="just"/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AIM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intends to establish 'new' incubation </a:t>
            </a:r>
            <a:r>
              <a:rPr lang="en-US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centres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(Atal Incubation </a:t>
            </a:r>
            <a:r>
              <a:rPr lang="en-US" sz="1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Centres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across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India by providing them with financial support. AICs would further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support and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encourage start-ups to become successful enterprises. They would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provide necessary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adequate infrastructure along with high quality assistance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 services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start-ups in their early stages of growth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AICs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would be established in subject specific areas such as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manufacturing, transport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energy, health, education, agriculture, water and sanitation etc. Each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AIC would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required to choose at least one area for </a:t>
            </a:r>
            <a:r>
              <a:rPr lang="en-US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specialisation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Eligibility</a:t>
            </a:r>
          </a:p>
          <a:p>
            <a:pPr algn="just"/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AICs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be established either in public/private/public-private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partnership mode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These can be established in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Academia - This includes higher educational institutes and R&amp;D Institutions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Non-academic - This includes Companies/ Corporate/ Technology parks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Industrial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Parks/ any individual/ group of individuals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l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Financial Support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AIM will provide a grant-in-aid of </a:t>
            </a:r>
            <a:r>
              <a:rPr lang="en-US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Rs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10 Crore to each AIC for a maximum of 5 years to cover the capital and operational expenditure cost in running the </a:t>
            </a:r>
            <a:r>
              <a:rPr lang="en-US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centre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The applicant would have to provide a built up space of at least 10,000 sq. </a:t>
            </a:r>
            <a:r>
              <a:rPr lang="en-US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ft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qualify for the financial support.</a:t>
            </a:r>
          </a:p>
          <a:p>
            <a:pPr algn="just"/>
            <a:endParaRPr lang="en-US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8176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219200"/>
            <a:ext cx="8382000" cy="4191000"/>
          </a:xfrm>
        </p:spPr>
        <p:txBody>
          <a:bodyPr>
            <a:normAutofit/>
          </a:bodyPr>
          <a:lstStyle/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11.2.3 </a:t>
            </a:r>
            <a:r>
              <a:rPr lang="en-US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MeitY</a:t>
            </a:r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Technology Incubation and Development of Entrepreneurs 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</a:p>
          <a:p>
            <a:pPr algn="just"/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Ministry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Electronics and Information Technology (</a:t>
            </a:r>
            <a:r>
              <a:rPr lang="en-US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MeitY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is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implementing a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scheme titled Technology Incubation and Development of Entrepreneurs (TIDE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Initially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launched in 2008 the scheme has been revised and extended till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March 2017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As per the scheme provision, 27 </a:t>
            </a:r>
            <a:r>
              <a:rPr lang="en-US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centres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are being supported at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academic institutions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across India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TIDE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 a multipronged approach in diverse areas of Electronics, ICT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Management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It aims to assist institutions of higher learning to strengthen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 Technology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Incubation Centers and enable young entrepreneurs to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initiate technology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startup companies for commercial exploitation of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technologies developed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 them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TIDE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Incubation Centers provide a gamut of services to new enterprises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facilitate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linkages congenial for their survival and growth. The </a:t>
            </a:r>
            <a:r>
              <a:rPr lang="en-US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centres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network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 Angel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Investors and Venture Capitalists who provide mentoring and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financial support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the startups and enable tenant companies to mature over a period of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2-3 years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ultimately graduate to a commercial place to transact actual business.</a:t>
            </a:r>
            <a:endParaRPr lang="en-US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0982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219200"/>
            <a:ext cx="8382000" cy="4191000"/>
          </a:xfrm>
        </p:spPr>
        <p:txBody>
          <a:bodyPr>
            <a:normAutofit/>
          </a:bodyPr>
          <a:lstStyle/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11.2.3 </a:t>
            </a:r>
            <a:r>
              <a:rPr lang="en-US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MeitY</a:t>
            </a:r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Technology Incubation and Development of Entrepreneurs 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</a:p>
          <a:p>
            <a:pPr algn="just"/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MeitY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providing financial and policy support for strengthening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technology incubation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activities on the premise that this would in the long run result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indigenous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development of products and packages in the ICTE sector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Broad Objectives</a:t>
            </a:r>
            <a:endParaRPr lang="en-US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Promote product oriented research and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development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Encourage and accelerate development of indigenous products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packages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Bridge the gap between R&amp;D and </a:t>
            </a:r>
            <a:r>
              <a:rPr lang="en-US" sz="1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commercialisation</a:t>
            </a:r>
            <a:endParaRPr lang="en-US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Facilitate entrepreneurial training and IPR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facilitation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Promote involvement of faculty in startup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activities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Ensure interaction between education and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industry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Alignment of education with exact market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demands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Active involvement of the faculty in the technology start-up activities.</a:t>
            </a:r>
            <a:endParaRPr lang="en-US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973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219200"/>
            <a:ext cx="8382000" cy="4038600"/>
          </a:xfrm>
        </p:spPr>
        <p:txBody>
          <a:bodyPr>
            <a:normAutofit/>
          </a:bodyPr>
          <a:lstStyle/>
          <a:p>
            <a:pPr marL="342900" indent="-342900" algn="l">
              <a:buAutoNum type="arabicPeriod" startAt="3"/>
            </a:pPr>
            <a:r>
              <a:rPr lang="en-US" sz="1600" b="1" dirty="0" smtClean="0">
                <a:solidFill>
                  <a:schemeClr val="tx1"/>
                </a:solidFill>
              </a:rPr>
              <a:t>Mission:</a:t>
            </a:r>
          </a:p>
          <a:p>
            <a:pPr algn="l"/>
            <a:endParaRPr lang="en-US" sz="1600" b="1" dirty="0">
              <a:solidFill>
                <a:schemeClr val="tx1"/>
              </a:solidFill>
            </a:endParaRPr>
          </a:p>
          <a:p>
            <a:pPr algn="just"/>
            <a:r>
              <a:rPr lang="en-US" sz="1600" b="1" dirty="0" smtClean="0">
                <a:solidFill>
                  <a:schemeClr val="tx1"/>
                </a:solidFill>
              </a:rPr>
              <a:t>  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help create a larger number of student-driven, on campus start-ups that will add to economic and social value. To achieve this, the below mentioned strategies would be applied: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Teaching students and encouraging them to take up entrepreneurship as a preferred career choice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Preparing students for successful launching of their start-ups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Re-orienting academic curriculum and pedagogy with a strong focus on Start-ups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Developing customized teaching and training materials for start-ups and engaging them in pre-startup activities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Capacity Building Programmes / Activities for faculty as well as trainers.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Mentoring start-ups to become sustainable</a:t>
            </a:r>
            <a:endParaRPr lang="en-US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0002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219200"/>
            <a:ext cx="8382000" cy="4191000"/>
          </a:xfrm>
        </p:spPr>
        <p:txBody>
          <a:bodyPr>
            <a:normAutofit/>
          </a:bodyPr>
          <a:lstStyle/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11.3 Indian States With Startup 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Policies</a:t>
            </a:r>
          </a:p>
          <a:p>
            <a:pPr algn="just"/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Few State Governments have also taken initiatives and launched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startups policies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their states.</a:t>
            </a:r>
          </a:p>
          <a:p>
            <a:pPr algn="just"/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few of these states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include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West Bengal 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West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Bengal launched its policies relating to startups in January 2016.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aims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nurture and help startups in various ways. They have launched a website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 the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name of startupbengal.in in an effort to get all the stakeholders in that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community on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single platform. With this initiative, communication between startups,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investors, service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providers </a:t>
            </a:r>
            <a:r>
              <a:rPr lang="en-US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etc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is expected to become easier and smoother. These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policies will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in effect until December 2021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Uttar Pradesh 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The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Government in this State is working to get more IT investment into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state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promoting upcoming startups in this particular field itself. They plan to do this by setting up IT parks and cities and provide world class facilities across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state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These policies came into effect fairly recently and will remain effective for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minimum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5 years.</a:t>
            </a:r>
            <a:endParaRPr lang="en-US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600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219200"/>
            <a:ext cx="8382000" cy="3962400"/>
          </a:xfrm>
        </p:spPr>
        <p:txBody>
          <a:bodyPr>
            <a:normAutofit/>
          </a:bodyPr>
          <a:lstStyle/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11.3 Indian States With Startup 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Policies</a:t>
            </a:r>
          </a:p>
          <a:p>
            <a:pPr algn="just"/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Few State Governments have also taken initiatives and launched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startups policies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their states.</a:t>
            </a:r>
          </a:p>
          <a:p>
            <a:pPr algn="just"/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few of these states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include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Odisha :</a:t>
            </a:r>
          </a:p>
          <a:p>
            <a:pPr algn="just"/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The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government of Odisha has </a:t>
            </a:r>
            <a:r>
              <a:rPr lang="en-US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launced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its policy with a vision of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making Odisha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of the top three investment destinations in India. To achieve their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goal they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come up with a 10-year plan, which will work till 2025. The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Government has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announced its plan along with “Make In India” in February, 2016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Rajasthan :</a:t>
            </a:r>
          </a:p>
          <a:p>
            <a:pPr algn="just"/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Rajasthan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launched its plans in October , 2015. The Government plans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help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set up around 500 startups within the next five years. For this purpose,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 have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allocated funding and also plan to set up around 50 incubators across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state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With their efforts, they plan to bring in a funding of around 500crores in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next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years.</a:t>
            </a:r>
            <a:endParaRPr lang="en-US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1984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219200"/>
            <a:ext cx="8382000" cy="4267200"/>
          </a:xfrm>
        </p:spPr>
        <p:txBody>
          <a:bodyPr>
            <a:normAutofit/>
          </a:bodyPr>
          <a:lstStyle/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11.3 Indian States With Startup 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Policies</a:t>
            </a:r>
          </a:p>
          <a:p>
            <a:pPr algn="just"/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Few State Governments have also taken initiatives and launched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startups policies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their states.</a:t>
            </a:r>
          </a:p>
          <a:p>
            <a:pPr algn="just"/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few of these states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include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Karnataka :</a:t>
            </a:r>
          </a:p>
          <a:p>
            <a:pPr algn="just"/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Karnataka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 a setup a 5-year plan with very specific goals and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targets which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 hope to achieve by the end of the plan. They want to have at least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technology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related startups that aim to solve the social problems faced by the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state. Along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 this, they want around 2000 startups focused just on technology and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600 startups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based on products. With their policies, they are aiming to create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around 18lakh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jobs in the state itself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Gujarat :</a:t>
            </a:r>
          </a:p>
          <a:p>
            <a:pPr algn="just"/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When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 the states are gearing up the support the startups in their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own states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how can Gujarat fall behind in this race? They have a threefold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strategy which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involves the innovators, the Institutions, and the government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committee. These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three form a chain, wherein the innovators come up with the idea which will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facilitated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 the institutions and then approved and financed by the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government committee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9598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219200"/>
            <a:ext cx="8382000" cy="4267200"/>
          </a:xfrm>
        </p:spPr>
        <p:txBody>
          <a:bodyPr>
            <a:normAutofit/>
          </a:bodyPr>
          <a:lstStyle/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11.3 Indian States With Startup 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Policies</a:t>
            </a:r>
          </a:p>
          <a:p>
            <a:pPr algn="just"/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Few State Governments have also taken initiatives and launched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startups policies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their states.</a:t>
            </a:r>
          </a:p>
          <a:p>
            <a:pPr algn="just"/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few of these states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include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Jharkhand:</a:t>
            </a:r>
          </a:p>
          <a:p>
            <a:pPr algn="just"/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Jharkhand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the most recent entrant in Indian states with startup policy.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state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government has facilitated $1.5 </a:t>
            </a:r>
            <a:r>
              <a:rPr lang="en-US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Mn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(INR 10 Cr) for Innovation and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Incubation </a:t>
            </a:r>
            <a:r>
              <a:rPr lang="en-US" sz="1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Centres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different part of states. An innovation lab would also be set up with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help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IIM Ahmedabad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16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With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startup policy initiative, the state government aims to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encourage the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startups in the sectors like Information Technology, Health, </a:t>
            </a:r>
            <a:r>
              <a:rPr lang="en-US" sz="16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Tourism, Agriculture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Biotechnology, and alternative energy.</a:t>
            </a:r>
            <a:endParaRPr lang="en-US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1902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219200"/>
            <a:ext cx="8382000" cy="4038600"/>
          </a:xfrm>
        </p:spPr>
        <p:txBody>
          <a:bodyPr>
            <a:normAutofit/>
          </a:bodyPr>
          <a:lstStyle/>
          <a:p>
            <a:pPr marL="342900" indent="-342900" algn="l">
              <a:buAutoNum type="arabicPeriod" startAt="4"/>
            </a:pPr>
            <a:r>
              <a:rPr lang="en-US" sz="1600" b="1" dirty="0" smtClean="0">
                <a:solidFill>
                  <a:schemeClr val="tx1"/>
                </a:solidFill>
              </a:rPr>
              <a:t>Definitions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4.1 Start-up: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 entity that develops a business model based on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either product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innovation or service innovation and makes it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scalable, replicable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self-reliant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4.2 Student Start-up: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Start-up that is initiated by student(s) enrolled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any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academic institution recognized/approved by AICTE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4.3 Start-up Policy of Govt. of India: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Government of India (</a:t>
            </a:r>
            <a:r>
              <a:rPr lang="en-US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GoI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 announced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'Start-up India' initiative for creating a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conducive environment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start-ups in India. Different Ministries of the </a:t>
            </a:r>
            <a:r>
              <a:rPr lang="en-US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GoI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initiated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several activities for this purpose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4.4 Start-up Course Curriculum: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refers to the course contents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academics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 are provided by an institution under a specific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course or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 of study. The Start-up Course Curriculum should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courses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business opportunity identification, business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idea generation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IPR/patenting laws, B-plan and feasibility,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start-up finance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launching and sustaining start-ups, soft-skills for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start-ups, foundation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the business basic subjects as well as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management, accounting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&amp; finance, negotiation etc.</a:t>
            </a:r>
            <a:endParaRPr lang="en-US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en-US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4200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219200"/>
            <a:ext cx="8382000" cy="4038600"/>
          </a:xfrm>
        </p:spPr>
        <p:txBody>
          <a:bodyPr>
            <a:normAutofit/>
          </a:bodyPr>
          <a:lstStyle/>
          <a:p>
            <a:pPr marL="342900" indent="-342900" algn="l">
              <a:buAutoNum type="arabicPeriod" startAt="4"/>
            </a:pPr>
            <a:r>
              <a:rPr lang="en-US" sz="1600" b="1" dirty="0" smtClean="0">
                <a:solidFill>
                  <a:schemeClr val="tx1"/>
                </a:solidFill>
              </a:rPr>
              <a:t>Definitions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4.5 Pedagogy and Experiential Learning: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refers to specific methods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teaching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practices (as an academic subject or theoretical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concept) which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would be applied for students working on start-ups.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experiential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learning method will be used for teaching 'start-up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related concepts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contents' to introduce a positive influence on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thought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processes of students. Courses like 'business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idea generation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 and 'soft skills for start-ups' would demand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experiential learning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rather than traditional class room lecturing. Business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cases and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teaching cases will be used to discuss practical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business situations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 can help students to arrive at a decision while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facing business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dilemma(s). Field based interactions with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prospective customers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support institutions will also form a part of the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pedagogy which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 orient the students as they acquire field knowledge.</a:t>
            </a:r>
            <a:endParaRPr lang="en-US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4.6 </a:t>
            </a:r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Host Institution: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Host institutions refer to well-known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technology, management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R&amp;D institutions working for developing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start-ups and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contributing towards developing a favorable entrepreneurial ecosystem.</a:t>
            </a:r>
            <a:endParaRPr lang="en-US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3077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219200"/>
            <a:ext cx="8382000" cy="4038600"/>
          </a:xfrm>
        </p:spPr>
        <p:txBody>
          <a:bodyPr>
            <a:normAutofit/>
          </a:bodyPr>
          <a:lstStyle/>
          <a:p>
            <a:pPr marL="342900" indent="-342900" algn="l">
              <a:buAutoNum type="arabicPeriod" startAt="4"/>
            </a:pPr>
            <a:r>
              <a:rPr lang="en-US" sz="1600" b="1" dirty="0" smtClean="0">
                <a:solidFill>
                  <a:schemeClr val="tx1"/>
                </a:solidFill>
              </a:rPr>
              <a:t>Definitions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</a:rPr>
              <a:t>4.7 Tinker Lab: </a:t>
            </a:r>
            <a:r>
              <a:rPr lang="en-US" sz="1600" dirty="0">
                <a:solidFill>
                  <a:schemeClr val="tx1"/>
                </a:solidFill>
              </a:rPr>
              <a:t>Tinker lab is a combination of experimental research </a:t>
            </a:r>
            <a:r>
              <a:rPr lang="en-US" sz="1600" dirty="0" smtClean="0">
                <a:solidFill>
                  <a:schemeClr val="tx1"/>
                </a:solidFill>
              </a:rPr>
              <a:t>and specialization</a:t>
            </a:r>
            <a:r>
              <a:rPr lang="en-US" sz="1600" dirty="0">
                <a:solidFill>
                  <a:schemeClr val="tx1"/>
                </a:solidFill>
              </a:rPr>
              <a:t>. It sharpens technical and content specific aspects of </a:t>
            </a:r>
            <a:r>
              <a:rPr lang="en-US" sz="1600" dirty="0" smtClean="0">
                <a:solidFill>
                  <a:schemeClr val="tx1"/>
                </a:solidFill>
              </a:rPr>
              <a:t>a drawing </a:t>
            </a:r>
            <a:r>
              <a:rPr lang="en-US" sz="1600" dirty="0">
                <a:solidFill>
                  <a:schemeClr val="tx1"/>
                </a:solidFill>
              </a:rPr>
              <a:t>and expands it by taking an open attitude in regards to </a:t>
            </a:r>
            <a:r>
              <a:rPr lang="en-US" sz="1600" dirty="0" smtClean="0">
                <a:solidFill>
                  <a:schemeClr val="tx1"/>
                </a:solidFill>
              </a:rPr>
              <a:t>the image </a:t>
            </a:r>
            <a:r>
              <a:rPr lang="en-US" sz="1600" dirty="0">
                <a:solidFill>
                  <a:schemeClr val="tx1"/>
                </a:solidFill>
              </a:rPr>
              <a:t>and its possibilities within the design</a:t>
            </a:r>
            <a:r>
              <a:rPr lang="en-US" sz="1600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</a:rPr>
              <a:t>4.8 Technology Business Incubator: </a:t>
            </a:r>
            <a:r>
              <a:rPr lang="en-US" sz="1600" dirty="0">
                <a:solidFill>
                  <a:schemeClr val="tx1"/>
                </a:solidFill>
              </a:rPr>
              <a:t>The Government of India used </a:t>
            </a:r>
            <a:r>
              <a:rPr lang="en-US" sz="1600" dirty="0" smtClean="0">
                <a:solidFill>
                  <a:schemeClr val="tx1"/>
                </a:solidFill>
              </a:rPr>
              <a:t>its </a:t>
            </a:r>
            <a:r>
              <a:rPr lang="en-US" sz="1600" dirty="0" err="1" smtClean="0">
                <a:solidFill>
                  <a:schemeClr val="tx1"/>
                </a:solidFill>
              </a:rPr>
              <a:t>th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>
                <a:solidFill>
                  <a:schemeClr val="tx1"/>
                </a:solidFill>
              </a:rPr>
              <a:t>Gazette (notification on February 17 ) to notify that the process </a:t>
            </a:r>
            <a:r>
              <a:rPr lang="en-US" sz="1600" dirty="0" smtClean="0">
                <a:solidFill>
                  <a:schemeClr val="tx1"/>
                </a:solidFill>
              </a:rPr>
              <a:t>for recognition </a:t>
            </a:r>
            <a:r>
              <a:rPr lang="en-US" sz="1600" dirty="0">
                <a:solidFill>
                  <a:schemeClr val="tx1"/>
                </a:solidFill>
              </a:rPr>
              <a:t>as a 'start-up' shall be done through the mobile </a:t>
            </a:r>
            <a:r>
              <a:rPr lang="en-US" sz="1600" dirty="0" smtClean="0">
                <a:solidFill>
                  <a:schemeClr val="tx1"/>
                </a:solidFill>
              </a:rPr>
              <a:t>app/portal Page 02 of </a:t>
            </a:r>
            <a:r>
              <a:rPr lang="en-US" sz="1600" dirty="0">
                <a:solidFill>
                  <a:schemeClr val="tx1"/>
                </a:solidFill>
              </a:rPr>
              <a:t>the Department of Industrial Policy and Promotion. Any Incubator</a:t>
            </a:r>
          </a:p>
          <a:p>
            <a:pPr algn="just"/>
            <a:r>
              <a:rPr lang="en-US" sz="1600" dirty="0">
                <a:solidFill>
                  <a:schemeClr val="tx1"/>
                </a:solidFill>
              </a:rPr>
              <a:t>that is recognized by </a:t>
            </a:r>
            <a:r>
              <a:rPr lang="en-US" sz="1600" dirty="0" err="1">
                <a:solidFill>
                  <a:schemeClr val="tx1"/>
                </a:solidFill>
              </a:rPr>
              <a:t>GoI</a:t>
            </a:r>
            <a:r>
              <a:rPr lang="en-US" sz="1600" dirty="0">
                <a:solidFill>
                  <a:schemeClr val="tx1"/>
                </a:solidFill>
              </a:rPr>
              <a:t> is deemed to be a TBI for this framework</a:t>
            </a:r>
            <a:r>
              <a:rPr lang="en-US" sz="1600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</a:rPr>
              <a:t>4.9 Accelerators: </a:t>
            </a:r>
            <a:r>
              <a:rPr lang="en-US" sz="1600" dirty="0">
                <a:solidFill>
                  <a:schemeClr val="tx1"/>
                </a:solidFill>
              </a:rPr>
              <a:t>Start-up Accelerators design programs in batches </a:t>
            </a:r>
            <a:r>
              <a:rPr lang="en-US" sz="1600" dirty="0" smtClean="0">
                <a:solidFill>
                  <a:schemeClr val="tx1"/>
                </a:solidFill>
              </a:rPr>
              <a:t>and transform </a:t>
            </a:r>
            <a:r>
              <a:rPr lang="en-US" sz="1600" dirty="0">
                <a:solidFill>
                  <a:schemeClr val="tx1"/>
                </a:solidFill>
              </a:rPr>
              <a:t>promising business ideas into reality under the guidance </a:t>
            </a:r>
            <a:r>
              <a:rPr lang="en-US" sz="1600" dirty="0" smtClean="0">
                <a:solidFill>
                  <a:schemeClr val="tx1"/>
                </a:solidFill>
              </a:rPr>
              <a:t>of mentors </a:t>
            </a:r>
            <a:r>
              <a:rPr lang="en-US" sz="1600" dirty="0">
                <a:solidFill>
                  <a:schemeClr val="tx1"/>
                </a:solidFill>
              </a:rPr>
              <a:t>and several other available resources</a:t>
            </a:r>
            <a:r>
              <a:rPr lang="en-US" sz="1600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</a:rPr>
              <a:t>4.10 Angel Investors and Venture Capital Funds: </a:t>
            </a:r>
            <a:r>
              <a:rPr lang="en-US" sz="1600" dirty="0">
                <a:solidFill>
                  <a:schemeClr val="tx1"/>
                </a:solidFill>
              </a:rPr>
              <a:t>An angel investor is </a:t>
            </a:r>
            <a:r>
              <a:rPr lang="en-US" sz="1600" dirty="0" smtClean="0">
                <a:solidFill>
                  <a:schemeClr val="tx1"/>
                </a:solidFill>
              </a:rPr>
              <a:t>a wealthy </a:t>
            </a:r>
            <a:r>
              <a:rPr lang="en-US" sz="1600" dirty="0">
                <a:solidFill>
                  <a:schemeClr val="tx1"/>
                </a:solidFill>
              </a:rPr>
              <a:t>individual who invests his or her personal capital and </a:t>
            </a:r>
            <a:r>
              <a:rPr lang="en-US" sz="1600" dirty="0" smtClean="0">
                <a:solidFill>
                  <a:schemeClr val="tx1"/>
                </a:solidFill>
              </a:rPr>
              <a:t>shares experiences</a:t>
            </a:r>
            <a:r>
              <a:rPr lang="en-US" sz="1600" dirty="0">
                <a:solidFill>
                  <a:schemeClr val="tx1"/>
                </a:solidFill>
              </a:rPr>
              <a:t>, contacts, and mentors (as possible and required by </a:t>
            </a:r>
            <a:r>
              <a:rPr lang="en-US" sz="1600" dirty="0" smtClean="0">
                <a:solidFill>
                  <a:schemeClr val="tx1"/>
                </a:solidFill>
              </a:rPr>
              <a:t>the start-up </a:t>
            </a:r>
            <a:r>
              <a:rPr lang="en-US" sz="1600" dirty="0">
                <a:solidFill>
                  <a:schemeClr val="tx1"/>
                </a:solidFill>
              </a:rPr>
              <a:t>in exchange for equity in that start-up). Angels are </a:t>
            </a:r>
            <a:r>
              <a:rPr lang="en-US" sz="1600" dirty="0" smtClean="0">
                <a:solidFill>
                  <a:schemeClr val="tx1"/>
                </a:solidFill>
              </a:rPr>
              <a:t>usually accredited </a:t>
            </a:r>
            <a:r>
              <a:rPr lang="en-US" sz="1600" dirty="0">
                <a:solidFill>
                  <a:schemeClr val="tx1"/>
                </a:solidFill>
              </a:rPr>
              <a:t>investors. Since their funds are involved, they are </a:t>
            </a:r>
            <a:r>
              <a:rPr lang="en-US" sz="1600" dirty="0" smtClean="0">
                <a:solidFill>
                  <a:schemeClr val="tx1"/>
                </a:solidFill>
              </a:rPr>
              <a:t>equally desirous </a:t>
            </a:r>
            <a:r>
              <a:rPr lang="en-US" sz="1600" dirty="0">
                <a:solidFill>
                  <a:schemeClr val="tx1"/>
                </a:solidFill>
              </a:rPr>
              <a:t>in making the start-up successful.</a:t>
            </a:r>
            <a:endParaRPr lang="en-US" sz="16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9281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219200"/>
            <a:ext cx="8382000" cy="4038600"/>
          </a:xfrm>
        </p:spPr>
        <p:txBody>
          <a:bodyPr>
            <a:normAutofit lnSpcReduction="10000"/>
          </a:bodyPr>
          <a:lstStyle/>
          <a:p>
            <a:pPr marL="342900" indent="-342900" algn="l">
              <a:buAutoNum type="arabicPeriod" startAt="4"/>
            </a:pPr>
            <a:r>
              <a:rPr lang="en-US" sz="1600" b="1" dirty="0" smtClean="0">
                <a:solidFill>
                  <a:schemeClr val="tx1"/>
                </a:solidFill>
              </a:rPr>
              <a:t>Definitions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4.11 Venture Capital: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is the most well-known form of start-up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funding. Venture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Capitalists (VCs) typically reserve additional capital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follow-up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investment rounds. Another huge value that VCs provide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access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their networks for employees or clients for products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 services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the start-up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4.12 Entrepreneurial Individuals: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 Individual who has an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entrepreneurial mindset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wants to make his/her idea successful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4.13 Start-up Managers: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Start-up Managers are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entrepreneurial individuals who facilitate the start-up functions and manage everything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 is required to make the start-up successful and</a:t>
            </a:r>
          </a:p>
          <a:p>
            <a:pPr algn="just"/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sustainable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4.14 National Science &amp; Technology Entrepreneurship 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Development Board </a:t>
            </a:r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(NSTEDB), Department of Science and Technology (DST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National Science &amp; Technology Entrepreneurship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Development Board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(NSTEDB), established in 1982 by the </a:t>
            </a:r>
            <a:r>
              <a:rPr lang="en-US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GoI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under the aegis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DST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is an institutional mechanism that helps promote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knowledge driven and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technology-intensive enterprises. NSTEDB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 representations from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socio-economic and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scientific Ministries/Departments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and they aim to convert 'job-seekers'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into 'job-creators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 through Science &amp; Technology (S&amp;T) interventions.</a:t>
            </a:r>
            <a:endParaRPr lang="en-US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0105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376</TotalTime>
  <Words>5828</Words>
  <Application>Microsoft Office PowerPoint</Application>
  <PresentationFormat>On-screen Show (4:3)</PresentationFormat>
  <Paragraphs>387</Paragraphs>
  <Slides>53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54" baseType="lpstr">
      <vt:lpstr>Office Theme</vt:lpstr>
      <vt:lpstr>Start-up Policy: AICTE-2016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Start-up Policy: AICTE-2016</dc:title>
  <dc:creator>hp</dc:creator>
  <cp:lastModifiedBy>hp</cp:lastModifiedBy>
  <cp:revision>27</cp:revision>
  <dcterms:created xsi:type="dcterms:W3CDTF">2016-12-28T10:14:23Z</dcterms:created>
  <dcterms:modified xsi:type="dcterms:W3CDTF">2016-12-30T09:46:52Z</dcterms:modified>
</cp:coreProperties>
</file>