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</p:sldMasterIdLst>
  <p:notesMasterIdLst>
    <p:notesMasterId r:id="rId41"/>
  </p:notesMasterIdLst>
  <p:handoutMasterIdLst>
    <p:handoutMasterId r:id="rId42"/>
  </p:handoutMasterIdLst>
  <p:sldIdLst>
    <p:sldId id="256" r:id="rId3"/>
    <p:sldId id="257" r:id="rId4"/>
    <p:sldId id="258" r:id="rId5"/>
    <p:sldId id="259" r:id="rId6"/>
    <p:sldId id="294" r:id="rId7"/>
    <p:sldId id="273" r:id="rId8"/>
    <p:sldId id="261" r:id="rId9"/>
    <p:sldId id="277" r:id="rId10"/>
    <p:sldId id="292" r:id="rId11"/>
    <p:sldId id="263" r:id="rId12"/>
    <p:sldId id="264" r:id="rId13"/>
    <p:sldId id="265" r:id="rId14"/>
    <p:sldId id="266" r:id="rId15"/>
    <p:sldId id="267" r:id="rId16"/>
    <p:sldId id="278" r:id="rId17"/>
    <p:sldId id="279" r:id="rId18"/>
    <p:sldId id="283" r:id="rId19"/>
    <p:sldId id="284" r:id="rId20"/>
    <p:sldId id="285" r:id="rId21"/>
    <p:sldId id="286" r:id="rId22"/>
    <p:sldId id="293" r:id="rId23"/>
    <p:sldId id="287" r:id="rId24"/>
    <p:sldId id="288" r:id="rId25"/>
    <p:sldId id="289" r:id="rId26"/>
    <p:sldId id="290" r:id="rId27"/>
    <p:sldId id="291" r:id="rId28"/>
    <p:sldId id="282" r:id="rId29"/>
    <p:sldId id="295" r:id="rId30"/>
    <p:sldId id="300" r:id="rId31"/>
    <p:sldId id="303" r:id="rId32"/>
    <p:sldId id="301" r:id="rId33"/>
    <p:sldId id="302" r:id="rId34"/>
    <p:sldId id="304" r:id="rId35"/>
    <p:sldId id="305" r:id="rId36"/>
    <p:sldId id="297" r:id="rId37"/>
    <p:sldId id="298" r:id="rId38"/>
    <p:sldId id="270" r:id="rId39"/>
    <p:sldId id="299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4"/>
    <p:restoredTop sz="92977"/>
  </p:normalViewPr>
  <p:slideViewPr>
    <p:cSldViewPr snapToGrid="0" snapToObjects="1">
      <p:cViewPr varScale="1">
        <p:scale>
          <a:sx n="105" d="100"/>
          <a:sy n="105" d="100"/>
        </p:scale>
        <p:origin x="112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0528D4-9286-014E-9BF7-5324626386C5}" type="datetimeFigureOut">
              <a:rPr lang="en-US" smtClean="0"/>
              <a:t>2/22/18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06F44-28D2-5D46-A039-6B9893611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37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EC99A-E70C-4132-A1B3-B998C6637C72}" type="datetimeFigureOut">
              <a:rPr lang="en-US" smtClean="0"/>
              <a:t>2/22/18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B7E90-5C41-4374-9307-603F80FA5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0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6997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SARA is</a:t>
            </a:r>
            <a:r>
              <a:rPr lang="en-US" baseline="0" dirty="0"/>
              <a:t> performing better, bit-rate switching is better [shown for each video separately.]</a:t>
            </a:r>
          </a:p>
          <a:p>
            <a:r>
              <a:rPr lang="en-US" baseline="0" dirty="0"/>
              <a:t>Having information about the size helps. We can get consistent </a:t>
            </a:r>
            <a:r>
              <a:rPr lang="en-US" baseline="0" dirty="0" err="1"/>
              <a:t>QoS</a:t>
            </a:r>
            <a:endParaRPr lang="en-US" baseline="0" dirty="0"/>
          </a:p>
          <a:p>
            <a:r>
              <a:rPr lang="en-US" baseline="0" dirty="0"/>
              <a:t>Same video showing up for the long interruption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44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Convergence time:</a:t>
            </a:r>
            <a:r>
              <a:rPr lang="en-US" baseline="0" dirty="0"/>
              <a:t> h</a:t>
            </a:r>
            <a:r>
              <a:rPr lang="en-US" dirty="0"/>
              <a:t>ow long does it take to get</a:t>
            </a:r>
            <a:r>
              <a:rPr lang="en-US" baseline="0" dirty="0"/>
              <a:t> to the highest bitrate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26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Even</a:t>
            </a:r>
            <a:r>
              <a:rPr lang="en-US" baseline="0" dirty="0"/>
              <a:t> for lower bandwidth scenario, SARA performs consistently better than the other ones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30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groups.google.com</a:t>
            </a:r>
            <a:r>
              <a:rPr lang="en-US" dirty="0"/>
              <a:t>/forum/#!topic/discuss-</a:t>
            </a:r>
            <a:r>
              <a:rPr lang="en-US" dirty="0" err="1"/>
              <a:t>webrtc</a:t>
            </a:r>
            <a:r>
              <a:rPr lang="en-US"/>
              <a:t>/lwiSndTR7AU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17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99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5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33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about computing</a:t>
            </a:r>
            <a:r>
              <a:rPr lang="en-US" baseline="0" dirty="0"/>
              <a:t> for n+1 to </a:t>
            </a:r>
            <a:r>
              <a:rPr lang="en-US" baseline="0" dirty="0" err="1"/>
              <a:t>n+m</a:t>
            </a:r>
            <a:r>
              <a:rPr lang="en-US" baseline="0" dirty="0"/>
              <a:t> together and then deciding </a:t>
            </a:r>
            <a:r>
              <a:rPr lang="en-US" baseline="0"/>
              <a:t>on this?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80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Question: Why are there rate change</a:t>
            </a:r>
            <a:r>
              <a:rPr lang="en-US" baseline="0" dirty="0"/>
              <a:t> in the middle </a:t>
            </a:r>
            <a:r>
              <a:rPr lang="en-US" baseline="0"/>
              <a:t>if the network bandwidth is fixed?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4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10 sec interruption and a playback (every minute); long (one minute</a:t>
            </a:r>
            <a:r>
              <a:rPr lang="en-US" baseline="0" dirty="0"/>
              <a:t> interruptions)</a:t>
            </a:r>
          </a:p>
          <a:p>
            <a:r>
              <a:rPr lang="en-US" baseline="0" dirty="0"/>
              <a:t>For short interruption, how re-active the algorithm is.</a:t>
            </a:r>
          </a:p>
          <a:p>
            <a:r>
              <a:rPr lang="en-US" baseline="0" dirty="0"/>
              <a:t>For long interruptions, do you want to see the algorithm to be stable enough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193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particular causing this large fluctuation for TBA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15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Positive or negative switching</a:t>
            </a:r>
            <a:r>
              <a:rPr lang="en-US" baseline="0" dirty="0"/>
              <a:t> (negative switching is consider to be not good)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B7E90-5C41-4374-9307-603F80FA504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182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493FA-CDA9-A743-88CD-E14D0F04E67C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99200" y="6356350"/>
            <a:ext cx="2133600" cy="365125"/>
          </a:xfrm>
        </p:spPr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5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589-94F8-A345-9639-B596CFC66A62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07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BA9BD-A8B9-8E46-8428-6D713BCCD1D1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3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AB20-C8A1-6047-8083-E34A3484FF7D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077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CADA1-82AD-8C4E-A0E6-3A4E9CEAB814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40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0457F-0075-1546-9EC1-48E40BFD69F3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07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375C4-AE05-3D4A-9995-334A43844BDF}" type="datetime1">
              <a:rPr lang="en-US" smtClean="0"/>
              <a:t>2/22/18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41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6C4D9-B484-184F-946B-1A990E32183D}" type="datetime1">
              <a:rPr lang="en-US" smtClean="0"/>
              <a:t>2/22/18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335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2343-6340-104B-9642-812B472D2ACE}" type="datetime1">
              <a:rPr lang="en-US" smtClean="0"/>
              <a:t>2/22/18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73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3520-3394-2A45-BFE4-5A31CA43D1DF}" type="datetime1">
              <a:rPr lang="en-US" smtClean="0"/>
              <a:t>2/22/18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36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94F6E-860E-4D47-9490-2C1834BA0CC1}" type="datetime1">
              <a:rPr lang="en-US" smtClean="0"/>
              <a:t>2/22/18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03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4584A-6D42-3A4E-8577-4929ADC91171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38592" y="6356350"/>
            <a:ext cx="2133600" cy="365125"/>
          </a:xfrm>
        </p:spPr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610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A6B7D-73FB-A64E-88D6-05AF145FCD19}" type="datetime1">
              <a:rPr lang="en-US" smtClean="0"/>
              <a:t>2/22/18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13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E6319-EA44-3F44-A8EB-28A49CAF9889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67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1DD1E-147A-8C41-88F8-8CDBE42A4765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57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8157B-ECEE-B74E-975B-24452EC58294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6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D1920-9BAF-094C-B26C-2B852EF40E84}" type="datetime1">
              <a:rPr lang="en-US" smtClean="0"/>
              <a:t>2/22/18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67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C9D-1D9B-1F43-9405-FD561D5AEE0B}" type="datetime1">
              <a:rPr lang="en-US" smtClean="0"/>
              <a:t>2/22/18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71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7745-4BF6-FC4B-9344-AB6C9267CDBC}" type="datetime1">
              <a:rPr lang="en-US" smtClean="0"/>
              <a:t>2/22/18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111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FE17-4705-A049-8A29-6DF42396A5E2}" type="datetime1">
              <a:rPr lang="en-US" smtClean="0"/>
              <a:t>2/22/18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F7E6-42AD-4F4B-A163-A3EB5E13E4AE}" type="datetime1">
              <a:rPr lang="en-US" smtClean="0"/>
              <a:t>2/22/18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383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8D27E-86A2-264A-8608-84E6D2A1B976}" type="datetime1">
              <a:rPr lang="en-US" smtClean="0"/>
              <a:t>2/22/18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1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D4615-FD98-4549-A6C8-6A6E4BD41D68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6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27517-4D6F-7647-90D7-6D99578B0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86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DC5A4-5E94-3D4A-9C5E-E8531B1C7BBA}" type="datetime1">
              <a:rPr lang="en-US" smtClean="0"/>
              <a:t>2/22/18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o-RO"/>
              <a:t>Parikshit Juluri                           GEC23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5220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DB166-79C6-3345-B287-A7CE8B30F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Helvetica"/>
          <a:ea typeface="+mn-ea"/>
          <a:cs typeface="Helvetic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Helvetica"/>
          <a:ea typeface="+mn-ea"/>
          <a:cs typeface="Helvetic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Helvetica"/>
          <a:ea typeface="+mn-ea"/>
          <a:cs typeface="Helvetic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Helvetica"/>
          <a:ea typeface="+mn-ea"/>
          <a:cs typeface="Helvetic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github.com/pari685/AStream" TargetMode="Externa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-itec.uni-klu.ac.at/ftp/datasets/DASHDataset2014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489" y="1677067"/>
            <a:ext cx="8693834" cy="1413526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Can we do better than Netflix?</a:t>
            </a: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Video Quality-of-Experience with Dynamic Adaptive Streaming over HTTP (DASH)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" y="3342969"/>
            <a:ext cx="7909560" cy="1360454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Deep Medhi</a:t>
            </a:r>
            <a:r>
              <a:rPr lang="en-US" sz="2400" b="1" baseline="30000" dirty="0">
                <a:solidFill>
                  <a:schemeClr val="bg1"/>
                </a:solidFill>
              </a:rPr>
              <a:t>†</a:t>
            </a: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b="1" baseline="30000" dirty="0">
                <a:solidFill>
                  <a:schemeClr val="bg1"/>
                </a:solidFill>
              </a:rPr>
              <a:t>†</a:t>
            </a:r>
            <a:r>
              <a:rPr lang="en-US" sz="2400" dirty="0">
                <a:solidFill>
                  <a:schemeClr val="bg1"/>
                </a:solidFill>
              </a:rPr>
              <a:t>University of Missouri – Kansas City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Joint work with </a:t>
            </a:r>
            <a:r>
              <a:rPr lang="en-US" sz="2400" dirty="0" err="1">
                <a:solidFill>
                  <a:schemeClr val="bg1"/>
                </a:solidFill>
              </a:rPr>
              <a:t>Parikshit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Juluri</a:t>
            </a:r>
            <a:r>
              <a:rPr lang="en-US" sz="2400" baseline="30000" dirty="0">
                <a:solidFill>
                  <a:schemeClr val="bg1"/>
                </a:solidFill>
              </a:rPr>
              <a:t>†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Venkatesh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Tamarapalli</a:t>
            </a:r>
            <a:r>
              <a:rPr lang="en-US" sz="2400" dirty="0">
                <a:solidFill>
                  <a:schemeClr val="bg1"/>
                </a:solidFill>
              </a:rPr>
              <a:t>*, </a:t>
            </a:r>
            <a:r>
              <a:rPr lang="en-US" sz="2400" dirty="0" err="1">
                <a:solidFill>
                  <a:schemeClr val="bg1"/>
                </a:solidFill>
              </a:rPr>
              <a:t>Goutham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Muppala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baseline="30000" dirty="0">
                <a:solidFill>
                  <a:schemeClr val="bg1"/>
                </a:solidFill>
              </a:rPr>
              <a:t>*</a:t>
            </a:r>
            <a:r>
              <a:rPr lang="en-US" sz="2400" dirty="0">
                <a:solidFill>
                  <a:schemeClr val="bg1"/>
                </a:solidFill>
              </a:rPr>
              <a:t>Indian Institute of Technology-Guwahati, India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80" y="4703422"/>
            <a:ext cx="1328302" cy="1280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5" y="4703422"/>
            <a:ext cx="1599473" cy="193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20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4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72BC"/>
                </a:solidFill>
              </a:rPr>
              <a:t>SARA: Buffer Mapping</a:t>
            </a:r>
            <a:endParaRPr lang="en-US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Buffer Map Thresholds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15907" y="2174875"/>
            <a:ext cx="4040188" cy="285140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52" name="Group 51"/>
          <p:cNvGrpSpPr/>
          <p:nvPr/>
        </p:nvGrpSpPr>
        <p:grpSpPr>
          <a:xfrm>
            <a:off x="4351266" y="1848612"/>
            <a:ext cx="4791908" cy="2023806"/>
            <a:chOff x="1557210" y="844319"/>
            <a:chExt cx="7640410" cy="2305519"/>
          </a:xfrm>
        </p:grpSpPr>
        <p:sp>
          <p:nvSpPr>
            <p:cNvPr id="53" name="Rectangle 52"/>
            <p:cNvSpPr/>
            <p:nvPr/>
          </p:nvSpPr>
          <p:spPr>
            <a:xfrm>
              <a:off x="4227438" y="1704162"/>
              <a:ext cx="344556" cy="102704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815548" y="1683027"/>
              <a:ext cx="344556" cy="103366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F90101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504659" y="1676402"/>
              <a:ext cx="344556" cy="103366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F2B50F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849215" y="1683025"/>
              <a:ext cx="344556" cy="1040296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F2B50F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193771" y="1689650"/>
              <a:ext cx="344556" cy="103366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F2B50F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3538327" y="1689648"/>
              <a:ext cx="344556" cy="103366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F2B50F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571993" y="1704166"/>
              <a:ext cx="344556" cy="103366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16544" y="1704166"/>
              <a:ext cx="344556" cy="1027046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5261101" y="1702904"/>
              <a:ext cx="344556" cy="1033668"/>
            </a:xfrm>
            <a:prstGeom prst="rect">
              <a:avLst/>
            </a:prstGeom>
            <a:noFill/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605646" y="1702904"/>
              <a:ext cx="344556" cy="1033668"/>
            </a:xfrm>
            <a:prstGeom prst="rect">
              <a:avLst/>
            </a:prstGeom>
            <a:noFill/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288401" y="1701002"/>
              <a:ext cx="344556" cy="1027048"/>
            </a:xfrm>
            <a:prstGeom prst="rect">
              <a:avLst/>
            </a:prstGeom>
            <a:noFill/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983871" y="1695646"/>
              <a:ext cx="344556" cy="1033668"/>
            </a:xfrm>
            <a:prstGeom prst="rect">
              <a:avLst/>
            </a:prstGeom>
            <a:noFill/>
            <a:ln w="28575">
              <a:solidFill>
                <a:srgbClr val="6611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328427" y="1701635"/>
              <a:ext cx="344556" cy="1033668"/>
            </a:xfrm>
            <a:prstGeom prst="rect">
              <a:avLst/>
            </a:prstGeom>
            <a:noFill/>
            <a:ln w="28575">
              <a:solidFill>
                <a:srgbClr val="6611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672983" y="1695007"/>
              <a:ext cx="344556" cy="1040296"/>
            </a:xfrm>
            <a:prstGeom prst="rect">
              <a:avLst/>
            </a:prstGeom>
            <a:noFill/>
            <a:ln w="28575">
              <a:solidFill>
                <a:srgbClr val="6611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160104" y="1683025"/>
              <a:ext cx="344556" cy="1033668"/>
            </a:xfrm>
            <a:prstGeom prst="rect">
              <a:avLst/>
            </a:prstGeom>
            <a:pattFill prst="smConfetti">
              <a:fgClr>
                <a:schemeClr val="accent1"/>
              </a:fgClr>
              <a:bgClr>
                <a:schemeClr val="bg1"/>
              </a:bgClr>
            </a:pattFill>
            <a:ln w="28575">
              <a:solidFill>
                <a:srgbClr val="F90101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2504642" y="1378225"/>
              <a:ext cx="0" cy="2517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2342649" y="951611"/>
              <a:ext cx="2782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Bookman Old Style" panose="02050604050505020204" pitchFamily="18" charset="0"/>
                </a:rPr>
                <a:t>I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882882" y="1697539"/>
              <a:ext cx="344556" cy="1033668"/>
            </a:xfrm>
            <a:prstGeom prst="rect">
              <a:avLst/>
            </a:prstGeom>
            <a:pattFill prst="smConfetti">
              <a:fgClr>
                <a:srgbClr val="33AAFF"/>
              </a:fgClr>
              <a:bgClr>
                <a:schemeClr val="bg1"/>
              </a:bgClr>
            </a:pattFill>
            <a:ln w="28575">
              <a:solidFill>
                <a:srgbClr val="F2B50F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1" name="Straight Arrow Connector 70"/>
            <p:cNvCxnSpPr/>
            <p:nvPr/>
          </p:nvCxnSpPr>
          <p:spPr>
            <a:xfrm>
              <a:off x="4227438" y="1365834"/>
              <a:ext cx="0" cy="2517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948041" y="889944"/>
              <a:ext cx="786600" cy="455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Bookman Old Style" panose="02050604050505020204" pitchFamily="18" charset="0"/>
                </a:rPr>
                <a:t>B</a:t>
              </a:r>
              <a:r>
                <a:rPr lang="el-GR" sz="2000" baseline="-25000" dirty="0">
                  <a:latin typeface="Calibri" panose="020F0502020204030204" pitchFamily="34" charset="0"/>
                </a:rPr>
                <a:t>α</a:t>
              </a:r>
              <a:endParaRPr lang="en-US" sz="2000" baseline="-25000" dirty="0">
                <a:latin typeface="Bookman Old Style" panose="02050604050505020204" pitchFamily="18" charset="0"/>
              </a:endParaRPr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>
              <a:off x="6977233" y="1364973"/>
              <a:ext cx="0" cy="2517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6613962" y="876158"/>
              <a:ext cx="750680" cy="455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Bookman Old Style" panose="02050604050505020204" pitchFamily="18" charset="0"/>
                </a:rPr>
                <a:t>B</a:t>
              </a:r>
              <a:r>
                <a:rPr lang="el-GR" sz="2000" baseline="-25000" dirty="0">
                  <a:latin typeface="Calibri" panose="020F0502020204030204" pitchFamily="34" charset="0"/>
                </a:rPr>
                <a:t>β</a:t>
              </a:r>
              <a:endParaRPr lang="en-US" sz="2000" dirty="0">
                <a:latin typeface="Bookman Old Style" panose="02050604050505020204" pitchFamily="18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017540" y="1688384"/>
              <a:ext cx="344556" cy="1040296"/>
            </a:xfrm>
            <a:prstGeom prst="rect">
              <a:avLst/>
            </a:prstGeom>
            <a:noFill/>
            <a:ln w="28575">
              <a:solidFill>
                <a:srgbClr val="6611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>
              <a:off x="8362079" y="1358348"/>
              <a:ext cx="0" cy="2517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7947860" y="879991"/>
              <a:ext cx="1249760" cy="455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>
                  <a:latin typeface="Bookman Old Style" panose="02050604050505020204" pitchFamily="18" charset="0"/>
                </a:rPr>
                <a:t>B</a:t>
              </a:r>
              <a:r>
                <a:rPr lang="en-US" sz="2000" baseline="-25000" dirty="0" err="1">
                  <a:latin typeface="Calibri" panose="020F0502020204030204" pitchFamily="34" charset="0"/>
                </a:rPr>
                <a:t>max</a:t>
              </a:r>
              <a:endParaRPr lang="en-US" sz="2000" dirty="0">
                <a:latin typeface="Bookman Old Style" panose="02050604050505020204" pitchFamily="18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639322" y="1696271"/>
              <a:ext cx="344556" cy="1033668"/>
            </a:xfrm>
            <a:prstGeom prst="rect">
              <a:avLst/>
            </a:prstGeom>
            <a:noFill/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cxnSp>
          <p:nvCxnSpPr>
            <p:cNvPr id="79" name="Straight Arrow Connector 78"/>
            <p:cNvCxnSpPr/>
            <p:nvPr/>
          </p:nvCxnSpPr>
          <p:spPr>
            <a:xfrm>
              <a:off x="5250692" y="1384694"/>
              <a:ext cx="0" cy="2517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5020075" y="844319"/>
              <a:ext cx="1041660" cy="455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Bookman Old Style" panose="02050604050505020204" pitchFamily="18" charset="0"/>
                </a:rPr>
                <a:t>B</a:t>
              </a:r>
              <a:r>
                <a:rPr lang="en-US" sz="2000" baseline="-25000" dirty="0">
                  <a:latin typeface="Calibri" panose="020F0502020204030204" pitchFamily="34" charset="0"/>
                </a:rPr>
                <a:t>curr</a:t>
              </a:r>
              <a:endParaRPr lang="en-US" sz="2000" baseline="-25000" dirty="0">
                <a:latin typeface="Bookman Old Style" panose="02050604050505020204" pitchFamily="18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 flipH="1">
              <a:off x="5946733" y="1695646"/>
              <a:ext cx="344556" cy="1033668"/>
            </a:xfrm>
            <a:prstGeom prst="rect">
              <a:avLst/>
            </a:prstGeom>
            <a:noFill/>
            <a:ln w="28575">
              <a:solidFill>
                <a:srgbClr val="00933B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Arrow Connector 81"/>
            <p:cNvCxnSpPr/>
            <p:nvPr/>
          </p:nvCxnSpPr>
          <p:spPr>
            <a:xfrm>
              <a:off x="4227438" y="2819556"/>
              <a:ext cx="274979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4339280" y="2780506"/>
              <a:ext cx="26172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Desired operation range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557210" y="964863"/>
              <a:ext cx="2782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Bookman Old Style" panose="02050604050505020204" pitchFamily="18" charset="0"/>
                </a:rPr>
                <a:t>0</a:t>
              </a:r>
            </a:p>
          </p:txBody>
        </p:sp>
        <p:cxnSp>
          <p:nvCxnSpPr>
            <p:cNvPr id="85" name="Straight Arrow Connector 84"/>
            <p:cNvCxnSpPr/>
            <p:nvPr/>
          </p:nvCxnSpPr>
          <p:spPr>
            <a:xfrm>
              <a:off x="1828307" y="1384851"/>
              <a:ext cx="0" cy="2517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87"/>
          <p:cNvSpPr/>
          <p:nvPr/>
        </p:nvSpPr>
        <p:spPr>
          <a:xfrm>
            <a:off x="481416" y="2299831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1. Fast Start (0 &lt; </a:t>
            </a:r>
            <a:r>
              <a:rPr lang="en-US" b="1" dirty="0" err="1">
                <a:solidFill>
                  <a:srgbClr val="FF0000"/>
                </a:solidFill>
              </a:rPr>
              <a:t>B</a:t>
            </a:r>
            <a:r>
              <a:rPr lang="en-US" b="1" baseline="-25000" dirty="0" err="1">
                <a:solidFill>
                  <a:srgbClr val="FF0000"/>
                </a:solidFill>
              </a:rPr>
              <a:t>curr</a:t>
            </a:r>
            <a:r>
              <a:rPr lang="en-US" b="1" baseline="-25000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≤ I )</a:t>
            </a:r>
          </a:p>
          <a:p>
            <a:pPr marL="635000" lvl="1" indent="-1778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Select the minimum bitrate to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minimize playback start time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br>
              <a:rPr lang="en-US" b="1" dirty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2. Additive Increase (I &lt; </a:t>
            </a:r>
            <a:r>
              <a:rPr lang="en-US" b="1" dirty="0" err="1">
                <a:solidFill>
                  <a:srgbClr val="FFC000"/>
                </a:solidFill>
              </a:rPr>
              <a:t>B</a:t>
            </a:r>
            <a:r>
              <a:rPr lang="en-US" b="1" baseline="-25000" dirty="0" err="1">
                <a:solidFill>
                  <a:srgbClr val="FFC000"/>
                </a:solidFill>
              </a:rPr>
              <a:t>curr</a:t>
            </a:r>
            <a:r>
              <a:rPr lang="en-US" b="1" baseline="-25000" dirty="0">
                <a:solidFill>
                  <a:srgbClr val="FFC000"/>
                </a:solidFill>
              </a:rPr>
              <a:t> </a:t>
            </a:r>
            <a:r>
              <a:rPr lang="en-US" b="1" dirty="0">
                <a:solidFill>
                  <a:srgbClr val="FFC000"/>
                </a:solidFill>
              </a:rPr>
              <a:t>≤ B</a:t>
            </a:r>
            <a:r>
              <a:rPr lang="el-GR" b="1" baseline="-25000" dirty="0">
                <a:solidFill>
                  <a:srgbClr val="FFC000"/>
                </a:solidFill>
                <a:latin typeface="Calibri" panose="020F0502020204030204" pitchFamily="34" charset="0"/>
              </a:rPr>
              <a:t>α</a:t>
            </a:r>
            <a:r>
              <a:rPr lang="en-US" b="1" dirty="0">
                <a:solidFill>
                  <a:srgbClr val="FFC000"/>
                </a:solidFill>
              </a:rPr>
              <a:t>)</a:t>
            </a:r>
            <a:br>
              <a:rPr lang="en-US" b="1" dirty="0">
                <a:solidFill>
                  <a:srgbClr val="FFC000"/>
                </a:solidFill>
              </a:rPr>
            </a:br>
            <a:endParaRPr lang="en-US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00B050"/>
                </a:solidFill>
              </a:rPr>
              <a:t>3. Aggressive Switching (B</a:t>
            </a:r>
            <a:r>
              <a:rPr lang="el-GR" b="1" baseline="-25000" dirty="0">
                <a:solidFill>
                  <a:srgbClr val="00B050"/>
                </a:solidFill>
                <a:latin typeface="Calibri" panose="020F0502020204030204" pitchFamily="34" charset="0"/>
              </a:rPr>
              <a:t>α</a:t>
            </a:r>
            <a:r>
              <a:rPr lang="en-US" b="1" baseline="-25000" dirty="0">
                <a:solidFill>
                  <a:srgbClr val="00B050"/>
                </a:solidFill>
                <a:latin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</a:rPr>
              <a:t>&lt; </a:t>
            </a:r>
            <a:r>
              <a:rPr lang="en-US" b="1" dirty="0" err="1">
                <a:solidFill>
                  <a:srgbClr val="00B050"/>
                </a:solidFill>
              </a:rPr>
              <a:t>B</a:t>
            </a:r>
            <a:r>
              <a:rPr lang="en-US" b="1" baseline="-25000" dirty="0" err="1">
                <a:solidFill>
                  <a:srgbClr val="00B050"/>
                </a:solidFill>
              </a:rPr>
              <a:t>curr</a:t>
            </a:r>
            <a:r>
              <a:rPr lang="en-US" b="1" baseline="-25000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≤ B</a:t>
            </a:r>
            <a:r>
              <a:rPr lang="el-GR" b="1" baseline="-25000" dirty="0">
                <a:solidFill>
                  <a:srgbClr val="00B050"/>
                </a:solidFill>
                <a:latin typeface="Calibri" panose="020F0502020204030204" pitchFamily="34" charset="0"/>
              </a:rPr>
              <a:t>β</a:t>
            </a:r>
            <a:r>
              <a:rPr lang="en-US" b="1" dirty="0">
                <a:solidFill>
                  <a:srgbClr val="00B050"/>
                </a:solidFill>
              </a:rPr>
              <a:t>)</a:t>
            </a:r>
          </a:p>
          <a:p>
            <a:br>
              <a:rPr lang="en-US" b="1" dirty="0"/>
            </a:br>
            <a:r>
              <a:rPr lang="en-US" b="1" dirty="0">
                <a:solidFill>
                  <a:srgbClr val="7030A0"/>
                </a:solidFill>
              </a:rPr>
              <a:t>4. Delayed Download (B</a:t>
            </a:r>
            <a:r>
              <a:rPr lang="el-GR" b="1" baseline="-25000" dirty="0">
                <a:solidFill>
                  <a:srgbClr val="7030A0"/>
                </a:solidFill>
                <a:latin typeface="Calibri" panose="020F0502020204030204" pitchFamily="34" charset="0"/>
              </a:rPr>
              <a:t>β</a:t>
            </a:r>
            <a:r>
              <a:rPr lang="en-US" b="1" baseline="-25000" dirty="0">
                <a:solidFill>
                  <a:srgbClr val="7030A0"/>
                </a:solidFill>
                <a:latin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7030A0"/>
                </a:solidFill>
                <a:latin typeface="Calibri" panose="020F0502020204030204" pitchFamily="34" charset="0"/>
              </a:rPr>
              <a:t>&lt; </a:t>
            </a:r>
            <a:r>
              <a:rPr lang="en-US" b="1" dirty="0" err="1">
                <a:solidFill>
                  <a:srgbClr val="7030A0"/>
                </a:solidFill>
              </a:rPr>
              <a:t>B</a:t>
            </a:r>
            <a:r>
              <a:rPr lang="en-US" b="1" baseline="-25000" dirty="0" err="1">
                <a:solidFill>
                  <a:srgbClr val="7030A0"/>
                </a:solidFill>
              </a:rPr>
              <a:t>curr</a:t>
            </a:r>
            <a:r>
              <a:rPr lang="en-US" b="1" dirty="0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1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SARA: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185" y="1600200"/>
            <a:ext cx="5057849" cy="40513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29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SARA: Algorithm (contd..)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06" y="1795986"/>
            <a:ext cx="4144244" cy="3193313"/>
          </a:xfrm>
          <a:prstGeom prst="rect">
            <a:avLst/>
          </a:prstGeom>
        </p:spPr>
      </p:pic>
      <p:pic>
        <p:nvPicPr>
          <p:cNvPr id="6" name="Content Placeholder 13"/>
          <p:cNvPicPr>
            <a:picLocks noChangeAspect="1"/>
          </p:cNvPicPr>
          <p:nvPr/>
        </p:nvPicPr>
        <p:blipFill rotWithShape="1">
          <a:blip r:embed="rId3"/>
          <a:srcRect t="33271"/>
          <a:stretch/>
        </p:blipFill>
        <p:spPr>
          <a:xfrm>
            <a:off x="4858451" y="1893746"/>
            <a:ext cx="3620685" cy="2997795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75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Setup &amp;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900" b="1" dirty="0" err="1">
                <a:solidFill>
                  <a:srgbClr val="0070C0"/>
                </a:solidFill>
              </a:rPr>
              <a:t>Astream</a:t>
            </a:r>
            <a:endParaRPr lang="en-US" b="1" dirty="0">
              <a:solidFill>
                <a:srgbClr val="0070C0"/>
              </a:solidFill>
            </a:endParaRPr>
          </a:p>
          <a:p>
            <a:pPr lvl="1"/>
            <a:r>
              <a:rPr lang="en-US" dirty="0"/>
              <a:t>Python based emulated DASH client</a:t>
            </a:r>
          </a:p>
          <a:p>
            <a:pPr lvl="2"/>
            <a:r>
              <a:rPr lang="en-US" dirty="0"/>
              <a:t>Rate Adaptation Modules:</a:t>
            </a:r>
          </a:p>
          <a:p>
            <a:pPr lvl="3"/>
            <a:r>
              <a:rPr lang="en-US" dirty="0"/>
              <a:t>Throughput Based (</a:t>
            </a:r>
            <a:r>
              <a:rPr lang="en-US" dirty="0" err="1"/>
              <a:t>tba</a:t>
            </a:r>
            <a:r>
              <a:rPr lang="en-US" dirty="0"/>
              <a:t>)</a:t>
            </a:r>
          </a:p>
          <a:p>
            <a:pPr lvl="3"/>
            <a:r>
              <a:rPr lang="en-US" dirty="0"/>
              <a:t>Buffer Based (</a:t>
            </a:r>
            <a:r>
              <a:rPr lang="en-US" dirty="0" err="1"/>
              <a:t>bba</a:t>
            </a:r>
            <a:r>
              <a:rPr lang="en-US" dirty="0"/>
              <a:t>)</a:t>
            </a:r>
          </a:p>
          <a:p>
            <a:pPr lvl="3"/>
            <a:r>
              <a:rPr lang="en-US" dirty="0"/>
              <a:t>SARA</a:t>
            </a:r>
          </a:p>
          <a:p>
            <a:pPr lvl="2"/>
            <a:r>
              <a:rPr lang="en-US" dirty="0"/>
              <a:t>Available from </a:t>
            </a:r>
            <a:r>
              <a:rPr lang="en-US" dirty="0" err="1"/>
              <a:t>Github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http://github.com/pari685/AStream</a:t>
            </a:r>
            <a:endParaRPr lang="en-US" dirty="0"/>
          </a:p>
          <a:p>
            <a:r>
              <a:rPr lang="en-US" sz="2800" b="1" dirty="0">
                <a:solidFill>
                  <a:srgbClr val="0070C0"/>
                </a:solidFill>
              </a:rPr>
              <a:t>Evaluation Scenarios</a:t>
            </a:r>
          </a:p>
          <a:p>
            <a:pPr lvl="1"/>
            <a:r>
              <a:rPr lang="en-US" sz="2900" dirty="0"/>
              <a:t>Limited Bandwidth</a:t>
            </a:r>
          </a:p>
          <a:p>
            <a:pPr lvl="1"/>
            <a:r>
              <a:rPr lang="en-US" sz="2900" dirty="0"/>
              <a:t>Short Interruptions </a:t>
            </a:r>
          </a:p>
          <a:p>
            <a:pPr lvl="1"/>
            <a:r>
              <a:rPr lang="en-US" sz="2900" dirty="0"/>
              <a:t>Long Interruptions </a:t>
            </a: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96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GENI Topology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02" y="1370013"/>
            <a:ext cx="7817048" cy="4278347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195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746" y="331294"/>
            <a:ext cx="8637036" cy="580744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072BC"/>
                </a:solidFill>
              </a:rPr>
              <a:t>Effect of Segment Size Variation </a:t>
            </a:r>
            <a:br>
              <a:rPr lang="en-US" sz="3200" dirty="0">
                <a:solidFill>
                  <a:srgbClr val="0072BC"/>
                </a:solidFill>
              </a:rPr>
            </a:br>
            <a:r>
              <a:rPr lang="en-US" sz="3200" dirty="0">
                <a:solidFill>
                  <a:srgbClr val="0072BC"/>
                </a:solidFill>
              </a:rPr>
              <a:t>(bandwidth 4Mbps</a:t>
            </a:r>
            <a:r>
              <a:rPr lang="en-US" sz="1600" dirty="0"/>
              <a:t>)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192" y="1291117"/>
            <a:ext cx="5433414" cy="401638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4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Bitrate Adaptation (1Mbps)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884" y="1603717"/>
            <a:ext cx="6321741" cy="3649990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82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0072BC"/>
                </a:solidFill>
              </a:rPr>
              <a:t>Bitrate Switching Events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9182578"/>
              </p:ext>
            </p:extLst>
          </p:nvPr>
        </p:nvGraphicFramePr>
        <p:xfrm>
          <a:off x="802481" y="1939925"/>
          <a:ext cx="7543800" cy="26812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882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Bandwidth</a:t>
                      </a:r>
                    </a:p>
                  </a:txBody>
                  <a:tcPr marL="68580" marR="68580" marT="34290" marB="34290" anchor="ctr"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Number of bitrate  Switching events</a:t>
                      </a:r>
                    </a:p>
                  </a:txBody>
                  <a:tcPr marL="68580" marR="68580" marT="34290" marB="3429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8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Basic</a:t>
                      </a:r>
                    </a:p>
                  </a:txBody>
                  <a:tcPr marL="68580" marR="68580" marT="34290" marB="3429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SARA (B</a:t>
                      </a:r>
                      <a:r>
                        <a:rPr lang="el-GR" sz="1400" b="1" baseline="-25000" dirty="0">
                          <a:latin typeface="Calibri" panose="020F0502020204030204" pitchFamily="34" charset="0"/>
                        </a:rPr>
                        <a:t>α</a:t>
                      </a:r>
                      <a:r>
                        <a:rPr lang="en-US" sz="1400" b="1" dirty="0"/>
                        <a:t> = 5, B</a:t>
                      </a:r>
                      <a:r>
                        <a:rPr lang="el-GR" sz="1400" b="1" baseline="-25000" dirty="0"/>
                        <a:t>β</a:t>
                      </a:r>
                      <a:r>
                        <a:rPr lang="el-GR" sz="1400" b="1" dirty="0"/>
                        <a:t> = 30</a:t>
                      </a:r>
                      <a:r>
                        <a:rPr lang="en-US" sz="1400" b="1" dirty="0"/>
                        <a:t>)</a:t>
                      </a:r>
                    </a:p>
                  </a:txBody>
                  <a:tcPr marL="68580" marR="68580" marT="34290" marB="3429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SARA (B</a:t>
                      </a:r>
                      <a:r>
                        <a:rPr lang="el-GR" sz="1400" b="1" baseline="-25000" dirty="0">
                          <a:latin typeface="Calibri" panose="020F0502020204030204" pitchFamily="34" charset="0"/>
                        </a:rPr>
                        <a:t>α</a:t>
                      </a:r>
                      <a:r>
                        <a:rPr lang="en-US" sz="1400" b="1" dirty="0"/>
                        <a:t> = 10, B</a:t>
                      </a:r>
                      <a:r>
                        <a:rPr lang="el-GR" sz="1400" b="1" baseline="-25000" dirty="0"/>
                        <a:t>β</a:t>
                      </a:r>
                      <a:r>
                        <a:rPr lang="el-GR" sz="1400" b="1" dirty="0"/>
                        <a:t> = 30</a:t>
                      </a:r>
                      <a:r>
                        <a:rPr lang="en-US" sz="1400" b="1" dirty="0"/>
                        <a:t>)</a:t>
                      </a:r>
                    </a:p>
                  </a:txBody>
                  <a:tcPr marL="68580" marR="68580" marT="34290" marB="3429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38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272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0072BC"/>
                </a:solidFill>
              </a:rPr>
              <a:t>Video Quality Measure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802481" y="2447925"/>
          <a:ext cx="5657850" cy="26812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6882">
                <a:tc rowSpan="2"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Bandwidth</a:t>
                      </a:r>
                    </a:p>
                  </a:txBody>
                  <a:tcPr marL="68580" marR="68580" marT="34290" marB="34290" anchor="ctr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Number of bitrate  Switching events</a:t>
                      </a:r>
                    </a:p>
                  </a:txBody>
                  <a:tcPr marL="68580" marR="68580" marT="34290" marB="3429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8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SARA (B</a:t>
                      </a:r>
                      <a:r>
                        <a:rPr lang="el-G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α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5)</a:t>
                      </a:r>
                    </a:p>
                  </a:txBody>
                  <a:tcPr marL="68580" marR="68580" marT="34290" marB="34290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SARA (B</a:t>
                      </a:r>
                      <a:r>
                        <a:rPr lang="el-G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α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10)</a:t>
                      </a:r>
                    </a:p>
                  </a:txBody>
                  <a:tcPr marL="68580" marR="68580" marT="34290" marB="3429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1.13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1.15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1.15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1.16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1.16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1.16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882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Mbps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1.22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1.23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2" descr="Q-ratio-imag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556" y="947130"/>
            <a:ext cx="1923244" cy="94101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260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Comparison with Existing Algorithms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Throughput Based Algorithm (TBA)</a:t>
            </a:r>
          </a:p>
          <a:p>
            <a:pPr lvl="1"/>
            <a:r>
              <a:rPr lang="en-US" dirty="0"/>
              <a:t>Rate adaptation based only on throughput</a:t>
            </a:r>
          </a:p>
          <a:p>
            <a:r>
              <a:rPr lang="en-US" dirty="0">
                <a:solidFill>
                  <a:srgbClr val="0070C0"/>
                </a:solidFill>
              </a:rPr>
              <a:t>Buffer-Based Algorithm (BBA): </a:t>
            </a:r>
            <a:r>
              <a:rPr lang="en-US" dirty="0" err="1">
                <a:solidFill>
                  <a:srgbClr val="0070C0"/>
                </a:solidFill>
              </a:rPr>
              <a:t>NetFlix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dirty="0"/>
              <a:t>Rate adaptation based on Buffer occupancy</a:t>
            </a:r>
          </a:p>
          <a:p>
            <a:pPr lvl="1"/>
            <a:r>
              <a:rPr lang="en-US" dirty="0"/>
              <a:t>User throughput during initial stages </a:t>
            </a:r>
          </a:p>
          <a:p>
            <a:pPr lvl="1"/>
            <a:r>
              <a:rPr lang="en-US" dirty="0"/>
              <a:t>After minimum buffer is filled, it shift to buffer based adaptation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883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0072BC"/>
                </a:solidFill>
              </a:rPr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40199"/>
          </a:xfrm>
        </p:spPr>
        <p:txBody>
          <a:bodyPr>
            <a:normAutofit/>
          </a:bodyPr>
          <a:lstStyle/>
          <a:p>
            <a:pPr lvl="0">
              <a:buClr>
                <a:srgbClr val="0072BC"/>
              </a:buClr>
            </a:pPr>
            <a:r>
              <a:rPr lang="en-US" sz="2800" dirty="0"/>
              <a:t>Introduction</a:t>
            </a:r>
          </a:p>
          <a:p>
            <a:pPr lvl="0">
              <a:buClr>
                <a:srgbClr val="0072BC"/>
              </a:buClr>
            </a:pPr>
            <a:r>
              <a:rPr lang="en-US" sz="2800" dirty="0"/>
              <a:t>DASH (Dynamic Adaptive Streaming over HTTP) Overview	</a:t>
            </a:r>
          </a:p>
          <a:p>
            <a:pPr lvl="0">
              <a:buClr>
                <a:srgbClr val="0072BC"/>
              </a:buClr>
            </a:pPr>
            <a:r>
              <a:rPr lang="en-US" sz="2800" dirty="0"/>
              <a:t>Related Work &amp; Motivation</a:t>
            </a:r>
          </a:p>
          <a:p>
            <a:pPr lvl="0">
              <a:buClr>
                <a:srgbClr val="0072BC"/>
              </a:buClr>
            </a:pPr>
            <a:r>
              <a:rPr lang="en-US" sz="2800" dirty="0"/>
              <a:t>Segment Aware Rate Adaptation Algorithm</a:t>
            </a:r>
          </a:p>
          <a:p>
            <a:pPr lvl="0">
              <a:buClr>
                <a:srgbClr val="0072BC"/>
              </a:buClr>
            </a:pPr>
            <a:r>
              <a:rPr lang="en-US" sz="2800" dirty="0"/>
              <a:t>Experiment Setup &amp; Evaluation</a:t>
            </a:r>
          </a:p>
          <a:p>
            <a:pPr lvl="0">
              <a:buClr>
                <a:srgbClr val="0072BC"/>
              </a:buClr>
            </a:pPr>
            <a:r>
              <a:rPr lang="en-US" sz="2800" dirty="0"/>
              <a:t>Demo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81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2814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Bandwidth Modification Scenarios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1018" y="700460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en-US" sz="2000" b="0" dirty="0">
                <a:solidFill>
                  <a:srgbClr val="0070C0"/>
                </a:solidFill>
              </a:rPr>
              <a:t>Short Interruptions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" y="1340222"/>
            <a:ext cx="4040188" cy="229129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81934" y="700137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2000" b="0" dirty="0">
                <a:solidFill>
                  <a:srgbClr val="0070C0"/>
                </a:solidFill>
              </a:rPr>
              <a:t>Long Interruptions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934" y="1322907"/>
            <a:ext cx="4041775" cy="2292489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753" y="3631521"/>
            <a:ext cx="3931047" cy="2590843"/>
          </a:xfrm>
          <a:prstGeom prst="rect">
            <a:avLst/>
          </a:prstGeom>
        </p:spPr>
      </p:pic>
      <p:sp>
        <p:nvSpPr>
          <p:cNvPr id="11" name="Text Placeholder 5"/>
          <p:cNvSpPr txBox="1">
            <a:spLocks/>
          </p:cNvSpPr>
          <p:nvPr/>
        </p:nvSpPr>
        <p:spPr>
          <a:xfrm>
            <a:off x="604837" y="4438249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0" dirty="0">
                <a:solidFill>
                  <a:srgbClr val="0070C0"/>
                </a:solidFill>
              </a:rPr>
              <a:t>Truncated Gaussian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00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  <a:latin typeface="Helvetica"/>
                <a:cs typeface="Helvetica"/>
              </a:rPr>
              <a:t>DASH Video Datasets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1133048"/>
              </p:ext>
            </p:extLst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Title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Number</a:t>
                      </a:r>
                      <a:r>
                        <a:rPr lang="en-US" baseline="0" dirty="0"/>
                        <a:t> of Representations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Genre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Big Buck Bunny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Animation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Of Forest and</a:t>
                      </a:r>
                      <a:r>
                        <a:rPr lang="en-US" baseline="0" dirty="0"/>
                        <a:t> Men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Documentary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The Swiss Account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Valkaama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Movie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21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4994031"/>
            <a:ext cx="8081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Source:  ITEC – Dynamic Adaptive Streaming over HTTP</a:t>
            </a:r>
            <a:br>
              <a:rPr lang="en-US" b="1" dirty="0"/>
            </a:br>
            <a:r>
              <a:rPr lang="en-US" b="1" dirty="0"/>
              <a:t>                </a:t>
            </a:r>
            <a:r>
              <a:rPr lang="en-US" b="1" dirty="0">
                <a:hlinkClick r:id="rId2"/>
              </a:rPr>
              <a:t>(http://www-itec.uni-klu.ac.at/ftp/datasets/DASHDataset2014/)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710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Bitrate Switching Events: </a:t>
            </a:r>
            <a:br>
              <a:rPr lang="en-US" sz="3200" b="1" dirty="0">
                <a:solidFill>
                  <a:srgbClr val="0072BC"/>
                </a:solidFill>
              </a:rPr>
            </a:br>
            <a:r>
              <a:rPr lang="en-US" sz="3200" b="1" dirty="0">
                <a:solidFill>
                  <a:srgbClr val="0072BC"/>
                </a:solidFill>
              </a:rPr>
              <a:t>(Bandwidth 4Mbps)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02" y="1600200"/>
            <a:ext cx="4987795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53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Polarity of Bitrate Switching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70C0"/>
                </a:solidFill>
              </a:rPr>
              <a:t>Mean Bandwidth = 1Mbps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35448"/>
            <a:ext cx="4040188" cy="3030141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</a:rPr>
              <a:t>Mean Bandwidth = 6 Mbps</a:t>
            </a: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34853"/>
            <a:ext cx="4041775" cy="3031331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63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Bitrate Switching Events: </a:t>
            </a:r>
            <a:br>
              <a:rPr lang="en-US" sz="3200" b="1" dirty="0">
                <a:solidFill>
                  <a:srgbClr val="0072BC"/>
                </a:solidFill>
              </a:rPr>
            </a:br>
            <a:r>
              <a:rPr lang="en-US" sz="2000" b="1" dirty="0">
                <a:solidFill>
                  <a:srgbClr val="0072BC"/>
                </a:solidFill>
              </a:rPr>
              <a:t>(Mean bandwidth = 0.5Mbps)</a:t>
            </a:r>
            <a:endParaRPr lang="en-US" sz="3200" b="1" dirty="0">
              <a:solidFill>
                <a:srgbClr val="0072B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b="0" dirty="0">
                <a:solidFill>
                  <a:srgbClr val="0070C0"/>
                </a:solidFill>
              </a:rPr>
              <a:t>Short Interruptions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35448"/>
            <a:ext cx="4040188" cy="303014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b="0" dirty="0">
                <a:solidFill>
                  <a:srgbClr val="0070C0"/>
                </a:solidFill>
              </a:rPr>
              <a:t>Long Interruptions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34853"/>
            <a:ext cx="4041775" cy="3031331"/>
          </a:xfr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939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Convergence Time</a:t>
            </a:r>
            <a:br>
              <a:rPr lang="en-US" sz="3200" b="1" dirty="0">
                <a:solidFill>
                  <a:srgbClr val="0072BC"/>
                </a:solidFill>
              </a:rPr>
            </a:br>
            <a:r>
              <a:rPr lang="en-US" sz="3200" b="1" dirty="0">
                <a:solidFill>
                  <a:srgbClr val="0072BC"/>
                </a:solidFill>
              </a:rPr>
              <a:t>(Mean Bandwidth 6Mbps)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753" y="1692055"/>
            <a:ext cx="5705856" cy="384889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848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Video Quality Measure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2342930"/>
              </p:ext>
            </p:extLst>
          </p:nvPr>
        </p:nvGraphicFramePr>
        <p:xfrm>
          <a:off x="457200" y="1600200"/>
          <a:ext cx="8229598" cy="3914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6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2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5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52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55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52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5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50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6104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Bandwidth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/>
                        <a:t>Video Quality Measure (</a:t>
                      </a:r>
                      <a:r>
                        <a:rPr lang="en-US" dirty="0" err="1"/>
                        <a:t>Q</a:t>
                      </a:r>
                      <a:r>
                        <a:rPr lang="en-US" baseline="-25000" dirty="0" err="1"/>
                        <a:t>ratio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806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0.5 Mbps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Mbps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4Mbps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6Mbps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04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BBA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BBA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BBA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BBA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2078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Fixed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2728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Short Interruptions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2728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Long Interruptions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0.93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5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72BC"/>
                </a:solidFill>
              </a:rP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Propose a novel ABR algorithm: SARA (Segment Aware Rate Adaptation Algorithm)</a:t>
            </a:r>
          </a:p>
          <a:p>
            <a:pPr lvl="1"/>
            <a:r>
              <a:rPr lang="en-US" sz="1800" dirty="0"/>
              <a:t>Considers the variation in segment sizes to better predict the Segment Fetch Times</a:t>
            </a:r>
          </a:p>
          <a:p>
            <a:r>
              <a:rPr lang="en-US" sz="2000" dirty="0"/>
              <a:t>SARA improves QoE in low-bandwidth network environments</a:t>
            </a:r>
          </a:p>
          <a:p>
            <a:r>
              <a:rPr lang="en-US" sz="2000" dirty="0"/>
              <a:t>SARA provides better QoE compared to throughput based or Buffer based schemes</a:t>
            </a:r>
          </a:p>
          <a:p>
            <a:pPr lvl="1"/>
            <a:r>
              <a:rPr lang="en-US" sz="1800" dirty="0"/>
              <a:t>Video Quality (</a:t>
            </a:r>
            <a:r>
              <a:rPr lang="en-US" sz="1800" dirty="0" err="1"/>
              <a:t>Q</a:t>
            </a:r>
            <a:r>
              <a:rPr lang="en-US" sz="1800" baseline="-25000" dirty="0" err="1"/>
              <a:t>ratio</a:t>
            </a:r>
            <a:r>
              <a:rPr lang="en-US" sz="1800" dirty="0"/>
              <a:t>)</a:t>
            </a:r>
          </a:p>
          <a:p>
            <a:pPr lvl="1"/>
            <a:r>
              <a:rPr lang="en-US" sz="1800" dirty="0"/>
              <a:t>Bitrate Switching Events</a:t>
            </a:r>
          </a:p>
          <a:p>
            <a:pPr lvl="1"/>
            <a:r>
              <a:rPr lang="en-US" sz="1800" dirty="0"/>
              <a:t>Convergence Time</a:t>
            </a:r>
          </a:p>
          <a:p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708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in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b="1" dirty="0"/>
              <a:t>Network-aware Video Streaming</a:t>
            </a:r>
          </a:p>
          <a:p>
            <a:r>
              <a:rPr lang="en-US" sz="2200" dirty="0"/>
              <a:t>Video coding information into account</a:t>
            </a:r>
          </a:p>
          <a:p>
            <a:pPr lvl="1"/>
            <a:r>
              <a:rPr lang="en-US" sz="2200" dirty="0"/>
              <a:t>I-Frame, P-Frame, B-Frame</a:t>
            </a:r>
          </a:p>
          <a:p>
            <a:pPr lvl="1"/>
            <a:r>
              <a:rPr lang="en-US" sz="2200" dirty="0"/>
              <a:t>Transfer the relevant </a:t>
            </a:r>
            <a:r>
              <a:rPr lang="en-US" sz="2200" u="sng" dirty="0"/>
              <a:t>part</a:t>
            </a:r>
            <a:r>
              <a:rPr lang="en-US" sz="2200" dirty="0"/>
              <a:t> of the segment</a:t>
            </a:r>
          </a:p>
          <a:p>
            <a:pPr lvl="2"/>
            <a:r>
              <a:rPr lang="en-US" sz="2200" dirty="0"/>
              <a:t>Use HTTP Byte-range option</a:t>
            </a:r>
          </a:p>
          <a:p>
            <a:pPr lvl="2"/>
            <a:endParaRPr lang="en-US" sz="1000" dirty="0"/>
          </a:p>
          <a:p>
            <a:r>
              <a:rPr lang="en-US" sz="2200" dirty="0"/>
              <a:t>DASH Segment Caching</a:t>
            </a:r>
          </a:p>
          <a:p>
            <a:r>
              <a:rPr lang="en-US" sz="2200" dirty="0" err="1"/>
              <a:t>WebRTC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171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Network Aware Video </a:t>
            </a:r>
            <a:r>
              <a:rPr lang="en-US" dirty="0" err="1"/>
              <a:t>QoE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Software-Defined Network (SDN)-based flow switching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7" y="1964201"/>
            <a:ext cx="6808889" cy="380794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29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43213" y="38681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9988" y="30061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6160" y="383590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01365" y="528263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6043" y="5282637"/>
            <a:ext cx="3307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Link 1-4: congestion injected</a:t>
            </a:r>
          </a:p>
          <a:p>
            <a:r>
              <a:rPr lang="en-US" dirty="0"/>
              <a:t>Switch pat to 1-2-3-4 dynamically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1513" y="6356350"/>
            <a:ext cx="2982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with </a:t>
            </a:r>
            <a:r>
              <a:rPr lang="en-US" dirty="0" err="1"/>
              <a:t>Goutham</a:t>
            </a:r>
            <a:r>
              <a:rPr lang="en-US" dirty="0"/>
              <a:t> </a:t>
            </a:r>
            <a:r>
              <a:rPr lang="en-US" dirty="0" err="1"/>
              <a:t>Muppala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6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0072BC"/>
              </a:buClr>
            </a:pPr>
            <a:r>
              <a:rPr lang="en-US" sz="2000" dirty="0"/>
              <a:t>HTTP Video streaming is the most popular service over the Internet</a:t>
            </a:r>
          </a:p>
          <a:p>
            <a:pPr>
              <a:buClr>
                <a:srgbClr val="0072BC"/>
              </a:buClr>
            </a:pPr>
            <a:r>
              <a:rPr lang="en-US" sz="2000" dirty="0"/>
              <a:t>In North America, Netflix and YouTube accounted for 43% of the peak hour download traffic in 2014. </a:t>
            </a:r>
          </a:p>
          <a:p>
            <a:pPr>
              <a:buClr>
                <a:srgbClr val="0072BC"/>
              </a:buClr>
            </a:pPr>
            <a:r>
              <a:rPr lang="en-US" sz="2000" dirty="0"/>
              <a:t>Advantages of HTTP based video streaming:</a:t>
            </a:r>
          </a:p>
          <a:p>
            <a:pPr lvl="1">
              <a:buClr>
                <a:srgbClr val="0072BC"/>
              </a:buClr>
            </a:pPr>
            <a:r>
              <a:rPr lang="en-US" sz="1800" dirty="0"/>
              <a:t>Reuse of existing web architecture</a:t>
            </a:r>
          </a:p>
          <a:p>
            <a:pPr lvl="1">
              <a:buClr>
                <a:srgbClr val="0072BC"/>
              </a:buClr>
            </a:pPr>
            <a:r>
              <a:rPr lang="en-US" sz="1800" dirty="0"/>
              <a:t>NAT/Firewall transversal</a:t>
            </a:r>
          </a:p>
          <a:p>
            <a:pPr>
              <a:buClr>
                <a:srgbClr val="0072BC"/>
              </a:buClr>
            </a:pPr>
            <a:r>
              <a:rPr lang="en-US" sz="2000" dirty="0"/>
              <a:t>DASH facilitates </a:t>
            </a:r>
            <a:r>
              <a:rPr lang="en-US" sz="2000" dirty="0" err="1"/>
              <a:t>QoE</a:t>
            </a:r>
            <a:r>
              <a:rPr lang="en-US" sz="2000" dirty="0"/>
              <a:t> by allowing client players to adapt to the bitrate based on network conditions </a:t>
            </a:r>
          </a:p>
          <a:p>
            <a:pPr marL="0" indent="0">
              <a:buClr>
                <a:srgbClr val="0072BC"/>
              </a:buClr>
              <a:buNone/>
            </a:pPr>
            <a:endParaRPr lang="en-US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444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With or without SDN (Netflix-BBA, link congestion 1-4)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74" y="1600200"/>
            <a:ext cx="7525652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43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With or without SDN: link 1-4 congestion (SARA)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68" y="1600200"/>
            <a:ext cx="7814464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1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Comparison: Without SDN (random congestion)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32" y="1600200"/>
            <a:ext cx="7765736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28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Comparison with SDN (with random congestion)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1" y="1600200"/>
            <a:ext cx="7806877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120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in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sz="2200" dirty="0"/>
              <a:t>Network-aware Video Streaming</a:t>
            </a:r>
          </a:p>
          <a:p>
            <a:r>
              <a:rPr lang="en-US" sz="2200" b="1" dirty="0"/>
              <a:t>Video coding information into account</a:t>
            </a:r>
          </a:p>
          <a:p>
            <a:pPr lvl="1"/>
            <a:r>
              <a:rPr lang="en-US" sz="2200" dirty="0"/>
              <a:t>I-Frame, P-Frame, B-Frame</a:t>
            </a:r>
          </a:p>
          <a:p>
            <a:pPr lvl="1"/>
            <a:r>
              <a:rPr lang="en-US" sz="2200" dirty="0"/>
              <a:t>Transfer the relevant </a:t>
            </a:r>
            <a:r>
              <a:rPr lang="en-US" sz="2200" u="sng" dirty="0"/>
              <a:t>part</a:t>
            </a:r>
            <a:r>
              <a:rPr lang="en-US" sz="2200" dirty="0"/>
              <a:t> of the segment</a:t>
            </a:r>
          </a:p>
          <a:p>
            <a:pPr lvl="2"/>
            <a:r>
              <a:rPr lang="en-US" sz="2200" dirty="0"/>
              <a:t>Use HTTP Byte-range option</a:t>
            </a:r>
          </a:p>
          <a:p>
            <a:pPr lvl="2"/>
            <a:endParaRPr lang="en-US" sz="1000" dirty="0"/>
          </a:p>
          <a:p>
            <a:r>
              <a:rPr lang="en-US" sz="2200" dirty="0"/>
              <a:t>DASH Segment Caching</a:t>
            </a:r>
          </a:p>
          <a:p>
            <a:r>
              <a:rPr lang="en-US" sz="2200" dirty="0" err="1"/>
              <a:t>WebRTC</a:t>
            </a:r>
            <a:r>
              <a:rPr lang="en-US" sz="2200" dirty="0"/>
              <a:t> (non DASH-based)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83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535404" y="274638"/>
            <a:ext cx="8151395" cy="448645"/>
          </a:xfrm>
        </p:spPr>
        <p:txBody>
          <a:bodyPr>
            <a:noAutofit/>
          </a:bodyPr>
          <a:lstStyle/>
          <a:p>
            <a:r>
              <a:rPr lang="en-US" sz="3600" dirty="0"/>
              <a:t>Exploit Video coding: Byte-range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35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35405" y="1186501"/>
            <a:ext cx="8608595" cy="3365835"/>
            <a:chOff x="205986" y="561265"/>
            <a:chExt cx="11488111" cy="5113822"/>
          </a:xfrm>
        </p:grpSpPr>
        <p:sp>
          <p:nvSpPr>
            <p:cNvPr id="5" name="Rectangle 4"/>
            <p:cNvSpPr/>
            <p:nvPr/>
          </p:nvSpPr>
          <p:spPr>
            <a:xfrm>
              <a:off x="2860553" y="716803"/>
              <a:ext cx="2891353" cy="9144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Download &amp; Measure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860553" y="2365512"/>
              <a:ext cx="2811377" cy="914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Buffer Occupancy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860554" y="3996499"/>
              <a:ext cx="2811376" cy="1156687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Next Segment Sizes from MPD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8855293" y="561265"/>
              <a:ext cx="2716695" cy="113463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Rate Estimation</a:t>
              </a:r>
              <a:br>
                <a:rPr lang="en-US" dirty="0">
                  <a:solidFill>
                    <a:schemeClr val="tx1"/>
                  </a:solidFill>
                </a:rPr>
              </a:br>
              <a:r>
                <a:rPr lang="en-US" i="1" dirty="0">
                  <a:solidFill>
                    <a:schemeClr val="tx1"/>
                  </a:solidFill>
                </a:rPr>
                <a:t>F(H(n), B(n), S(n+1))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V="1">
              <a:off x="5751906" y="1128584"/>
              <a:ext cx="3103387" cy="4541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5671930" y="1234640"/>
              <a:ext cx="3177200" cy="15880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5671929" y="1375057"/>
              <a:ext cx="3183363" cy="331209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H="1">
              <a:off x="10213640" y="1695903"/>
              <a:ext cx="1" cy="397918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H="1">
              <a:off x="2002971" y="5675086"/>
              <a:ext cx="821066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2017485" y="1165876"/>
              <a:ext cx="0" cy="450921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1763486" y="1174003"/>
              <a:ext cx="109706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2002971" y="2822712"/>
              <a:ext cx="857582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647543" y="636104"/>
              <a:ext cx="725713" cy="45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H(n)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19910251">
              <a:off x="6559197" y="1737304"/>
              <a:ext cx="725713" cy="45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B(n)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 rot="18813334">
              <a:off x="6556720" y="2521990"/>
              <a:ext cx="1270372" cy="400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S(n+1)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05986" y="574071"/>
              <a:ext cx="1975394" cy="1087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Initial video Rate and </a:t>
              </a:r>
              <a:br>
                <a:rPr lang="en-US" sz="1350" dirty="0"/>
              </a:br>
              <a:r>
                <a:rPr lang="en-US" sz="1350" dirty="0"/>
                <a:t>the MPD File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213640" y="1770743"/>
              <a:ext cx="1480457" cy="771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Rate for next segment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2002971" y="4574843"/>
              <a:ext cx="85758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01053" y="5206043"/>
              <a:ext cx="1115363" cy="45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R(n+1)</a:t>
              </a:r>
              <a:endParaRPr lang="en-US" sz="1050" i="1" dirty="0"/>
            </a:p>
          </p:txBody>
        </p:sp>
      </p:grpSp>
      <p:sp>
        <p:nvSpPr>
          <p:cNvPr id="25" name="Rectangle 24"/>
          <p:cNvSpPr/>
          <p:nvPr/>
        </p:nvSpPr>
        <p:spPr>
          <a:xfrm>
            <a:off x="3401961" y="3449125"/>
            <a:ext cx="1229338" cy="743837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3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75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346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310" y="225818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72BC"/>
                </a:solidFill>
              </a:rPr>
              <a:t>Thanks!</a:t>
            </a:r>
            <a:br>
              <a:rPr lang="en-US" dirty="0">
                <a:solidFill>
                  <a:srgbClr val="0072BC"/>
                </a:solidFill>
              </a:rPr>
            </a:br>
            <a:r>
              <a:rPr lang="en-US" dirty="0">
                <a:solidFill>
                  <a:srgbClr val="0072BC"/>
                </a:solidFill>
              </a:rPr>
              <a:t>Questions or Comments?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690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Papers:</a:t>
            </a:r>
          </a:p>
          <a:p>
            <a:pPr lvl="1"/>
            <a:r>
              <a:rPr lang="en-US" dirty="0"/>
              <a:t>P. </a:t>
            </a:r>
            <a:r>
              <a:rPr lang="en-US" dirty="0" err="1"/>
              <a:t>Juluri</a:t>
            </a:r>
            <a:r>
              <a:rPr lang="en-US" dirty="0"/>
              <a:t>, V. </a:t>
            </a:r>
            <a:r>
              <a:rPr lang="en-US" dirty="0" err="1"/>
              <a:t>Tamarapalli</a:t>
            </a:r>
            <a:r>
              <a:rPr lang="en-US" dirty="0"/>
              <a:t>, and D. </a:t>
            </a:r>
            <a:r>
              <a:rPr lang="en-US" dirty="0" err="1"/>
              <a:t>Medhi</a:t>
            </a:r>
            <a:r>
              <a:rPr lang="en-US" dirty="0"/>
              <a:t>, "Measurement of Quality of Experience of Video-on-Demand Services: A Survey," </a:t>
            </a:r>
            <a:r>
              <a:rPr lang="en-US" i="1" dirty="0"/>
              <a:t>IEEE Communications Surveys &amp; Tutorials</a:t>
            </a:r>
            <a:r>
              <a:rPr lang="en-US" dirty="0"/>
              <a:t>, vol. 20, pp. 401-418, 2016.</a:t>
            </a:r>
          </a:p>
          <a:p>
            <a:pPr lvl="1"/>
            <a:r>
              <a:rPr lang="en-US" dirty="0"/>
              <a:t>P. </a:t>
            </a:r>
            <a:r>
              <a:rPr lang="en-US" dirty="0" err="1"/>
              <a:t>Juluri</a:t>
            </a:r>
            <a:r>
              <a:rPr lang="en-US" dirty="0"/>
              <a:t>, V. </a:t>
            </a:r>
            <a:r>
              <a:rPr lang="en-US" dirty="0" err="1"/>
              <a:t>Tamarapalli</a:t>
            </a:r>
            <a:r>
              <a:rPr lang="en-US" dirty="0"/>
              <a:t>, and D. </a:t>
            </a:r>
            <a:r>
              <a:rPr lang="en-US" dirty="0" err="1"/>
              <a:t>Medhi</a:t>
            </a:r>
            <a:r>
              <a:rPr lang="en-US" dirty="0"/>
              <a:t>, "</a:t>
            </a:r>
            <a:r>
              <a:rPr lang="en-US" dirty="0" err="1"/>
              <a:t>QoE</a:t>
            </a:r>
            <a:r>
              <a:rPr lang="en-US" dirty="0"/>
              <a:t> Management in DASH Systems </a:t>
            </a:r>
            <a:r>
              <a:rPr lang="en-US" dirty="0" err="1"/>
              <a:t>ssing</a:t>
            </a:r>
            <a:r>
              <a:rPr lang="en-US" dirty="0"/>
              <a:t> Segment Aware Rate Adaptation Algorithm," </a:t>
            </a:r>
            <a:r>
              <a:rPr lang="en-US" i="1" dirty="0"/>
              <a:t>IEEE/IFIP Network and Operations Management Symposium (NOMS</a:t>
            </a:r>
            <a:r>
              <a:rPr lang="en-US" i="1"/>
              <a:t>)</a:t>
            </a:r>
            <a:r>
              <a:rPr lang="en-US"/>
              <a:t>, Istanbul</a:t>
            </a:r>
            <a:r>
              <a:rPr lang="en-US" dirty="0"/>
              <a:t>, Turkey, April 2016. </a:t>
            </a:r>
          </a:p>
          <a:p>
            <a:pPr lvl="1"/>
            <a:r>
              <a:rPr lang="en-US" dirty="0"/>
              <a:t>P. </a:t>
            </a:r>
            <a:r>
              <a:rPr lang="en-US" dirty="0" err="1"/>
              <a:t>Juluri</a:t>
            </a:r>
            <a:r>
              <a:rPr lang="en-US" dirty="0"/>
              <a:t>+, V. </a:t>
            </a:r>
            <a:r>
              <a:rPr lang="en-US" dirty="0" err="1"/>
              <a:t>Tamarapalli</a:t>
            </a:r>
            <a:r>
              <a:rPr lang="en-US" dirty="0"/>
              <a:t>, and D. </a:t>
            </a:r>
            <a:r>
              <a:rPr lang="en-US" dirty="0" err="1"/>
              <a:t>Medhi</a:t>
            </a:r>
            <a:r>
              <a:rPr lang="en-US" dirty="0"/>
              <a:t>, "SARA: Segment Aware Rate Adaptation Algorithm for Dynamic Adaptive Streaming Over HTTP," </a:t>
            </a:r>
            <a:r>
              <a:rPr lang="en-US" i="1" dirty="0"/>
              <a:t>Proc. of IEEE ICC 2015 Workshop on Quality of Experience-based Management for Future Internet Applications and Services (QoE-FI'2015)</a:t>
            </a:r>
            <a:r>
              <a:rPr lang="en-US" dirty="0"/>
              <a:t>, 6 pages, London, UK, June 2015.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65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DASH Overview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6822" y="1907446"/>
            <a:ext cx="8698132" cy="3846240"/>
            <a:chOff x="403014" y="1378041"/>
            <a:chExt cx="11207994" cy="4307834"/>
          </a:xfrm>
        </p:grpSpPr>
        <p:pic>
          <p:nvPicPr>
            <p:cNvPr id="6" name="Picture 5" descr="https://encrypted-tbn3.gstatic.com/images?q=tbn:ANd9GcQx5hC7pfcTy717yxBA9HPJ9A9qU6ukS2l--MN_iuydLBSh-4QHK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0984" y="2157655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https://encrypted-tbn1.gstatic.com/images?q=tbn:ANd9GcQO_IXpAJuGnOpKn_XY9Kqy-UHCFsr4pg-DTiukgtxtv1RnJIL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3980" y="4072625"/>
              <a:ext cx="918116" cy="9181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Cloud 7"/>
            <p:cNvSpPr/>
            <p:nvPr/>
          </p:nvSpPr>
          <p:spPr>
            <a:xfrm>
              <a:off x="5051635" y="2061006"/>
              <a:ext cx="2002451" cy="1301512"/>
            </a:xfrm>
            <a:prstGeom prst="cloud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Access</a:t>
              </a:r>
              <a:r>
                <a:rPr lang="en-US" b="1" dirty="0">
                  <a:solidFill>
                    <a:schemeClr val="tx1"/>
                  </a:solidFill>
                </a:rPr>
                <a:t> </a:t>
              </a:r>
              <a:r>
                <a:rPr lang="en-US" b="1" dirty="0">
                  <a:solidFill>
                    <a:schemeClr val="bg1"/>
                  </a:solidFill>
                </a:rPr>
                <a:t>Network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6868392" y="2179501"/>
              <a:ext cx="3476565" cy="2857"/>
            </a:xfrm>
            <a:prstGeom prst="straightConnector1">
              <a:avLst/>
            </a:prstGeom>
            <a:ln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6868392" y="3061256"/>
              <a:ext cx="3431992" cy="25476"/>
            </a:xfrm>
            <a:prstGeom prst="straightConnector1">
              <a:avLst/>
            </a:prstGeom>
            <a:ln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2" descr="http://icons.iconarchive.com/icons/untergunter/leaf-mimes/512/text-xml-icon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1646" y="1685882"/>
              <a:ext cx="430872" cy="43087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Folded Corner 11"/>
            <p:cNvSpPr>
              <a:spLocks noChangeAspect="1"/>
            </p:cNvSpPr>
            <p:nvPr/>
          </p:nvSpPr>
          <p:spPr>
            <a:xfrm rot="16200000">
              <a:off x="9484699" y="2562671"/>
              <a:ext cx="569726" cy="259164"/>
            </a:xfrm>
            <a:prstGeom prst="foldedCorner">
              <a:avLst/>
            </a:prstGeom>
            <a:solidFill>
              <a:srgbClr val="00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fontScale="92500" lnSpcReduction="10000"/>
            </a:bodyPr>
            <a:lstStyle/>
            <a:p>
              <a:pPr algn="ctr"/>
              <a:r>
                <a:rPr lang="en-US" sz="2400" dirty="0"/>
                <a:t> 1</a:t>
              </a:r>
              <a:endParaRPr lang="en-US" sz="800" dirty="0"/>
            </a:p>
          </p:txBody>
        </p:sp>
        <p:sp>
          <p:nvSpPr>
            <p:cNvPr id="13" name="Folded Corner 12"/>
            <p:cNvSpPr/>
            <p:nvPr/>
          </p:nvSpPr>
          <p:spPr>
            <a:xfrm rot="16200000">
              <a:off x="9163027" y="2562643"/>
              <a:ext cx="579192" cy="247690"/>
            </a:xfrm>
            <a:prstGeom prst="foldedCorner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fontScale="92500" lnSpcReduction="10000"/>
            </a:bodyPr>
            <a:lstStyle/>
            <a:p>
              <a:pPr algn="ctr"/>
              <a:r>
                <a:rPr lang="en-US" sz="2400" dirty="0"/>
                <a:t> 2</a:t>
              </a:r>
              <a:endParaRPr lang="en-US" sz="800" dirty="0"/>
            </a:p>
          </p:txBody>
        </p:sp>
        <p:sp>
          <p:nvSpPr>
            <p:cNvPr id="14" name="Folded Corner 13"/>
            <p:cNvSpPr/>
            <p:nvPr/>
          </p:nvSpPr>
          <p:spPr>
            <a:xfrm rot="16200000">
              <a:off x="8865143" y="2556032"/>
              <a:ext cx="580573" cy="264098"/>
            </a:xfrm>
            <a:prstGeom prst="foldedCorner">
              <a:avLst/>
            </a:prstGeom>
            <a:solidFill>
              <a:srgbClr val="FC4646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3</a:t>
              </a:r>
              <a:endParaRPr lang="en-US" sz="800" dirty="0"/>
            </a:p>
          </p:txBody>
        </p:sp>
        <p:sp>
          <p:nvSpPr>
            <p:cNvPr id="15" name="Folded Corner 14"/>
            <p:cNvSpPr/>
            <p:nvPr/>
          </p:nvSpPr>
          <p:spPr>
            <a:xfrm rot="16200000">
              <a:off x="8524845" y="2535094"/>
              <a:ext cx="580573" cy="264098"/>
            </a:xfrm>
            <a:prstGeom prst="foldedCorner">
              <a:avLst/>
            </a:prstGeom>
            <a:solidFill>
              <a:srgbClr val="FC4646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4</a:t>
              </a:r>
              <a:endParaRPr lang="en-US" sz="800" dirty="0"/>
            </a:p>
          </p:txBody>
        </p:sp>
        <p:sp>
          <p:nvSpPr>
            <p:cNvPr id="16" name="Folded Corner 15"/>
            <p:cNvSpPr/>
            <p:nvPr/>
          </p:nvSpPr>
          <p:spPr>
            <a:xfrm rot="16200000">
              <a:off x="8213409" y="2536156"/>
              <a:ext cx="580573" cy="264098"/>
            </a:xfrm>
            <a:prstGeom prst="foldedCorner">
              <a:avLst/>
            </a:prstGeom>
            <a:solidFill>
              <a:srgbClr val="FC4646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5</a:t>
              </a:r>
              <a:endParaRPr lang="en-US" sz="800" dirty="0"/>
            </a:p>
          </p:txBody>
        </p:sp>
        <p:sp>
          <p:nvSpPr>
            <p:cNvPr id="17" name="Folded Corner 16"/>
            <p:cNvSpPr/>
            <p:nvPr/>
          </p:nvSpPr>
          <p:spPr>
            <a:xfrm rot="16200000">
              <a:off x="7873112" y="2537951"/>
              <a:ext cx="580573" cy="264098"/>
            </a:xfrm>
            <a:prstGeom prst="foldedCorner">
              <a:avLst/>
            </a:prstGeom>
            <a:solidFill>
              <a:srgbClr val="FC4646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6</a:t>
              </a:r>
              <a:endParaRPr lang="en-US" sz="800" dirty="0"/>
            </a:p>
          </p:txBody>
        </p:sp>
        <p:pic>
          <p:nvPicPr>
            <p:cNvPr id="18" name="Picture 2" descr="http://icons.iconarchive.com/icons/untergunter/leaf-mimes/512/text-xml-icon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7381" y="3576882"/>
              <a:ext cx="430872" cy="43087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Folded Corner 18"/>
            <p:cNvSpPr>
              <a:spLocks noChangeAspect="1"/>
            </p:cNvSpPr>
            <p:nvPr/>
          </p:nvSpPr>
          <p:spPr>
            <a:xfrm rot="16200000">
              <a:off x="9374848" y="4468601"/>
              <a:ext cx="569726" cy="259164"/>
            </a:xfrm>
            <a:prstGeom prst="foldedCorner">
              <a:avLst/>
            </a:prstGeom>
            <a:solidFill>
              <a:srgbClr val="00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fontScale="92500" lnSpcReduction="10000"/>
            </a:bodyPr>
            <a:lstStyle/>
            <a:p>
              <a:pPr algn="ctr"/>
              <a:r>
                <a:rPr lang="en-US" sz="2400" dirty="0"/>
                <a:t> 1</a:t>
              </a:r>
              <a:endParaRPr lang="en-US" sz="800" dirty="0"/>
            </a:p>
          </p:txBody>
        </p:sp>
        <p:sp>
          <p:nvSpPr>
            <p:cNvPr id="20" name="Folded Corner 19"/>
            <p:cNvSpPr/>
            <p:nvPr/>
          </p:nvSpPr>
          <p:spPr>
            <a:xfrm rot="16200000">
              <a:off x="9053176" y="4468573"/>
              <a:ext cx="579192" cy="247690"/>
            </a:xfrm>
            <a:prstGeom prst="foldedCorner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fontScale="92500" lnSpcReduction="10000"/>
            </a:bodyPr>
            <a:lstStyle/>
            <a:p>
              <a:pPr algn="ctr"/>
              <a:r>
                <a:rPr lang="en-US" sz="2400" dirty="0"/>
                <a:t> 2</a:t>
              </a:r>
              <a:endParaRPr lang="en-US" sz="800" dirty="0"/>
            </a:p>
          </p:txBody>
        </p:sp>
        <p:sp>
          <p:nvSpPr>
            <p:cNvPr id="21" name="Folded Corner 20"/>
            <p:cNvSpPr/>
            <p:nvPr/>
          </p:nvSpPr>
          <p:spPr>
            <a:xfrm rot="16200000">
              <a:off x="8755292" y="4461962"/>
              <a:ext cx="580573" cy="264098"/>
            </a:xfrm>
            <a:prstGeom prst="foldedCorner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3</a:t>
              </a:r>
              <a:endParaRPr lang="en-US" sz="800" dirty="0"/>
            </a:p>
          </p:txBody>
        </p:sp>
        <p:sp>
          <p:nvSpPr>
            <p:cNvPr id="22" name="Folded Corner 21"/>
            <p:cNvSpPr/>
            <p:nvPr/>
          </p:nvSpPr>
          <p:spPr>
            <a:xfrm rot="16200000">
              <a:off x="8414994" y="4441024"/>
              <a:ext cx="580573" cy="264098"/>
            </a:xfrm>
            <a:prstGeom prst="foldedCorner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4</a:t>
              </a:r>
              <a:endParaRPr lang="en-US" sz="800" dirty="0"/>
            </a:p>
          </p:txBody>
        </p:sp>
        <p:sp>
          <p:nvSpPr>
            <p:cNvPr id="23" name="Folded Corner 22"/>
            <p:cNvSpPr/>
            <p:nvPr/>
          </p:nvSpPr>
          <p:spPr>
            <a:xfrm rot="16200000">
              <a:off x="8103558" y="4442086"/>
              <a:ext cx="580573" cy="264098"/>
            </a:xfrm>
            <a:prstGeom prst="foldedCorner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5</a:t>
              </a:r>
              <a:endParaRPr lang="en-US" sz="800" dirty="0"/>
            </a:p>
          </p:txBody>
        </p:sp>
        <p:sp>
          <p:nvSpPr>
            <p:cNvPr id="24" name="Folded Corner 23"/>
            <p:cNvSpPr/>
            <p:nvPr/>
          </p:nvSpPr>
          <p:spPr>
            <a:xfrm rot="16200000">
              <a:off x="7763261" y="4443881"/>
              <a:ext cx="580573" cy="264098"/>
            </a:xfrm>
            <a:prstGeom prst="foldedCorner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6</a:t>
              </a:r>
              <a:endParaRPr lang="en-US" sz="800" dirty="0"/>
            </a:p>
          </p:txBody>
        </p:sp>
        <p:sp>
          <p:nvSpPr>
            <p:cNvPr id="25" name="Folded Corner 24"/>
            <p:cNvSpPr/>
            <p:nvPr/>
          </p:nvSpPr>
          <p:spPr>
            <a:xfrm rot="16200000">
              <a:off x="7239044" y="2528091"/>
              <a:ext cx="580573" cy="264098"/>
            </a:xfrm>
            <a:prstGeom prst="foldedCorner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 .. </a:t>
              </a:r>
              <a:endParaRPr lang="en-US" sz="800" dirty="0"/>
            </a:p>
          </p:txBody>
        </p:sp>
        <p:sp>
          <p:nvSpPr>
            <p:cNvPr id="26" name="Folded Corner 25"/>
            <p:cNvSpPr/>
            <p:nvPr/>
          </p:nvSpPr>
          <p:spPr>
            <a:xfrm rot="16200000">
              <a:off x="7553625" y="2535352"/>
              <a:ext cx="580573" cy="264098"/>
            </a:xfrm>
            <a:prstGeom prst="foldedCorner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..</a:t>
              </a:r>
              <a:endParaRPr lang="en-US" sz="800" dirty="0"/>
            </a:p>
          </p:txBody>
        </p:sp>
        <p:sp>
          <p:nvSpPr>
            <p:cNvPr id="27" name="Folded Corner 26"/>
            <p:cNvSpPr/>
            <p:nvPr/>
          </p:nvSpPr>
          <p:spPr>
            <a:xfrm rot="16200000">
              <a:off x="7146662" y="4422336"/>
              <a:ext cx="580573" cy="264098"/>
            </a:xfrm>
            <a:prstGeom prst="foldedCorner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 .. </a:t>
              </a:r>
              <a:endParaRPr lang="en-US" sz="800" dirty="0"/>
            </a:p>
          </p:txBody>
        </p:sp>
        <p:sp>
          <p:nvSpPr>
            <p:cNvPr id="28" name="Folded Corner 27"/>
            <p:cNvSpPr/>
            <p:nvPr/>
          </p:nvSpPr>
          <p:spPr>
            <a:xfrm rot="16200000">
              <a:off x="7461243" y="4429597"/>
              <a:ext cx="580573" cy="264098"/>
            </a:xfrm>
            <a:prstGeom prst="foldedCorner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wrap="none" rtlCol="0" anchor="t">
              <a:normAutofit lnSpcReduction="10000"/>
            </a:bodyPr>
            <a:lstStyle/>
            <a:p>
              <a:pPr algn="ctr"/>
              <a:r>
                <a:rPr lang="en-US" sz="2400" dirty="0"/>
                <a:t> ..</a:t>
              </a:r>
              <a:endParaRPr lang="en-US" sz="800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7041346" y="4119451"/>
              <a:ext cx="3476565" cy="2857"/>
            </a:xfrm>
            <a:prstGeom prst="straightConnector1">
              <a:avLst/>
            </a:prstGeom>
            <a:ln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7041346" y="5001206"/>
              <a:ext cx="3431992" cy="25476"/>
            </a:xfrm>
            <a:prstGeom prst="straightConnector1">
              <a:avLst/>
            </a:prstGeom>
            <a:ln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ight Arrow 30"/>
            <p:cNvSpPr/>
            <p:nvPr/>
          </p:nvSpPr>
          <p:spPr>
            <a:xfrm>
              <a:off x="4449276" y="2533277"/>
              <a:ext cx="578720" cy="284578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Cloud 31"/>
            <p:cNvSpPr/>
            <p:nvPr/>
          </p:nvSpPr>
          <p:spPr>
            <a:xfrm>
              <a:off x="5083922" y="3954174"/>
              <a:ext cx="2005056" cy="1301512"/>
            </a:xfrm>
            <a:prstGeom prst="cloud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Access Network</a:t>
              </a: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403014" y="1378041"/>
              <a:ext cx="3895456" cy="4307834"/>
              <a:chOff x="799654" y="420914"/>
              <a:chExt cx="3895456" cy="4307834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902464" y="420914"/>
                <a:ext cx="3792646" cy="405480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2800" b="1" dirty="0"/>
                  <a:t>Video Server</a:t>
                </a:r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902464" y="1041870"/>
                <a:ext cx="3762301" cy="3181361"/>
              </a:xfrm>
              <a:prstGeom prst="roundRect">
                <a:avLst/>
              </a:prstGeom>
              <a:solidFill>
                <a:srgbClr val="FFCC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3" name="Picture 2" descr="http://icons.iconarchive.com/icons/untergunter/leaf-mimes/512/text-xml-icon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6187" y="1117773"/>
                <a:ext cx="430872" cy="4308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TextBox 43"/>
              <p:cNvSpPr txBox="1"/>
              <p:nvPr/>
            </p:nvSpPr>
            <p:spPr>
              <a:xfrm>
                <a:off x="2321926" y="1155526"/>
                <a:ext cx="2117524" cy="432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Video 1 MPD File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16200000">
                <a:off x="-455706" y="2283629"/>
                <a:ext cx="3700479" cy="1189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/>
                  <a:t>Video</a:t>
                </a:r>
                <a:br>
                  <a:rPr lang="en-US" b="1" dirty="0"/>
                </a:br>
                <a:r>
                  <a:rPr lang="en-US" b="1" dirty="0"/>
                  <a:t>Representations </a:t>
                </a:r>
                <a:br>
                  <a:rPr lang="en-US" b="1" dirty="0"/>
                </a:br>
                <a:endParaRPr lang="en-US" b="1" dirty="0"/>
              </a:p>
            </p:txBody>
          </p:sp>
          <p:grpSp>
            <p:nvGrpSpPr>
              <p:cNvPr id="46" name="Group 45"/>
              <p:cNvGrpSpPr/>
              <p:nvPr/>
            </p:nvGrpSpPr>
            <p:grpSpPr>
              <a:xfrm>
                <a:off x="1968737" y="1591481"/>
                <a:ext cx="2534771" cy="2466743"/>
                <a:chOff x="1619700" y="1585807"/>
                <a:chExt cx="2534771" cy="2466743"/>
              </a:xfrm>
            </p:grpSpPr>
            <p:sp>
              <p:nvSpPr>
                <p:cNvPr id="49" name="TextBox 48"/>
                <p:cNvSpPr txBox="1"/>
                <p:nvPr/>
              </p:nvSpPr>
              <p:spPr>
                <a:xfrm>
                  <a:off x="1619700" y="1585807"/>
                  <a:ext cx="13567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050" dirty="0"/>
                </a:p>
              </p:txBody>
            </p:sp>
            <p:grpSp>
              <p:nvGrpSpPr>
                <p:cNvPr id="50" name="Group 49"/>
                <p:cNvGrpSpPr/>
                <p:nvPr/>
              </p:nvGrpSpPr>
              <p:grpSpPr>
                <a:xfrm>
                  <a:off x="1676619" y="1603375"/>
                  <a:ext cx="2474682" cy="765654"/>
                  <a:chOff x="7453089" y="3820102"/>
                  <a:chExt cx="2474682" cy="765654"/>
                </a:xfrm>
              </p:grpSpPr>
              <p:sp>
                <p:nvSpPr>
                  <p:cNvPr id="69" name="Folded Corner 68"/>
                  <p:cNvSpPr/>
                  <p:nvPr/>
                </p:nvSpPr>
                <p:spPr>
                  <a:xfrm rot="16200000">
                    <a:off x="7432739" y="4073261"/>
                    <a:ext cx="580573" cy="264098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1</a:t>
                    </a:r>
                    <a:endParaRPr lang="en-US" sz="800" dirty="0"/>
                  </a:p>
                </p:txBody>
              </p:sp>
              <p:sp>
                <p:nvSpPr>
                  <p:cNvPr id="70" name="Folded Corner 69"/>
                  <p:cNvSpPr/>
                  <p:nvPr/>
                </p:nvSpPr>
                <p:spPr>
                  <a:xfrm rot="16200000">
                    <a:off x="7739806" y="4085746"/>
                    <a:ext cx="579192" cy="247690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fontScale="92500" lnSpcReduction="10000"/>
                  </a:bodyPr>
                  <a:lstStyle/>
                  <a:p>
                    <a:pPr algn="ctr"/>
                    <a:r>
                      <a:rPr lang="en-US" sz="2400" dirty="0"/>
                      <a:t> 2</a:t>
                    </a:r>
                    <a:endParaRPr lang="en-US" sz="800" dirty="0"/>
                  </a:p>
                </p:txBody>
              </p:sp>
              <p:sp>
                <p:nvSpPr>
                  <p:cNvPr id="71" name="Folded Corner 70"/>
                  <p:cNvSpPr/>
                  <p:nvPr/>
                </p:nvSpPr>
                <p:spPr>
                  <a:xfrm rot="16200000">
                    <a:off x="8048015" y="4079774"/>
                    <a:ext cx="580573" cy="264098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3</a:t>
                    </a:r>
                    <a:endParaRPr lang="en-US" sz="800" dirty="0"/>
                  </a:p>
                </p:txBody>
              </p:sp>
              <p:sp>
                <p:nvSpPr>
                  <p:cNvPr id="72" name="Folded Corner 71"/>
                  <p:cNvSpPr/>
                  <p:nvPr/>
                </p:nvSpPr>
                <p:spPr>
                  <a:xfrm rot="16200000">
                    <a:off x="8362596" y="4070880"/>
                    <a:ext cx="580573" cy="264098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..</a:t>
                    </a:r>
                    <a:endParaRPr lang="en-US" sz="800" dirty="0"/>
                  </a:p>
                </p:txBody>
              </p:sp>
              <p:sp>
                <p:nvSpPr>
                  <p:cNvPr id="73" name="Folded Corner 72"/>
                  <p:cNvSpPr/>
                  <p:nvPr/>
                </p:nvSpPr>
                <p:spPr>
                  <a:xfrm rot="16200000">
                    <a:off x="8677177" y="4078141"/>
                    <a:ext cx="580573" cy="264098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..</a:t>
                    </a:r>
                    <a:endParaRPr lang="en-US" sz="800" dirty="0"/>
                  </a:p>
                </p:txBody>
              </p:sp>
              <p:sp>
                <p:nvSpPr>
                  <p:cNvPr id="74" name="Folded Corner 73"/>
                  <p:cNvSpPr/>
                  <p:nvPr/>
                </p:nvSpPr>
                <p:spPr>
                  <a:xfrm rot="16200000">
                    <a:off x="9322748" y="4078140"/>
                    <a:ext cx="580573" cy="264098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n</a:t>
                    </a:r>
                    <a:endParaRPr lang="en-US" sz="800" dirty="0"/>
                  </a:p>
                </p:txBody>
              </p:sp>
              <p:sp>
                <p:nvSpPr>
                  <p:cNvPr id="75" name="Folded Corner 74"/>
                  <p:cNvSpPr/>
                  <p:nvPr/>
                </p:nvSpPr>
                <p:spPr>
                  <a:xfrm rot="16200000">
                    <a:off x="9016210" y="4076851"/>
                    <a:ext cx="580573" cy="264098"/>
                  </a:xfrm>
                  <a:prstGeom prst="foldedCorner">
                    <a:avLst/>
                  </a:prstGeom>
                  <a:solidFill>
                    <a:srgbClr val="0099FF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 .. </a:t>
                    </a:r>
                    <a:endParaRPr lang="en-US" sz="800" dirty="0"/>
                  </a:p>
                </p:txBody>
              </p:sp>
              <p:sp>
                <p:nvSpPr>
                  <p:cNvPr id="76" name="Rectangle 75"/>
                  <p:cNvSpPr/>
                  <p:nvPr/>
                </p:nvSpPr>
                <p:spPr>
                  <a:xfrm>
                    <a:off x="7453089" y="3820102"/>
                    <a:ext cx="2474682" cy="765654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1" name="Group 50"/>
                <p:cNvGrpSpPr/>
                <p:nvPr/>
              </p:nvGrpSpPr>
              <p:grpSpPr>
                <a:xfrm>
                  <a:off x="1679789" y="2453152"/>
                  <a:ext cx="2474682" cy="765654"/>
                  <a:chOff x="7438575" y="3820102"/>
                  <a:chExt cx="2474682" cy="765654"/>
                </a:xfrm>
              </p:grpSpPr>
              <p:sp>
                <p:nvSpPr>
                  <p:cNvPr id="61" name="Folded Corner 60"/>
                  <p:cNvSpPr/>
                  <p:nvPr/>
                </p:nvSpPr>
                <p:spPr>
                  <a:xfrm rot="16200000">
                    <a:off x="7432739" y="4073261"/>
                    <a:ext cx="580573" cy="264098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1</a:t>
                    </a:r>
                    <a:endParaRPr lang="en-US" sz="800" dirty="0"/>
                  </a:p>
                </p:txBody>
              </p:sp>
              <p:sp>
                <p:nvSpPr>
                  <p:cNvPr id="62" name="Folded Corner 61"/>
                  <p:cNvSpPr/>
                  <p:nvPr/>
                </p:nvSpPr>
                <p:spPr>
                  <a:xfrm rot="16200000">
                    <a:off x="7739806" y="4085746"/>
                    <a:ext cx="579192" cy="247690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fontScale="92500" lnSpcReduction="10000"/>
                  </a:bodyPr>
                  <a:lstStyle/>
                  <a:p>
                    <a:pPr algn="ctr"/>
                    <a:r>
                      <a:rPr lang="en-US" sz="2400" dirty="0"/>
                      <a:t> 2</a:t>
                    </a:r>
                    <a:endParaRPr lang="en-US" sz="800" dirty="0"/>
                  </a:p>
                </p:txBody>
              </p:sp>
              <p:sp>
                <p:nvSpPr>
                  <p:cNvPr id="63" name="Folded Corner 62"/>
                  <p:cNvSpPr/>
                  <p:nvPr/>
                </p:nvSpPr>
                <p:spPr>
                  <a:xfrm rot="16200000">
                    <a:off x="8048015" y="4079774"/>
                    <a:ext cx="580573" cy="264098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3</a:t>
                    </a:r>
                    <a:endParaRPr lang="en-US" sz="800" dirty="0"/>
                  </a:p>
                </p:txBody>
              </p:sp>
              <p:sp>
                <p:nvSpPr>
                  <p:cNvPr id="64" name="Folded Corner 63"/>
                  <p:cNvSpPr/>
                  <p:nvPr/>
                </p:nvSpPr>
                <p:spPr>
                  <a:xfrm rot="16200000">
                    <a:off x="8362596" y="4070880"/>
                    <a:ext cx="580573" cy="264098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 .. </a:t>
                    </a:r>
                    <a:endParaRPr lang="en-US" sz="800" dirty="0"/>
                  </a:p>
                </p:txBody>
              </p:sp>
              <p:sp>
                <p:nvSpPr>
                  <p:cNvPr id="65" name="Folded Corner 64"/>
                  <p:cNvSpPr/>
                  <p:nvPr/>
                </p:nvSpPr>
                <p:spPr>
                  <a:xfrm rot="16200000">
                    <a:off x="8677177" y="4078141"/>
                    <a:ext cx="580573" cy="264098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..</a:t>
                    </a:r>
                    <a:endParaRPr lang="en-US" sz="800" dirty="0"/>
                  </a:p>
                </p:txBody>
              </p:sp>
              <p:sp>
                <p:nvSpPr>
                  <p:cNvPr id="66" name="Folded Corner 65"/>
                  <p:cNvSpPr/>
                  <p:nvPr/>
                </p:nvSpPr>
                <p:spPr>
                  <a:xfrm rot="16200000">
                    <a:off x="9322748" y="4078140"/>
                    <a:ext cx="580573" cy="264098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n</a:t>
                    </a:r>
                    <a:endParaRPr lang="en-US" sz="800" dirty="0"/>
                  </a:p>
                </p:txBody>
              </p:sp>
              <p:sp>
                <p:nvSpPr>
                  <p:cNvPr id="67" name="Folded Corner 66"/>
                  <p:cNvSpPr/>
                  <p:nvPr/>
                </p:nvSpPr>
                <p:spPr>
                  <a:xfrm rot="16200000">
                    <a:off x="9016210" y="4076851"/>
                    <a:ext cx="580573" cy="264098"/>
                  </a:xfrm>
                  <a:prstGeom prst="foldedCorner">
                    <a:avLst/>
                  </a:prstGeom>
                  <a:solidFill>
                    <a:srgbClr val="00B050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.. </a:t>
                    </a:r>
                    <a:endParaRPr lang="en-US" sz="800" dirty="0"/>
                  </a:p>
                </p:txBody>
              </p:sp>
              <p:sp>
                <p:nvSpPr>
                  <p:cNvPr id="68" name="Rectangle 67"/>
                  <p:cNvSpPr/>
                  <p:nvPr/>
                </p:nvSpPr>
                <p:spPr>
                  <a:xfrm>
                    <a:off x="7438575" y="3820102"/>
                    <a:ext cx="2474682" cy="765654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2" name="Group 51"/>
                <p:cNvGrpSpPr/>
                <p:nvPr/>
              </p:nvGrpSpPr>
              <p:grpSpPr>
                <a:xfrm>
                  <a:off x="1673978" y="3286896"/>
                  <a:ext cx="2474682" cy="765654"/>
                  <a:chOff x="7438575" y="3820102"/>
                  <a:chExt cx="2474682" cy="765654"/>
                </a:xfrm>
              </p:grpSpPr>
              <p:sp>
                <p:nvSpPr>
                  <p:cNvPr id="53" name="Folded Corner 52"/>
                  <p:cNvSpPr/>
                  <p:nvPr/>
                </p:nvSpPr>
                <p:spPr>
                  <a:xfrm rot="16200000">
                    <a:off x="7432739" y="4073261"/>
                    <a:ext cx="580573" cy="264098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1</a:t>
                    </a:r>
                    <a:endParaRPr lang="en-US" sz="800" dirty="0"/>
                  </a:p>
                </p:txBody>
              </p:sp>
              <p:sp>
                <p:nvSpPr>
                  <p:cNvPr id="54" name="Folded Corner 53"/>
                  <p:cNvSpPr/>
                  <p:nvPr/>
                </p:nvSpPr>
                <p:spPr>
                  <a:xfrm rot="16200000">
                    <a:off x="7739806" y="4085746"/>
                    <a:ext cx="579192" cy="247690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fontScale="92500" lnSpcReduction="10000"/>
                  </a:bodyPr>
                  <a:lstStyle/>
                  <a:p>
                    <a:pPr algn="ctr"/>
                    <a:r>
                      <a:rPr lang="en-US" sz="2400" dirty="0"/>
                      <a:t> 2</a:t>
                    </a:r>
                    <a:endParaRPr lang="en-US" sz="800" dirty="0"/>
                  </a:p>
                </p:txBody>
              </p:sp>
              <p:sp>
                <p:nvSpPr>
                  <p:cNvPr id="55" name="Folded Corner 54"/>
                  <p:cNvSpPr/>
                  <p:nvPr/>
                </p:nvSpPr>
                <p:spPr>
                  <a:xfrm rot="16200000">
                    <a:off x="8048015" y="4079774"/>
                    <a:ext cx="580573" cy="264098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3</a:t>
                    </a:r>
                    <a:endParaRPr lang="en-US" sz="800" dirty="0"/>
                  </a:p>
                </p:txBody>
              </p:sp>
              <p:sp>
                <p:nvSpPr>
                  <p:cNvPr id="56" name="Folded Corner 55"/>
                  <p:cNvSpPr/>
                  <p:nvPr/>
                </p:nvSpPr>
                <p:spPr>
                  <a:xfrm rot="16200000">
                    <a:off x="8362596" y="4070880"/>
                    <a:ext cx="580573" cy="264098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 .. </a:t>
                    </a:r>
                    <a:endParaRPr lang="en-US" sz="800" dirty="0"/>
                  </a:p>
                </p:txBody>
              </p:sp>
              <p:sp>
                <p:nvSpPr>
                  <p:cNvPr id="57" name="Folded Corner 56"/>
                  <p:cNvSpPr/>
                  <p:nvPr/>
                </p:nvSpPr>
                <p:spPr>
                  <a:xfrm rot="16200000">
                    <a:off x="8677177" y="4078141"/>
                    <a:ext cx="580573" cy="264098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..</a:t>
                    </a:r>
                    <a:endParaRPr lang="en-US" sz="800" dirty="0"/>
                  </a:p>
                </p:txBody>
              </p:sp>
              <p:sp>
                <p:nvSpPr>
                  <p:cNvPr id="58" name="Folded Corner 57"/>
                  <p:cNvSpPr/>
                  <p:nvPr/>
                </p:nvSpPr>
                <p:spPr>
                  <a:xfrm rot="16200000">
                    <a:off x="9322748" y="4078140"/>
                    <a:ext cx="580573" cy="264098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n</a:t>
                    </a:r>
                    <a:endParaRPr lang="en-US" sz="800" dirty="0"/>
                  </a:p>
                </p:txBody>
              </p:sp>
              <p:sp>
                <p:nvSpPr>
                  <p:cNvPr id="59" name="Folded Corner 58"/>
                  <p:cNvSpPr/>
                  <p:nvPr/>
                </p:nvSpPr>
                <p:spPr>
                  <a:xfrm rot="16200000">
                    <a:off x="9016210" y="4076851"/>
                    <a:ext cx="580573" cy="264098"/>
                  </a:xfrm>
                  <a:prstGeom prst="foldedCorner">
                    <a:avLst/>
                  </a:prstGeom>
                  <a:solidFill>
                    <a:srgbClr val="FC4646"/>
                  </a:solidFill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vert="vert" wrap="none" rtlCol="0" anchor="t">
                    <a:normAutofit lnSpcReduction="10000"/>
                  </a:bodyPr>
                  <a:lstStyle/>
                  <a:p>
                    <a:pPr algn="ctr"/>
                    <a:r>
                      <a:rPr lang="en-US" sz="2400" dirty="0"/>
                      <a:t> .. </a:t>
                    </a:r>
                    <a:endParaRPr lang="en-US" sz="800" dirty="0"/>
                  </a:p>
                </p:txBody>
              </p:sp>
              <p:sp>
                <p:nvSpPr>
                  <p:cNvPr id="60" name="Rectangle 59"/>
                  <p:cNvSpPr/>
                  <p:nvPr/>
                </p:nvSpPr>
                <p:spPr>
                  <a:xfrm>
                    <a:off x="7438575" y="3820102"/>
                    <a:ext cx="2474682" cy="765654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47" name="TextBox 46"/>
              <p:cNvSpPr txBox="1"/>
              <p:nvPr/>
            </p:nvSpPr>
            <p:spPr>
              <a:xfrm>
                <a:off x="1143521" y="1541580"/>
                <a:ext cx="523220" cy="2462888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endParaRPr lang="en-US" sz="2200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 rot="16200000">
                <a:off x="1251553" y="1792373"/>
                <a:ext cx="9926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1 Mbps</a:t>
                </a:r>
              </a:p>
            </p:txBody>
          </p:sp>
        </p:grpSp>
        <p:sp>
          <p:nvSpPr>
            <p:cNvPr id="34" name="Right Arrow 33"/>
            <p:cNvSpPr/>
            <p:nvPr/>
          </p:nvSpPr>
          <p:spPr>
            <a:xfrm>
              <a:off x="4393008" y="4362402"/>
              <a:ext cx="578720" cy="284578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 rot="16200000">
              <a:off x="837476" y="3625498"/>
              <a:ext cx="10370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2 Mbps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838713" y="4519561"/>
              <a:ext cx="10367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5 Mbps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705281" y="1623134"/>
              <a:ext cx="1414796" cy="379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MPD File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751577" y="3517388"/>
              <a:ext cx="1265080" cy="379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MPD File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344957" y="1623134"/>
              <a:ext cx="1191117" cy="413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Client 1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344956" y="3508493"/>
              <a:ext cx="1266052" cy="413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Client 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7937" y="5721392"/>
            <a:ext cx="3897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MPD := Media Presentation Description</a:t>
            </a:r>
          </a:p>
        </p:txBody>
      </p:sp>
      <p:sp>
        <p:nvSpPr>
          <p:cNvPr id="78" name="Slide Number Placeholder 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411546" y="6060408"/>
            <a:ext cx="3313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Each segment has a separate URL</a:t>
            </a:r>
          </a:p>
        </p:txBody>
      </p:sp>
    </p:spTree>
    <p:extLst>
      <p:ext uri="{BB962C8B-B14F-4D97-AF65-F5344CB8AC3E}">
        <p14:creationId xmlns:p14="http://schemas.microsoft.com/office/powerpoint/2010/main" val="1817489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72BC"/>
                </a:solidFill>
                <a:latin typeface="Helvetica"/>
                <a:cs typeface="Helvetica"/>
              </a:rPr>
              <a:t>MPD File: Contents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An MPD file is an XML file with the following data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Video Metadata</a:t>
            </a:r>
          </a:p>
          <a:p>
            <a:pPr lvl="2"/>
            <a:r>
              <a:rPr lang="en-US" dirty="0"/>
              <a:t>Playback duration</a:t>
            </a:r>
          </a:p>
          <a:p>
            <a:pPr lvl="2"/>
            <a:r>
              <a:rPr lang="en-US" dirty="0"/>
              <a:t>Segment duration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Adaptation Sets</a:t>
            </a:r>
          </a:p>
          <a:p>
            <a:pPr lvl="2"/>
            <a:r>
              <a:rPr lang="en-US" dirty="0"/>
              <a:t>Video Set</a:t>
            </a:r>
          </a:p>
          <a:p>
            <a:pPr lvl="2"/>
            <a:r>
              <a:rPr lang="en-US" dirty="0"/>
              <a:t>Audio Set</a:t>
            </a:r>
          </a:p>
          <a:p>
            <a:pPr lvl="2"/>
            <a:r>
              <a:rPr lang="en-US" dirty="0"/>
              <a:t>Subtitles Set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 Each Adaptation set could have multiple </a:t>
            </a:r>
            <a:r>
              <a:rPr lang="en-US" b="1" dirty="0">
                <a:solidFill>
                  <a:srgbClr val="0070C0"/>
                </a:solidFill>
              </a:rPr>
              <a:t>Representations</a:t>
            </a:r>
            <a:r>
              <a:rPr lang="en-US" dirty="0">
                <a:solidFill>
                  <a:srgbClr val="0070C0"/>
                </a:solidFill>
              </a:rPr>
              <a:t>:</a:t>
            </a:r>
          </a:p>
          <a:p>
            <a:pPr lvl="2"/>
            <a:r>
              <a:rPr lang="en-US" dirty="0"/>
              <a:t>Type (Audio, video)</a:t>
            </a:r>
          </a:p>
          <a:p>
            <a:pPr lvl="2"/>
            <a:r>
              <a:rPr lang="en-US" dirty="0"/>
              <a:t>Codec </a:t>
            </a:r>
          </a:p>
          <a:p>
            <a:pPr lvl="2"/>
            <a:r>
              <a:rPr lang="en-US" dirty="0"/>
              <a:t>Video parameters (height, width, framerate)</a:t>
            </a:r>
          </a:p>
          <a:p>
            <a:pPr lvl="2"/>
            <a:r>
              <a:rPr lang="en-US" dirty="0"/>
              <a:t>Recommended bandwidth</a:t>
            </a:r>
          </a:p>
          <a:p>
            <a:pPr lvl="2"/>
            <a:r>
              <a:rPr lang="en-US" dirty="0"/>
              <a:t>Segment URL </a:t>
            </a:r>
          </a:p>
          <a:p>
            <a:pPr lvl="2"/>
            <a:r>
              <a:rPr lang="en-US" i="1" dirty="0"/>
              <a:t>Segment Sizes (Only for our scheme: SARA: Segment-Aware Rata Adaptation Algorithm)</a:t>
            </a:r>
          </a:p>
          <a:p>
            <a:pPr lvl="2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49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Related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3288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ABR (Adaptive Bit-Rate selection) Algorithms: Determine the bitrate for the next segment</a:t>
            </a:r>
          </a:p>
          <a:p>
            <a:pPr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ABR algorithms of 3 popular video streaming services (Netflix, HULU, OSMF player) were found to have limitations [1]</a:t>
            </a:r>
          </a:p>
          <a:p>
            <a:pPr lvl="1"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Too slow to converge</a:t>
            </a:r>
          </a:p>
          <a:p>
            <a:pPr lvl="1"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Too many bitrate switching events</a:t>
            </a:r>
          </a:p>
          <a:p>
            <a:pPr lvl="1"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Just not good enough QoE</a:t>
            </a:r>
          </a:p>
          <a:p>
            <a:pPr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Categories of current ABR algorithms</a:t>
            </a:r>
          </a:p>
          <a:p>
            <a:pPr lvl="1"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Throughput Based [2][3][4]</a:t>
            </a:r>
          </a:p>
          <a:p>
            <a:pPr lvl="1">
              <a:lnSpc>
                <a:spcPct val="90000"/>
              </a:lnSpc>
              <a:buClr>
                <a:srgbClr val="0072BC"/>
              </a:buClr>
            </a:pPr>
            <a:r>
              <a:rPr lang="en-US" sz="2700" dirty="0"/>
              <a:t>Buffer Occupancy Based [5]</a:t>
            </a:r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340" y="4133089"/>
            <a:ext cx="8687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[1] S. </a:t>
            </a:r>
            <a:r>
              <a:rPr lang="en-US" sz="1200" dirty="0" err="1"/>
              <a:t>Akhshabi</a:t>
            </a:r>
            <a:r>
              <a:rPr lang="en-US" sz="1200" dirty="0"/>
              <a:t>, A. C. </a:t>
            </a:r>
            <a:r>
              <a:rPr lang="en-US" sz="1200" dirty="0" err="1"/>
              <a:t>Begen</a:t>
            </a:r>
            <a:r>
              <a:rPr lang="en-US" sz="1200" dirty="0"/>
              <a:t>, and C. </a:t>
            </a:r>
            <a:r>
              <a:rPr lang="en-US" sz="1200" dirty="0" err="1"/>
              <a:t>Dovrolis</a:t>
            </a:r>
            <a:r>
              <a:rPr lang="en-US" sz="1200" dirty="0"/>
              <a:t>, “An experimental evaluation of rate-adaptation algorithms in adaptive streaming over HTTP,” in Proc. of the ACM conf. on Multimedia systems, 2011.</a:t>
            </a:r>
          </a:p>
          <a:p>
            <a:r>
              <a:rPr lang="en-US" sz="1200" dirty="0"/>
              <a:t>[2] C. Liu, I. </a:t>
            </a:r>
            <a:r>
              <a:rPr lang="en-US" sz="1200" dirty="0" err="1"/>
              <a:t>Bouazizi</a:t>
            </a:r>
            <a:r>
              <a:rPr lang="en-US" sz="1200" dirty="0"/>
              <a:t>, and M. </a:t>
            </a:r>
            <a:r>
              <a:rPr lang="en-US" sz="1200" dirty="0" err="1"/>
              <a:t>Gabbouj</a:t>
            </a:r>
            <a:r>
              <a:rPr lang="en-US" sz="1200" dirty="0"/>
              <a:t>, “Rate adaptation for adaptive HTTP streaming,” in </a:t>
            </a:r>
            <a:r>
              <a:rPr lang="en-US" sz="1200" i="1" dirty="0"/>
              <a:t>Proc. of the 2nd ACM conf. on Multimedia systems</a:t>
            </a:r>
            <a:r>
              <a:rPr lang="en-US" sz="1200" dirty="0"/>
              <a:t>, 2011.</a:t>
            </a:r>
          </a:p>
          <a:p>
            <a:r>
              <a:rPr lang="en-US" sz="1200" dirty="0"/>
              <a:t>[3] K. Miller, E. </a:t>
            </a:r>
            <a:r>
              <a:rPr lang="en-US" sz="1200" dirty="0" err="1"/>
              <a:t>Quacchio</a:t>
            </a:r>
            <a:r>
              <a:rPr lang="en-US" sz="1200" dirty="0"/>
              <a:t>, G. </a:t>
            </a:r>
            <a:r>
              <a:rPr lang="en-US" sz="1200" dirty="0" err="1"/>
              <a:t>Gennari</a:t>
            </a:r>
            <a:r>
              <a:rPr lang="en-US" sz="1200" dirty="0"/>
              <a:t>, and A. </a:t>
            </a:r>
            <a:r>
              <a:rPr lang="en-US" sz="1200" dirty="0" err="1"/>
              <a:t>Wolisz</a:t>
            </a:r>
            <a:r>
              <a:rPr lang="en-US" sz="1200" dirty="0"/>
              <a:t>, “Adaptation algorithm for adaptive streaming over HTTP,” in </a:t>
            </a:r>
            <a:r>
              <a:rPr lang="en-US" sz="1200" i="1" dirty="0"/>
              <a:t>Packet Video Workshop (PV), 2012 19th International</a:t>
            </a:r>
            <a:r>
              <a:rPr lang="en-US" sz="1200" dirty="0"/>
              <a:t>.</a:t>
            </a:r>
          </a:p>
          <a:p>
            <a:r>
              <a:rPr lang="en-US" sz="1200" dirty="0"/>
              <a:t>[4] J. Jiang, V. </a:t>
            </a:r>
            <a:r>
              <a:rPr lang="en-US" sz="1200" dirty="0" err="1"/>
              <a:t>Sekar</a:t>
            </a:r>
            <a:r>
              <a:rPr lang="en-US" sz="1200" dirty="0"/>
              <a:t>, and H. Zhang, “Improving fairness, efficiency, and stability in HTTP-based adaptive video streaming with FESTIVE,” in </a:t>
            </a:r>
            <a:r>
              <a:rPr lang="en-US" sz="1200" i="1" dirty="0"/>
              <a:t>Proc. of the 8th Emerging networking experiments and technologies</a:t>
            </a:r>
            <a:r>
              <a:rPr lang="en-US" sz="1200" dirty="0"/>
              <a:t>, 2012.</a:t>
            </a:r>
          </a:p>
          <a:p>
            <a:r>
              <a:rPr lang="en-US" sz="1200" dirty="0"/>
              <a:t>[5] T.-Y. Huang, R. Johari, N. </a:t>
            </a:r>
            <a:r>
              <a:rPr lang="en-US" sz="1200" dirty="0" err="1"/>
              <a:t>McKeown</a:t>
            </a:r>
            <a:r>
              <a:rPr lang="en-US" sz="1200" dirty="0"/>
              <a:t>, M. </a:t>
            </a:r>
            <a:r>
              <a:rPr lang="en-US" sz="1200" dirty="0" err="1"/>
              <a:t>Trunnell</a:t>
            </a:r>
            <a:r>
              <a:rPr lang="en-US" sz="1200" dirty="0"/>
              <a:t>, and M. Watson, “A buffer-based approach to rate adaptation: Evidence from a large video streaming service,” in Proc. of the ACM SIGCOMM, 2014.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93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2BC"/>
                </a:solidFill>
              </a:rPr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4228"/>
            <a:ext cx="8229600" cy="16864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buClr>
                <a:srgbClr val="0072BC"/>
              </a:buClr>
            </a:pPr>
            <a:r>
              <a:rPr lang="en-US" sz="1900" dirty="0"/>
              <a:t>To improve the QoE of DASH </a:t>
            </a:r>
          </a:p>
          <a:p>
            <a:pPr lvl="1">
              <a:lnSpc>
                <a:spcPct val="70000"/>
              </a:lnSpc>
              <a:buClr>
                <a:srgbClr val="0072BC"/>
              </a:buClr>
            </a:pPr>
            <a:r>
              <a:rPr lang="en-US" sz="1500" dirty="0"/>
              <a:t>Video Quality, </a:t>
            </a:r>
          </a:p>
          <a:p>
            <a:pPr lvl="1">
              <a:lnSpc>
                <a:spcPct val="70000"/>
              </a:lnSpc>
              <a:buClr>
                <a:srgbClr val="0072BC"/>
              </a:buClr>
            </a:pPr>
            <a:r>
              <a:rPr lang="en-US" sz="1500" dirty="0"/>
              <a:t>bitrate switching, </a:t>
            </a:r>
          </a:p>
          <a:p>
            <a:pPr lvl="1">
              <a:lnSpc>
                <a:spcPct val="70000"/>
              </a:lnSpc>
              <a:buClr>
                <a:srgbClr val="0072BC"/>
              </a:buClr>
            </a:pPr>
            <a:r>
              <a:rPr lang="en-US" sz="1500" dirty="0"/>
              <a:t>convergence</a:t>
            </a:r>
          </a:p>
          <a:p>
            <a:pPr>
              <a:lnSpc>
                <a:spcPct val="70000"/>
              </a:lnSpc>
              <a:buClr>
                <a:srgbClr val="0072BC"/>
              </a:buClr>
            </a:pPr>
            <a:r>
              <a:rPr lang="en-US" sz="1900" dirty="0"/>
              <a:t>Current algorithms assume the segment sizes are constant (average segment size)</a:t>
            </a:r>
          </a:p>
          <a:p>
            <a:pPr>
              <a:lnSpc>
                <a:spcPct val="70000"/>
              </a:lnSpc>
              <a:buClr>
                <a:srgbClr val="0072BC"/>
              </a:buClr>
            </a:pPr>
            <a:r>
              <a:rPr lang="en-US" sz="1900" dirty="0"/>
              <a:t>The size of the HTTP objects affects the throughput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21" y="2980628"/>
            <a:ext cx="6920359" cy="322715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9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994" y="840812"/>
            <a:ext cx="7543800" cy="1207008"/>
          </a:xfrm>
        </p:spPr>
        <p:txBody>
          <a:bodyPr>
            <a:normAutofit fontScale="90000"/>
          </a:bodyPr>
          <a:lstStyle/>
          <a:p>
            <a:r>
              <a:rPr lang="en-US" dirty="0"/>
              <a:t>Rate Adaptation Model: Role of Machine Intelligence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0" y="2120566"/>
            <a:ext cx="8608595" cy="3365835"/>
            <a:chOff x="205986" y="561265"/>
            <a:chExt cx="11488111" cy="5113822"/>
          </a:xfrm>
        </p:grpSpPr>
        <p:sp>
          <p:nvSpPr>
            <p:cNvPr id="26" name="Rectangle 25"/>
            <p:cNvSpPr/>
            <p:nvPr/>
          </p:nvSpPr>
          <p:spPr>
            <a:xfrm>
              <a:off x="2860553" y="716803"/>
              <a:ext cx="2891353" cy="9144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Download &amp; Measure 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860553" y="2365512"/>
              <a:ext cx="2811377" cy="9144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Buffer Occupancy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860554" y="3996499"/>
              <a:ext cx="2811376" cy="1156687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Next Segment Sizes from MPD 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855293" y="561265"/>
              <a:ext cx="2716695" cy="113463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Rate Estimation</a:t>
              </a:r>
              <a:br>
                <a:rPr lang="en-US" dirty="0">
                  <a:solidFill>
                    <a:schemeClr val="tx1"/>
                  </a:solidFill>
                </a:rPr>
              </a:br>
              <a:r>
                <a:rPr lang="en-US" i="1" dirty="0">
                  <a:solidFill>
                    <a:schemeClr val="tx1"/>
                  </a:solidFill>
                </a:rPr>
                <a:t>F(H(n), B(n), S(n+1))</a:t>
              </a:r>
            </a:p>
          </p:txBody>
        </p:sp>
        <p:cxnSp>
          <p:nvCxnSpPr>
            <p:cNvPr id="30" name="Straight Arrow Connector 29"/>
            <p:cNvCxnSpPr>
              <a:stCxn id="26" idx="3"/>
              <a:endCxn id="29" idx="1"/>
            </p:cNvCxnSpPr>
            <p:nvPr/>
          </p:nvCxnSpPr>
          <p:spPr>
            <a:xfrm flipV="1">
              <a:off x="5751906" y="1128584"/>
              <a:ext cx="3103387" cy="4541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7" idx="3"/>
            </p:cNvCxnSpPr>
            <p:nvPr/>
          </p:nvCxnSpPr>
          <p:spPr>
            <a:xfrm flipV="1">
              <a:off x="5671930" y="1234640"/>
              <a:ext cx="3177200" cy="15880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5671929" y="1375057"/>
              <a:ext cx="3183363" cy="331209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29" idx="2"/>
            </p:cNvCxnSpPr>
            <p:nvPr/>
          </p:nvCxnSpPr>
          <p:spPr>
            <a:xfrm flipH="1">
              <a:off x="10213640" y="1695903"/>
              <a:ext cx="1" cy="397918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H="1">
              <a:off x="2002971" y="5675086"/>
              <a:ext cx="821066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2017485" y="1165876"/>
              <a:ext cx="0" cy="450921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endCxn id="26" idx="1"/>
            </p:cNvCxnSpPr>
            <p:nvPr/>
          </p:nvCxnSpPr>
          <p:spPr>
            <a:xfrm>
              <a:off x="1763486" y="1174003"/>
              <a:ext cx="109706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endCxn id="27" idx="1"/>
            </p:cNvCxnSpPr>
            <p:nvPr/>
          </p:nvCxnSpPr>
          <p:spPr>
            <a:xfrm>
              <a:off x="2002971" y="2822712"/>
              <a:ext cx="857582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647543" y="636104"/>
              <a:ext cx="725713" cy="45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H(n)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 rot="19910251">
              <a:off x="6559197" y="1737304"/>
              <a:ext cx="725713" cy="45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B(n)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 rot="18813334">
              <a:off x="6556720" y="2521990"/>
              <a:ext cx="1270372" cy="400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S(n+1)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5986" y="574071"/>
              <a:ext cx="1975394" cy="1087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Initial video Rate and </a:t>
              </a:r>
              <a:br>
                <a:rPr lang="en-US" sz="1350" dirty="0"/>
              </a:br>
              <a:r>
                <a:rPr lang="en-US" sz="1350" dirty="0"/>
                <a:t>the MPD File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213640" y="1770743"/>
              <a:ext cx="1480457" cy="771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Rate for next segment</a:t>
              </a:r>
            </a:p>
          </p:txBody>
        </p:sp>
        <p:cxnSp>
          <p:nvCxnSpPr>
            <p:cNvPr id="43" name="Straight Arrow Connector 42"/>
            <p:cNvCxnSpPr>
              <a:endCxn id="28" idx="1"/>
            </p:cNvCxnSpPr>
            <p:nvPr/>
          </p:nvCxnSpPr>
          <p:spPr>
            <a:xfrm>
              <a:off x="2002971" y="4574843"/>
              <a:ext cx="85758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6001053" y="5206043"/>
              <a:ext cx="1115363" cy="45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i="1" dirty="0"/>
                <a:t>R(n+1)</a:t>
              </a:r>
              <a:endParaRPr lang="en-US" sz="1050" i="1" dirty="0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828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72BC"/>
                </a:solidFill>
              </a:rPr>
              <a:t>Out approach:</a:t>
            </a:r>
            <a:br>
              <a:rPr lang="en-US" sz="3600" dirty="0">
                <a:solidFill>
                  <a:srgbClr val="0072BC"/>
                </a:solidFill>
              </a:rPr>
            </a:br>
            <a:r>
              <a:rPr lang="en-US" sz="3600" dirty="0">
                <a:solidFill>
                  <a:srgbClr val="0072BC"/>
                </a:solidFill>
              </a:rPr>
              <a:t>SARA: Segment Aware Rate Adaptation </a:t>
            </a:r>
            <a:endParaRPr lang="en-US" sz="3600" dirty="0"/>
          </a:p>
        </p:txBody>
      </p:sp>
      <p:pic>
        <p:nvPicPr>
          <p:cNvPr id="5" name="Picture 4" descr="SARA-har-avg-slid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31" y="1975732"/>
            <a:ext cx="7679745" cy="341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9525" y="5862133"/>
            <a:ext cx="4270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w</a:t>
            </a:r>
            <a:r>
              <a:rPr lang="en-US" i="1" baseline="-25000" dirty="0" err="1"/>
              <a:t>i</a:t>
            </a:r>
            <a:r>
              <a:rPr lang="en-US" dirty="0"/>
              <a:t> := weights proportional to segment size </a:t>
            </a:r>
            <a:r>
              <a:rPr lang="en-US" dirty="0" err="1"/>
              <a:t>i</a:t>
            </a:r>
            <a:endParaRPr lang="en-US" dirty="0"/>
          </a:p>
          <a:p>
            <a:r>
              <a:rPr lang="en-US" i="1" dirty="0"/>
              <a:t>d</a:t>
            </a:r>
            <a:r>
              <a:rPr lang="en-US" i="1" baseline="-25000" dirty="0"/>
              <a:t>i</a:t>
            </a:r>
            <a:r>
              <a:rPr lang="en-US" dirty="0"/>
              <a:t> = download rate for segment </a:t>
            </a:r>
            <a:r>
              <a:rPr lang="en-US" dirty="0" err="1"/>
              <a:t>i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B166-79C6-3345-B287-A7CE8B30FC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798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1678</TotalTime>
  <Words>1658</Words>
  <Application>Microsoft Macintosh PowerPoint</Application>
  <PresentationFormat>On-screen Show (4:3)</PresentationFormat>
  <Paragraphs>415</Paragraphs>
  <Slides>38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Bookman Old Style</vt:lpstr>
      <vt:lpstr>Calibri</vt:lpstr>
      <vt:lpstr>Helvetica</vt:lpstr>
      <vt:lpstr>Office Theme</vt:lpstr>
      <vt:lpstr>Custom Design</vt:lpstr>
      <vt:lpstr>Can we do better than Netflix? Video Quality-of-Experience with Dynamic Adaptive Streaming over HTTP (DASH)</vt:lpstr>
      <vt:lpstr>Overview</vt:lpstr>
      <vt:lpstr>Introduction</vt:lpstr>
      <vt:lpstr>DASH Overview</vt:lpstr>
      <vt:lpstr>MPD File: Contents</vt:lpstr>
      <vt:lpstr>Related Work</vt:lpstr>
      <vt:lpstr>Motivation</vt:lpstr>
      <vt:lpstr>Rate Adaptation Model: Role of Machine Intelligence</vt:lpstr>
      <vt:lpstr>Out approach: SARA: Segment Aware Rate Adaptation </vt:lpstr>
      <vt:lpstr>SARA: Buffer Mapping</vt:lpstr>
      <vt:lpstr>SARA: Algorithm</vt:lpstr>
      <vt:lpstr>SARA: Algorithm (contd..)</vt:lpstr>
      <vt:lpstr>Setup &amp; Evaluation</vt:lpstr>
      <vt:lpstr>GENI Topology</vt:lpstr>
      <vt:lpstr>Effect of Segment Size Variation  (bandwidth 4Mbps)</vt:lpstr>
      <vt:lpstr>Bitrate Adaptation (1Mbps)</vt:lpstr>
      <vt:lpstr>Bitrate Switching Events</vt:lpstr>
      <vt:lpstr>Video Quality Measure</vt:lpstr>
      <vt:lpstr>Comparison with Existing Algorithms</vt:lpstr>
      <vt:lpstr>Bandwidth Modification Scenarios</vt:lpstr>
      <vt:lpstr>DASH Video Datasets</vt:lpstr>
      <vt:lpstr>Bitrate Switching Events:  (Bandwidth 4Mbps)</vt:lpstr>
      <vt:lpstr>Polarity of Bitrate Switching</vt:lpstr>
      <vt:lpstr>Bitrate Switching Events:  (Mean bandwidth = 0.5Mbps)</vt:lpstr>
      <vt:lpstr>Convergence Time (Mean Bandwidth 6Mbps)</vt:lpstr>
      <vt:lpstr>Video Quality Measure</vt:lpstr>
      <vt:lpstr>Summary</vt:lpstr>
      <vt:lpstr>Work in Progress</vt:lpstr>
      <vt:lpstr>Network Aware Video QoE: Software-Defined Network (SDN)-based flow switching</vt:lpstr>
      <vt:lpstr>With or without SDN (Netflix-BBA, link congestion 1-4)</vt:lpstr>
      <vt:lpstr>With or without SDN: link 1-4 congestion (SARA)</vt:lpstr>
      <vt:lpstr>Comparison: Without SDN (random congestion)</vt:lpstr>
      <vt:lpstr>Comparison with SDN (with random congestion)</vt:lpstr>
      <vt:lpstr>Work in Progress</vt:lpstr>
      <vt:lpstr>Exploit Video coding: Byte-range</vt:lpstr>
      <vt:lpstr>PowerPoint Presentation</vt:lpstr>
      <vt:lpstr>Thanks! Questions or Comments?</vt:lpstr>
      <vt:lpstr>PowerPoint Presentation</vt:lpstr>
    </vt:vector>
  </TitlesOfParts>
  <Company>University of Missouri - Kansas City</Company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UMKC Faculty and Staff</dc:creator>
  <cp:lastModifiedBy>dmedhi</cp:lastModifiedBy>
  <cp:revision>103</cp:revision>
  <dcterms:created xsi:type="dcterms:W3CDTF">2014-01-29T16:52:11Z</dcterms:created>
  <dcterms:modified xsi:type="dcterms:W3CDTF">2018-02-23T03:45:23Z</dcterms:modified>
</cp:coreProperties>
</file>