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80" r:id="rId1"/>
  </p:sldMasterIdLst>
  <p:notesMasterIdLst>
    <p:notesMasterId r:id="rId30"/>
  </p:notesMasterIdLst>
  <p:sldIdLst>
    <p:sldId id="256" r:id="rId2"/>
    <p:sldId id="267" r:id="rId3"/>
    <p:sldId id="268" r:id="rId4"/>
    <p:sldId id="269" r:id="rId5"/>
    <p:sldId id="270" r:id="rId6"/>
    <p:sldId id="278" r:id="rId7"/>
    <p:sldId id="262" r:id="rId8"/>
    <p:sldId id="263" r:id="rId9"/>
    <p:sldId id="271" r:id="rId10"/>
    <p:sldId id="275" r:id="rId11"/>
    <p:sldId id="280" r:id="rId12"/>
    <p:sldId id="277" r:id="rId13"/>
    <p:sldId id="282" r:id="rId14"/>
    <p:sldId id="257" r:id="rId15"/>
    <p:sldId id="279" r:id="rId16"/>
    <p:sldId id="281" r:id="rId17"/>
    <p:sldId id="283" r:id="rId18"/>
    <p:sldId id="284" r:id="rId19"/>
    <p:sldId id="285" r:id="rId20"/>
    <p:sldId id="261" r:id="rId21"/>
    <p:sldId id="272" r:id="rId22"/>
    <p:sldId id="273" r:id="rId23"/>
    <p:sldId id="274" r:id="rId24"/>
    <p:sldId id="289" r:id="rId25"/>
    <p:sldId id="290" r:id="rId26"/>
    <p:sldId id="286" r:id="rId27"/>
    <p:sldId id="287" r:id="rId28"/>
    <p:sldId id="28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82"/>
    <p:restoredTop sz="86641"/>
  </p:normalViewPr>
  <p:slideViewPr>
    <p:cSldViewPr snapToGrid="0" snapToObjects="1">
      <p:cViewPr varScale="1">
        <p:scale>
          <a:sx n="97" d="100"/>
          <a:sy n="97" d="100"/>
        </p:scale>
        <p:origin x="46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550049-CE79-4A4C-A38D-2EC0E540D1BC}" type="datetimeFigureOut">
              <a:rPr lang="en-US" smtClean="0"/>
              <a:t>2/22/18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DE451-E40A-3848-9B7B-71EE8E117ED3}" type="slidenum">
              <a:rPr lang="en-US" smtClean="0"/>
              <a:t>‹#›</a:t>
            </a:fld>
            <a:endParaRPr lang="en-US"/>
          </a:p>
        </p:txBody>
      </p:sp>
    </p:spTree>
    <p:extLst>
      <p:ext uri="{BB962C8B-B14F-4D97-AF65-F5344CB8AC3E}">
        <p14:creationId xmlns:p14="http://schemas.microsoft.com/office/powerpoint/2010/main" val="41371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7DE451-E40A-3848-9B7B-71EE8E117ED3}" type="slidenum">
              <a:rPr lang="en-US" smtClean="0"/>
              <a:t>1</a:t>
            </a:fld>
            <a:endParaRPr lang="en-US"/>
          </a:p>
        </p:txBody>
      </p:sp>
    </p:spTree>
    <p:extLst>
      <p:ext uri="{BB962C8B-B14F-4D97-AF65-F5344CB8AC3E}">
        <p14:creationId xmlns:p14="http://schemas.microsoft.com/office/powerpoint/2010/main" val="2010041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a:t>
            </a:r>
            <a:r>
              <a:rPr lang="en-US" baseline="0" dirty="0"/>
              <a:t> </a:t>
            </a:r>
            <a:r>
              <a:rPr lang="en-US" dirty="0"/>
              <a:t>https://</a:t>
            </a:r>
            <a:r>
              <a:rPr lang="en-US" dirty="0" err="1"/>
              <a:t>www.geni.net</a:t>
            </a:r>
            <a:r>
              <a:rPr lang="en-US" dirty="0"/>
              <a:t>/about-</a:t>
            </a:r>
            <a:r>
              <a:rPr lang="en-US" dirty="0" err="1"/>
              <a:t>geni</a:t>
            </a:r>
            <a:r>
              <a:rPr lang="en-US" dirty="0"/>
              <a:t>/what-is-</a:t>
            </a:r>
            <a:r>
              <a:rPr lang="en-US" dirty="0" err="1"/>
              <a:t>geni</a:t>
            </a:r>
            <a:r>
              <a:rPr lang="en-US" dirty="0"/>
              <a:t>/</a:t>
            </a:r>
          </a:p>
        </p:txBody>
      </p:sp>
      <p:sp>
        <p:nvSpPr>
          <p:cNvPr id="4" name="Slide Number Placeholder 3"/>
          <p:cNvSpPr>
            <a:spLocks noGrp="1"/>
          </p:cNvSpPr>
          <p:nvPr>
            <p:ph type="sldNum" sz="quarter" idx="10"/>
          </p:nvPr>
        </p:nvSpPr>
        <p:spPr/>
        <p:txBody>
          <a:bodyPr/>
          <a:lstStyle/>
          <a:p>
            <a:fld id="{A87DE451-E40A-3848-9B7B-71EE8E117ED3}" type="slidenum">
              <a:rPr lang="en-US" smtClean="0"/>
              <a:t>7</a:t>
            </a:fld>
            <a:endParaRPr lang="en-US"/>
          </a:p>
        </p:txBody>
      </p:sp>
    </p:spTree>
    <p:extLst>
      <p:ext uri="{BB962C8B-B14F-4D97-AF65-F5344CB8AC3E}">
        <p14:creationId xmlns:p14="http://schemas.microsoft.com/office/powerpoint/2010/main" val="1318775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www.geni.net</a:t>
            </a:r>
            <a:r>
              <a:rPr lang="en-US" sz="1200" b="0" i="0" kern="1200" dirty="0">
                <a:solidFill>
                  <a:schemeClr val="tx1"/>
                </a:solidFill>
                <a:effectLst/>
                <a:latin typeface="+mn-lt"/>
                <a:ea typeface="+mn-ea"/>
                <a:cs typeface="+mn-cs"/>
              </a:rPr>
              <a:t>/about-</a:t>
            </a:r>
            <a:r>
              <a:rPr lang="en-US" sz="1200" b="0" i="0" kern="1200" dirty="0" err="1">
                <a:solidFill>
                  <a:schemeClr val="tx1"/>
                </a:solidFill>
                <a:effectLst/>
                <a:latin typeface="+mn-lt"/>
                <a:ea typeface="+mn-ea"/>
                <a:cs typeface="+mn-cs"/>
              </a:rPr>
              <a:t>geni</a:t>
            </a:r>
            <a:r>
              <a:rPr lang="en-US" sz="1200" b="0" i="0" kern="1200" dirty="0">
                <a:solidFill>
                  <a:schemeClr val="tx1"/>
                </a:solidFill>
                <a:effectLst/>
                <a:latin typeface="+mn-lt"/>
                <a:ea typeface="+mn-ea"/>
                <a:cs typeface="+mn-cs"/>
              </a:rPr>
              <a:t>/what-is-</a:t>
            </a:r>
            <a:r>
              <a:rPr lang="en-US" sz="1200" b="0" i="0" kern="1200" dirty="0" err="1">
                <a:solidFill>
                  <a:schemeClr val="tx1"/>
                </a:solidFill>
                <a:effectLst/>
                <a:latin typeface="+mn-lt"/>
                <a:ea typeface="+mn-ea"/>
                <a:cs typeface="+mn-cs"/>
              </a:rPr>
              <a:t>geni</a:t>
            </a:r>
            <a:r>
              <a:rPr lang="en-US" sz="1200" b="0" i="0" kern="1200" dirty="0">
                <a:solidFill>
                  <a:schemeClr val="tx1"/>
                </a:solidFill>
                <a:effectLst/>
                <a:latin typeface="+mn-lt"/>
                <a:ea typeface="+mn-ea"/>
                <a:cs typeface="+mn-cs"/>
              </a:rPr>
              <a:t>/</a:t>
            </a:r>
          </a:p>
          <a:p>
            <a:pPr fontAlgn="base"/>
            <a:r>
              <a:rPr lang="en-US" sz="1200" b="0" i="0" kern="1200" dirty="0">
                <a:solidFill>
                  <a:schemeClr val="tx1"/>
                </a:solidFill>
                <a:effectLst/>
                <a:latin typeface="+mn-lt"/>
                <a:ea typeface="+mn-ea"/>
                <a:cs typeface="+mn-cs"/>
              </a:rPr>
              <a:t>GENI might be right for you if your experiment requires:</a:t>
            </a:r>
          </a:p>
          <a:p>
            <a:pPr fontAlgn="base"/>
            <a:r>
              <a:rPr lang="en-US" sz="1200" b="0" i="1" kern="1200" dirty="0">
                <a:solidFill>
                  <a:schemeClr val="tx1"/>
                </a:solidFill>
                <a:effectLst/>
                <a:latin typeface="+mn-lt"/>
                <a:ea typeface="+mn-ea"/>
                <a:cs typeface="+mn-cs"/>
              </a:rPr>
              <a:t>A large-scale experiment infrastructure.</a:t>
            </a:r>
            <a:r>
              <a:rPr lang="en-US" sz="1200" b="0" i="0" kern="1200" dirty="0">
                <a:solidFill>
                  <a:schemeClr val="tx1"/>
                </a:solidFill>
                <a:effectLst/>
                <a:latin typeface="+mn-lt"/>
                <a:ea typeface="+mn-ea"/>
                <a:cs typeface="+mn-cs"/>
              </a:rPr>
              <a:t> GENI can potentially provide you with more resources than is typically found in any one laboratory. GENI gives you access to hundreds of widely distributed resources including compute resources such as virtual machines and “bare-machines”, and network resources such as links, switches and </a:t>
            </a:r>
            <a:r>
              <a:rPr lang="en-US" sz="1200" b="0" i="0" kern="1200" dirty="0" err="1">
                <a:solidFill>
                  <a:schemeClr val="tx1"/>
                </a:solidFill>
                <a:effectLst/>
                <a:latin typeface="+mn-lt"/>
                <a:ea typeface="+mn-ea"/>
                <a:cs typeface="+mn-cs"/>
              </a:rPr>
              <a:t>WiMax</a:t>
            </a:r>
            <a:r>
              <a:rPr lang="en-US" sz="1200" b="0" i="0" kern="1200" dirty="0">
                <a:solidFill>
                  <a:schemeClr val="tx1"/>
                </a:solidFill>
                <a:effectLst/>
                <a:latin typeface="+mn-lt"/>
                <a:ea typeface="+mn-ea"/>
                <a:cs typeface="+mn-cs"/>
              </a:rPr>
              <a:t> base stations.</a:t>
            </a:r>
          </a:p>
          <a:p>
            <a:pPr fontAlgn="base"/>
            <a:endParaRPr lang="en-US" sz="1200" b="0" i="1" kern="1200" dirty="0">
              <a:solidFill>
                <a:schemeClr val="tx1"/>
              </a:solidFill>
              <a:effectLst/>
              <a:latin typeface="+mn-lt"/>
              <a:ea typeface="+mn-ea"/>
              <a:cs typeface="+mn-cs"/>
            </a:endParaRPr>
          </a:p>
          <a:p>
            <a:pPr fontAlgn="base"/>
            <a:r>
              <a:rPr lang="en-US" sz="1200" b="0" i="1" kern="1200" dirty="0">
                <a:solidFill>
                  <a:schemeClr val="tx1"/>
                </a:solidFill>
                <a:effectLst/>
                <a:latin typeface="+mn-lt"/>
                <a:ea typeface="+mn-ea"/>
                <a:cs typeface="+mn-cs"/>
              </a:rPr>
              <a:t>Non-IP connectivity across resources.</a:t>
            </a:r>
            <a:r>
              <a:rPr lang="en-US" sz="1200" b="0" i="0" kern="1200" dirty="0">
                <a:solidFill>
                  <a:schemeClr val="tx1"/>
                </a:solidFill>
                <a:effectLst/>
                <a:latin typeface="+mn-lt"/>
                <a:ea typeface="+mn-ea"/>
                <a:cs typeface="+mn-cs"/>
              </a:rPr>
              <a:t> GENI allows you to set up Layer 2 connections between compute resources and run your own Layer 3 and above protocols connecting these resources.</a:t>
            </a:r>
          </a:p>
          <a:p>
            <a:pPr fontAlgn="base"/>
            <a:endParaRPr lang="en-US" sz="1200" b="0" i="1" kern="1200" dirty="0">
              <a:solidFill>
                <a:schemeClr val="tx1"/>
              </a:solidFill>
              <a:effectLst/>
              <a:latin typeface="+mn-lt"/>
              <a:ea typeface="+mn-ea"/>
              <a:cs typeface="+mn-cs"/>
            </a:endParaRPr>
          </a:p>
          <a:p>
            <a:pPr fontAlgn="base"/>
            <a:r>
              <a:rPr lang="en-US" sz="1200" b="0" i="1" kern="1200" dirty="0">
                <a:solidFill>
                  <a:schemeClr val="tx1"/>
                </a:solidFill>
                <a:effectLst/>
                <a:latin typeface="+mn-lt"/>
                <a:ea typeface="+mn-ea"/>
                <a:cs typeface="+mn-cs"/>
              </a:rPr>
              <a:t>Deep programmability.</a:t>
            </a:r>
            <a:r>
              <a:rPr lang="en-US" sz="1200" b="0" i="0" kern="1200" dirty="0">
                <a:solidFill>
                  <a:schemeClr val="tx1"/>
                </a:solidFill>
                <a:effectLst/>
                <a:latin typeface="+mn-lt"/>
                <a:ea typeface="+mn-ea"/>
                <a:cs typeface="+mn-cs"/>
              </a:rPr>
              <a:t> With GENI you can program not only the end hosts of your experimental network but also the switches in the core of your network. This allows you to experiment with novel network layer protocols or with novel IP-routing algorithms.</a:t>
            </a:r>
          </a:p>
          <a:p>
            <a:pPr fontAlgn="base"/>
            <a:endParaRPr lang="en-US" sz="1200" b="0" i="1" kern="1200" dirty="0">
              <a:solidFill>
                <a:schemeClr val="tx1"/>
              </a:solidFill>
              <a:effectLst/>
              <a:latin typeface="+mn-lt"/>
              <a:ea typeface="+mn-ea"/>
              <a:cs typeface="+mn-cs"/>
            </a:endParaRPr>
          </a:p>
          <a:p>
            <a:pPr fontAlgn="base"/>
            <a:r>
              <a:rPr lang="en-US" sz="1200" b="0" i="1" kern="1200" dirty="0">
                <a:solidFill>
                  <a:schemeClr val="tx1"/>
                </a:solidFill>
                <a:effectLst/>
                <a:latin typeface="+mn-lt"/>
                <a:ea typeface="+mn-ea"/>
                <a:cs typeface="+mn-cs"/>
              </a:rPr>
              <a:t>Reproducibility.</a:t>
            </a:r>
            <a:r>
              <a:rPr lang="en-US" sz="1200" b="0" i="0" kern="1200" dirty="0">
                <a:solidFill>
                  <a:schemeClr val="tx1"/>
                </a:solidFill>
                <a:effectLst/>
                <a:latin typeface="+mn-lt"/>
                <a:ea typeface="+mn-ea"/>
                <a:cs typeface="+mn-cs"/>
              </a:rPr>
              <a:t> You can get exclusive access to certain GENI resources including CPU resources and network resources. This gives you control over your experiment’s environment and hence the ability for you and others to repeat experiments under identical or very similar conditions.</a:t>
            </a:r>
          </a:p>
          <a:p>
            <a:pPr fontAlgn="base"/>
            <a:endParaRPr lang="en-US" sz="1200" b="0" i="1" kern="1200" dirty="0">
              <a:solidFill>
                <a:schemeClr val="tx1"/>
              </a:solidFill>
              <a:effectLst/>
              <a:latin typeface="+mn-lt"/>
              <a:ea typeface="+mn-ea"/>
              <a:cs typeface="+mn-cs"/>
            </a:endParaRPr>
          </a:p>
          <a:p>
            <a:pPr fontAlgn="base"/>
            <a:r>
              <a:rPr lang="en-US" sz="1200" b="0" i="1" kern="1200" dirty="0">
                <a:solidFill>
                  <a:schemeClr val="tx1"/>
                </a:solidFill>
                <a:effectLst/>
                <a:latin typeface="+mn-lt"/>
                <a:ea typeface="+mn-ea"/>
                <a:cs typeface="+mn-cs"/>
              </a:rPr>
              <a:t>Instrumentation and measurement tools.</a:t>
            </a:r>
            <a:r>
              <a:rPr lang="en-US" sz="1200" b="0" i="0" kern="1200" dirty="0">
                <a:solidFill>
                  <a:schemeClr val="tx1"/>
                </a:solidFill>
                <a:effectLst/>
                <a:latin typeface="+mn-lt"/>
                <a:ea typeface="+mn-ea"/>
                <a:cs typeface="+mn-cs"/>
              </a:rPr>
              <a:t> GENI has instrumentation and measurement systems that provide probes for active and passive measurements, measurement data storage and tools for visualizing and analyzing measurement data.</a:t>
            </a:r>
          </a:p>
          <a:p>
            <a:endParaRPr lang="en-US" dirty="0"/>
          </a:p>
        </p:txBody>
      </p:sp>
      <p:sp>
        <p:nvSpPr>
          <p:cNvPr id="4" name="Slide Number Placeholder 3"/>
          <p:cNvSpPr>
            <a:spLocks noGrp="1"/>
          </p:cNvSpPr>
          <p:nvPr>
            <p:ph type="sldNum" sz="quarter" idx="10"/>
          </p:nvPr>
        </p:nvSpPr>
        <p:spPr/>
        <p:txBody>
          <a:bodyPr/>
          <a:lstStyle/>
          <a:p>
            <a:fld id="{A87DE451-E40A-3848-9B7B-71EE8E117ED3}" type="slidenum">
              <a:rPr lang="en-US" smtClean="0"/>
              <a:t>8</a:t>
            </a:fld>
            <a:endParaRPr lang="en-US"/>
          </a:p>
        </p:txBody>
      </p:sp>
    </p:spTree>
    <p:extLst>
      <p:ext uri="{BB962C8B-B14F-4D97-AF65-F5344CB8AC3E}">
        <p14:creationId xmlns:p14="http://schemas.microsoft.com/office/powerpoint/2010/main" val="1479071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GENI Racks</a:t>
            </a:r>
          </a:p>
          <a:p>
            <a:r>
              <a:rPr lang="en-US" dirty="0"/>
              <a:t>http://</a:t>
            </a:r>
            <a:r>
              <a:rPr lang="en-US" dirty="0" err="1"/>
              <a:t>groups.geni.net</a:t>
            </a:r>
            <a:r>
              <a:rPr lang="en-US" dirty="0"/>
              <a:t>/</a:t>
            </a:r>
            <a:r>
              <a:rPr lang="en-US" dirty="0" err="1"/>
              <a:t>geni</a:t>
            </a:r>
            <a:r>
              <a:rPr lang="en-US" dirty="0"/>
              <a:t>/wiki/</a:t>
            </a:r>
            <a:r>
              <a:rPr lang="en-US" dirty="0" err="1"/>
              <a:t>GENIRacksHome</a:t>
            </a:r>
            <a:endParaRPr lang="en-US" dirty="0"/>
          </a:p>
          <a:p>
            <a:endParaRPr lang="en-US" dirty="0"/>
          </a:p>
        </p:txBody>
      </p:sp>
      <p:sp>
        <p:nvSpPr>
          <p:cNvPr id="4" name="Slide Number Placeholder 3"/>
          <p:cNvSpPr>
            <a:spLocks noGrp="1"/>
          </p:cNvSpPr>
          <p:nvPr>
            <p:ph type="sldNum" sz="quarter" idx="10"/>
          </p:nvPr>
        </p:nvSpPr>
        <p:spPr/>
        <p:txBody>
          <a:bodyPr/>
          <a:lstStyle/>
          <a:p>
            <a:fld id="{A87DE451-E40A-3848-9B7B-71EE8E117ED3}" type="slidenum">
              <a:rPr lang="en-US" smtClean="0"/>
              <a:t>14</a:t>
            </a:fld>
            <a:endParaRPr lang="en-US"/>
          </a:p>
        </p:txBody>
      </p:sp>
    </p:spTree>
    <p:extLst>
      <p:ext uri="{BB962C8B-B14F-4D97-AF65-F5344CB8AC3E}">
        <p14:creationId xmlns:p14="http://schemas.microsoft.com/office/powerpoint/2010/main" val="802207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latin typeface="Helvetica" charset="0"/>
                <a:ea typeface="Helvetica" charset="0"/>
                <a:cs typeface="Helvetica" charset="0"/>
              </a:rPr>
              <a:t>We conduct </a:t>
            </a:r>
            <a:r>
              <a:rPr lang="en-US" dirty="0">
                <a:solidFill>
                  <a:schemeClr val="tx1"/>
                </a:solidFill>
                <a:latin typeface="Helvetica" charset="0"/>
                <a:ea typeface="Helvetica" charset="0"/>
                <a:cs typeface="Helvetica" charset="0"/>
              </a:rPr>
              <a:t>330 tests for 11 setups </a:t>
            </a:r>
            <a:r>
              <a:rPr lang="en-US" b="1" dirty="0">
                <a:solidFill>
                  <a:schemeClr val="tx1"/>
                </a:solidFill>
                <a:latin typeface="Helvetica" charset="0"/>
                <a:ea typeface="Helvetica" charset="0"/>
                <a:cs typeface="Helvetica" charset="0"/>
              </a:rPr>
              <a:t>and took 95% percentage interval for the all of the showing result</a:t>
            </a:r>
            <a:endParaRPr lang="en-US" dirty="0">
              <a:solidFill>
                <a:schemeClr val="tx1"/>
              </a:solidFill>
              <a:latin typeface="Helvetica" charset="0"/>
              <a:ea typeface="Helvetica" charset="0"/>
              <a:cs typeface="Helvetica" charset="0"/>
            </a:endParaRPr>
          </a:p>
          <a:p>
            <a:r>
              <a:rPr lang="en-US" dirty="0">
                <a:latin typeface="Helvetica" charset="0"/>
                <a:ea typeface="Helvetica" charset="0"/>
                <a:cs typeface="Helvetica" charset="0"/>
              </a:rPr>
              <a:t>Hadoop Cluster Hardware Resource for various M/R jobs: </a:t>
            </a:r>
          </a:p>
          <a:p>
            <a:pPr lvl="1"/>
            <a:r>
              <a:rPr lang="en-US" dirty="0">
                <a:latin typeface="Helvetica" charset="0"/>
                <a:ea typeface="Helvetica" charset="0"/>
                <a:cs typeface="Helvetica" charset="0"/>
              </a:rPr>
              <a:t>CPU Usage</a:t>
            </a:r>
          </a:p>
          <a:p>
            <a:pPr lvl="1"/>
            <a:r>
              <a:rPr lang="en-US" dirty="0">
                <a:latin typeface="Helvetica" charset="0"/>
                <a:ea typeface="Helvetica" charset="0"/>
                <a:cs typeface="Helvetica" charset="0"/>
              </a:rPr>
              <a:t>Memory Usage</a:t>
            </a:r>
          </a:p>
          <a:p>
            <a:r>
              <a:rPr lang="en-US" dirty="0" err="1">
                <a:latin typeface="Helvetica" charset="0"/>
                <a:ea typeface="Helvetica" charset="0"/>
                <a:cs typeface="Helvetica" charset="0"/>
              </a:rPr>
              <a:t>HiBench</a:t>
            </a:r>
            <a:r>
              <a:rPr lang="en-US" dirty="0">
                <a:latin typeface="Helvetica" charset="0"/>
                <a:ea typeface="Helvetica" charset="0"/>
                <a:cs typeface="Helvetica" charset="0"/>
              </a:rPr>
              <a:t> MapReduce Job Run time</a:t>
            </a:r>
          </a:p>
          <a:p>
            <a:r>
              <a:rPr lang="en-US" dirty="0">
                <a:latin typeface="Helvetica" charset="0"/>
                <a:ea typeface="Helvetica" charset="0"/>
                <a:cs typeface="Helvetica" charset="0"/>
              </a:rPr>
              <a:t>Intermedia Data Transfer Capture</a:t>
            </a:r>
          </a:p>
          <a:p>
            <a:r>
              <a:rPr lang="en-US" dirty="0">
                <a:latin typeface="Helvetica" charset="0"/>
                <a:ea typeface="Helvetica" charset="0"/>
                <a:cs typeface="Helvetica" charset="0"/>
              </a:rPr>
              <a:t>Critical Data Flow Identification</a:t>
            </a:r>
          </a:p>
          <a:p>
            <a:r>
              <a:rPr lang="en-US" dirty="0">
                <a:latin typeface="Helvetica" charset="0"/>
                <a:ea typeface="Helvetica" charset="0"/>
                <a:cs typeface="Helvetica" charset="0"/>
              </a:rPr>
              <a:t>SDN Control Traffic Cost</a:t>
            </a:r>
          </a:p>
          <a:p>
            <a:endParaRPr lang="en-US" dirty="0"/>
          </a:p>
        </p:txBody>
      </p:sp>
      <p:sp>
        <p:nvSpPr>
          <p:cNvPr id="4" name="Slide Number Placeholder 3"/>
          <p:cNvSpPr>
            <a:spLocks noGrp="1"/>
          </p:cNvSpPr>
          <p:nvPr>
            <p:ph type="sldNum" sz="quarter" idx="10"/>
          </p:nvPr>
        </p:nvSpPr>
        <p:spPr/>
        <p:txBody>
          <a:bodyPr/>
          <a:lstStyle/>
          <a:p>
            <a:fld id="{73BABD4D-8FA3-DF4B-B7CD-F12E5F3DAEEE}" type="slidenum">
              <a:rPr lang="en-US" smtClean="0"/>
              <a:t>20</a:t>
            </a:fld>
            <a:endParaRPr lang="en-US"/>
          </a:p>
        </p:txBody>
      </p:sp>
    </p:spTree>
    <p:extLst>
      <p:ext uri="{BB962C8B-B14F-4D97-AF65-F5344CB8AC3E}">
        <p14:creationId xmlns:p14="http://schemas.microsoft.com/office/powerpoint/2010/main" val="570713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FFF81B2-ABFF-A44C-9724-29FDB6FC68FF}" type="datetime1">
              <a:rPr lang="en-US" smtClean="0"/>
              <a:t>2/22/18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F670B-5485-F94C-8B47-A9B8BCC52989}"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AAE256-463A-9545-B0AA-2FD78DBF2A31}" type="datetime1">
              <a:rPr lang="en-US" smtClean="0"/>
              <a:t>2/22/18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F670B-5485-F94C-8B47-A9B8BCC5298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7EF47E-A6B1-1E41-8D62-26F102DA007A}" type="datetime1">
              <a:rPr lang="en-US" smtClean="0"/>
              <a:t>2/22/18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F670B-5485-F94C-8B47-A9B8BCC5298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CD4285-86C3-8E48-A73C-54B91A226E4D}" type="datetime1">
              <a:rPr lang="en-US" smtClean="0"/>
              <a:t>2/22/18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F670B-5485-F94C-8B47-A9B8BCC5298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A2E1AF-C30E-4943-B87E-E220644A6798}" type="datetime1">
              <a:rPr lang="en-US" smtClean="0"/>
              <a:t>2/22/18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F670B-5485-F94C-8B47-A9B8BCC52989}"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FE84F9-E4F6-C446-8E36-4B6B2959CFCE}" type="datetime1">
              <a:rPr lang="en-US" smtClean="0"/>
              <a:t>2/22/18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9F670B-5485-F94C-8B47-A9B8BCC52989}" type="slidenum">
              <a:rPr lang="en-US" smtClean="0"/>
              <a:t>‹#›</a:t>
            </a:fld>
            <a:endParaRPr lang="en-US"/>
          </a:p>
        </p:txBody>
      </p:sp>
    </p:spTree>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66AD98F-64A0-854F-8EE7-FFA14B2246E2}" type="datetime1">
              <a:rPr lang="en-US" smtClean="0"/>
              <a:t>2/22/18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9F670B-5485-F94C-8B47-A9B8BCC52989}" type="slidenum">
              <a:rPr lang="en-US" smtClean="0"/>
              <a:t>‹#›</a:t>
            </a:fld>
            <a:endParaRPr lang="en-US"/>
          </a:p>
        </p:txBody>
      </p:sp>
    </p:spTree>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010429-C6AB-EE47-89BE-D5408E52CDD8}" type="datetime1">
              <a:rPr lang="en-US" smtClean="0"/>
              <a:t>2/22/18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9F670B-5485-F94C-8B47-A9B8BCC5298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ED47C7F6-E6AC-CC4A-89BC-F7175FFCB8E8}" type="datetime1">
              <a:rPr lang="en-US" smtClean="0"/>
              <a:t>2/22/18</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489F670B-5485-F94C-8B47-A9B8BCC5298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9740AF8B-E182-164B-B2C6-665931DC4DFD}" type="datetime1">
              <a:rPr lang="en-US" smtClean="0"/>
              <a:t>2/22/18</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89F670B-5485-F94C-8B47-A9B8BCC52989}" type="slidenum">
              <a:rPr lang="en-US" smtClean="0"/>
              <a:t>‹#›</a:t>
            </a:fld>
            <a:endParaRPr lang="en-US"/>
          </a:p>
        </p:txBody>
      </p:sp>
    </p:spTree>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accent2"/>
          </a:solid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8DC5AC-F536-1745-90C1-7031CCF2BB50}" type="datetime1">
              <a:rPr lang="en-US" smtClean="0"/>
              <a:t>2/22/18</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9F670B-5485-F94C-8B47-A9B8BCC5298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5BEC4E9-E2DA-DD47-A834-B97EABB1853B}" type="datetime1">
              <a:rPr lang="en-US" smtClean="0"/>
              <a:t>2/22/18</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89F670B-5485-F94C-8B47-A9B8BCC52989}"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564233"/>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1.tiff"/></Relationships>
</file>

<file path=ppt/slides/_rels/slide1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6.xml"/><Relationship Id="rId4" Type="http://schemas.openxmlformats.org/officeDocument/2006/relationships/image" Target="../media/image1.tiff"/></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6.xml"/><Relationship Id="rId4" Type="http://schemas.openxmlformats.org/officeDocument/2006/relationships/image" Target="../media/image1.tiff"/></Relationships>
</file>

<file path=ppt/slides/_rels/slide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tiff"/></Relationships>
</file>

<file path=ppt/slides/_rels/slide2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tiff"/></Relationships>
</file>

<file path=ppt/slides/_rels/slide4.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tiff"/><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tiff"/></Relationships>
</file>

<file path=ppt/slides/_rels/slide8.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364508"/>
            <a:ext cx="10058400" cy="3566160"/>
          </a:xfrm>
        </p:spPr>
        <p:txBody>
          <a:bodyPr>
            <a:normAutofit/>
          </a:bodyPr>
          <a:lstStyle/>
          <a:p>
            <a:r>
              <a:rPr lang="en-US" sz="4000" dirty="0">
                <a:latin typeface="Helvetica" charset="0"/>
                <a:ea typeface="Helvetica" charset="0"/>
                <a:cs typeface="Helvetica" charset="0"/>
              </a:rPr>
              <a:t>Testbed Experience for Networking Experiments and Reproducibility</a:t>
            </a:r>
            <a:br>
              <a:rPr lang="en-US" sz="4000" dirty="0">
                <a:latin typeface="Helvetica" charset="0"/>
                <a:ea typeface="Helvetica" charset="0"/>
                <a:cs typeface="Helvetica" charset="0"/>
              </a:rPr>
            </a:br>
            <a:r>
              <a:rPr lang="en-US" sz="4000" dirty="0">
                <a:latin typeface="Helvetica" charset="0"/>
                <a:ea typeface="Helvetica" charset="0"/>
                <a:cs typeface="Helvetica" charset="0"/>
              </a:rPr>
              <a:t>&amp;</a:t>
            </a:r>
            <a:br>
              <a:rPr lang="en-US" sz="4000" dirty="0">
                <a:latin typeface="Helvetica" charset="0"/>
                <a:ea typeface="Helvetica" charset="0"/>
                <a:cs typeface="Helvetica" charset="0"/>
              </a:rPr>
            </a:br>
            <a:r>
              <a:rPr lang="en-US" sz="4000" dirty="0">
                <a:latin typeface="Helvetica" charset="0"/>
                <a:ea typeface="Helvetica" charset="0"/>
                <a:cs typeface="Helvetica" charset="0"/>
              </a:rPr>
              <a:t>Machine Learning in Communication Networks</a:t>
            </a:r>
          </a:p>
        </p:txBody>
      </p:sp>
      <p:sp>
        <p:nvSpPr>
          <p:cNvPr id="3" name="Subtitle 2"/>
          <p:cNvSpPr>
            <a:spLocks noGrp="1"/>
          </p:cNvSpPr>
          <p:nvPr>
            <p:ph type="subTitle" idx="1"/>
          </p:nvPr>
        </p:nvSpPr>
        <p:spPr>
          <a:xfrm>
            <a:off x="1100051" y="4061176"/>
            <a:ext cx="10058400" cy="1143000"/>
          </a:xfrm>
        </p:spPr>
        <p:txBody>
          <a:bodyPr>
            <a:normAutofit/>
          </a:bodyPr>
          <a:lstStyle/>
          <a:p>
            <a:r>
              <a:rPr lang="en-US" dirty="0">
                <a:latin typeface="Helvetica" charset="0"/>
                <a:ea typeface="Helvetica" charset="0"/>
                <a:cs typeface="Helvetica" charset="0"/>
              </a:rPr>
              <a:t>Deep Medhi</a:t>
            </a:r>
          </a:p>
          <a:p>
            <a:r>
              <a:rPr lang="en-US" dirty="0">
                <a:latin typeface="Helvetica" charset="0"/>
                <a:ea typeface="Helvetica" charset="0"/>
                <a:cs typeface="Helvetica" charset="0"/>
              </a:rPr>
              <a:t>University of Missouri – Kansas City</a:t>
            </a:r>
          </a:p>
        </p:txBody>
      </p:sp>
      <p:pic>
        <p:nvPicPr>
          <p:cNvPr id="4" name="Picture 3"/>
          <p:cNvPicPr>
            <a:picLocks noChangeAspect="1"/>
          </p:cNvPicPr>
          <p:nvPr/>
        </p:nvPicPr>
        <p:blipFill>
          <a:blip r:embed="rId3"/>
          <a:stretch>
            <a:fillRect/>
          </a:stretch>
        </p:blipFill>
        <p:spPr>
          <a:xfrm>
            <a:off x="10287000" y="0"/>
            <a:ext cx="1905000" cy="838200"/>
          </a:xfrm>
          <a:prstGeom prst="rect">
            <a:avLst/>
          </a:prstGeom>
        </p:spPr>
      </p:pic>
      <p:sp>
        <p:nvSpPr>
          <p:cNvPr id="5" name="TextBox 4"/>
          <p:cNvSpPr txBox="1"/>
          <p:nvPr/>
        </p:nvSpPr>
        <p:spPr>
          <a:xfrm>
            <a:off x="797169" y="5204176"/>
            <a:ext cx="10821552" cy="1200329"/>
          </a:xfrm>
          <a:prstGeom prst="rect">
            <a:avLst/>
          </a:prstGeom>
          <a:noFill/>
        </p:spPr>
        <p:txBody>
          <a:bodyPr wrap="none" rtlCol="0">
            <a:spAutoFit/>
          </a:bodyPr>
          <a:lstStyle/>
          <a:p>
            <a:r>
              <a:rPr lang="en-US" i="1" dirty="0"/>
              <a:t>Joint work with  Xuan Liu, </a:t>
            </a:r>
            <a:r>
              <a:rPr lang="en-US" i="1" dirty="0" err="1"/>
              <a:t>Parikshit</a:t>
            </a:r>
            <a:r>
              <a:rPr lang="en-US" i="1" dirty="0"/>
              <a:t> </a:t>
            </a:r>
            <a:r>
              <a:rPr lang="en-US" i="1" dirty="0" err="1"/>
              <a:t>Juluri</a:t>
            </a:r>
            <a:r>
              <a:rPr lang="en-US" i="1" dirty="0"/>
              <a:t>, </a:t>
            </a:r>
            <a:r>
              <a:rPr lang="en-US" i="1" dirty="0" err="1"/>
              <a:t>Shuai</a:t>
            </a:r>
            <a:r>
              <a:rPr lang="en-US" i="1" dirty="0"/>
              <a:t> Jack Zhao					February  2018</a:t>
            </a:r>
          </a:p>
          <a:p>
            <a:endParaRPr lang="en-US" i="1" dirty="0"/>
          </a:p>
          <a:p>
            <a:r>
              <a:rPr lang="en-US" i="1" dirty="0"/>
              <a:t>Part of the work supported by National Science Foundation’s GENI program (GPO Contract No. 9500009441) </a:t>
            </a:r>
          </a:p>
          <a:p>
            <a:r>
              <a:rPr lang="en-US" i="1" dirty="0"/>
              <a:t>and NSF Grants CNS-</a:t>
            </a:r>
            <a:r>
              <a:rPr lang="is-IS" i="1" dirty="0"/>
              <a:t> 0916505 and </a:t>
            </a:r>
            <a:r>
              <a:rPr lang="en-US" i="1" dirty="0"/>
              <a:t>CNS-1217736</a:t>
            </a:r>
          </a:p>
        </p:txBody>
      </p:sp>
    </p:spTree>
    <p:extLst>
      <p:ext uri="{BB962C8B-B14F-4D97-AF65-F5344CB8AC3E}">
        <p14:creationId xmlns:p14="http://schemas.microsoft.com/office/powerpoint/2010/main" val="217435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Case Study 3</a:t>
            </a:r>
            <a:br>
              <a:rPr lang="en-US" dirty="0"/>
            </a:br>
            <a:r>
              <a:rPr lang="en-US" dirty="0"/>
              <a:t>Evaluating QoE of Video Streaming on the GENI Testbed</a:t>
            </a:r>
            <a:r>
              <a:rPr lang="en-US" baseline="30000" dirty="0"/>
              <a:t>[4,5]</a:t>
            </a:r>
            <a:r>
              <a:rPr lang="en-US" dirty="0"/>
              <a:t> </a:t>
            </a:r>
          </a:p>
        </p:txBody>
      </p:sp>
      <p:sp>
        <p:nvSpPr>
          <p:cNvPr id="3" name="Content Placeholder 2"/>
          <p:cNvSpPr>
            <a:spLocks noGrp="1"/>
          </p:cNvSpPr>
          <p:nvPr>
            <p:ph idx="1"/>
          </p:nvPr>
        </p:nvSpPr>
        <p:spPr>
          <a:xfrm>
            <a:off x="838200" y="1947333"/>
            <a:ext cx="10515600" cy="4229630"/>
          </a:xfrm>
        </p:spPr>
        <p:txBody>
          <a:bodyPr>
            <a:normAutofit/>
          </a:bodyPr>
          <a:lstStyle/>
          <a:p>
            <a:pPr>
              <a:lnSpc>
                <a:spcPct val="70000"/>
              </a:lnSpc>
              <a:buClr>
                <a:srgbClr val="0072BC"/>
              </a:buClr>
            </a:pPr>
            <a:r>
              <a:rPr lang="en-US" sz="2400" dirty="0"/>
              <a:t>Segment Aware Rate Adaptation (SARA)</a:t>
            </a:r>
            <a:r>
              <a:rPr lang="en-US" sz="2400" baseline="30000" dirty="0"/>
              <a:t>[3,4]</a:t>
            </a:r>
            <a:r>
              <a:rPr lang="en-US" sz="2400" dirty="0"/>
              <a:t> algorithm</a:t>
            </a:r>
          </a:p>
          <a:p>
            <a:pPr lvl="1">
              <a:lnSpc>
                <a:spcPct val="70000"/>
              </a:lnSpc>
              <a:buClr>
                <a:srgbClr val="0072BC"/>
              </a:buClr>
            </a:pPr>
            <a:r>
              <a:rPr lang="en-US" dirty="0"/>
              <a:t>Current algorithms assume the segment sizes are constant (average segment size)</a:t>
            </a:r>
          </a:p>
          <a:p>
            <a:pPr lvl="1">
              <a:lnSpc>
                <a:spcPct val="70000"/>
              </a:lnSpc>
              <a:buClr>
                <a:srgbClr val="0072BC"/>
              </a:buClr>
            </a:pPr>
            <a:r>
              <a:rPr lang="en-US" dirty="0"/>
              <a:t>The size of the HTTP objects affects the throughput</a:t>
            </a:r>
          </a:p>
          <a:p>
            <a:pPr>
              <a:lnSpc>
                <a:spcPct val="70000"/>
              </a:lnSpc>
              <a:buClr>
                <a:srgbClr val="0072BC"/>
              </a:buClr>
            </a:pPr>
            <a:r>
              <a:rPr lang="en-US" sz="2400" dirty="0"/>
              <a:t>Evaluating the improvement in QoE of video streams using SARA</a:t>
            </a:r>
          </a:p>
          <a:p>
            <a:pPr>
              <a:lnSpc>
                <a:spcPct val="70000"/>
              </a:lnSpc>
              <a:buClr>
                <a:srgbClr val="0072BC"/>
              </a:buClr>
            </a:pPr>
            <a:r>
              <a:rPr lang="en-US" sz="2400" dirty="0"/>
              <a:t>QoE Metrics used for evaluation </a:t>
            </a:r>
          </a:p>
          <a:p>
            <a:pPr lvl="1">
              <a:lnSpc>
                <a:spcPct val="70000"/>
              </a:lnSpc>
              <a:buClr>
                <a:srgbClr val="0072BC"/>
              </a:buClr>
            </a:pPr>
            <a:r>
              <a:rPr lang="en-US" dirty="0"/>
              <a:t>Bitrate switching</a:t>
            </a:r>
          </a:p>
          <a:p>
            <a:pPr lvl="1">
              <a:lnSpc>
                <a:spcPct val="70000"/>
              </a:lnSpc>
              <a:buClr>
                <a:srgbClr val="0072BC"/>
              </a:buClr>
            </a:pPr>
            <a:r>
              <a:rPr lang="en-US" dirty="0"/>
              <a:t>Video Quality</a:t>
            </a:r>
          </a:p>
          <a:p>
            <a:pPr lvl="1">
              <a:lnSpc>
                <a:spcPct val="70000"/>
              </a:lnSpc>
              <a:buClr>
                <a:srgbClr val="0072BC"/>
              </a:buClr>
            </a:pPr>
            <a:r>
              <a:rPr lang="en-US" dirty="0"/>
              <a:t>Convergence: Number of segments downloaded before reaching best bitrate</a:t>
            </a:r>
            <a:br>
              <a:rPr lang="en-US" dirty="0"/>
            </a:br>
            <a:br>
              <a:rPr lang="en-US" sz="1900" dirty="0"/>
            </a:br>
            <a:br>
              <a:rPr lang="en-US" sz="1900" dirty="0"/>
            </a:br>
            <a:br>
              <a:rPr lang="en-US" sz="1900" dirty="0"/>
            </a:br>
            <a:br>
              <a:rPr lang="en-US" sz="1900" dirty="0"/>
            </a:br>
            <a:endParaRPr lang="en-US" sz="1500" dirty="0"/>
          </a:p>
        </p:txBody>
      </p:sp>
      <p:pic>
        <p:nvPicPr>
          <p:cNvPr id="4" name="Picture 3"/>
          <p:cNvPicPr>
            <a:picLocks noChangeAspect="1"/>
          </p:cNvPicPr>
          <p:nvPr/>
        </p:nvPicPr>
        <p:blipFill>
          <a:blip r:embed="rId2"/>
          <a:stretch>
            <a:fillRect/>
          </a:stretch>
        </p:blipFill>
        <p:spPr>
          <a:xfrm>
            <a:off x="10287000" y="0"/>
            <a:ext cx="1905000" cy="838200"/>
          </a:xfrm>
          <a:prstGeom prst="rect">
            <a:avLst/>
          </a:prstGeom>
        </p:spPr>
      </p:pic>
      <p:sp>
        <p:nvSpPr>
          <p:cNvPr id="5" name="Slide Number Placeholder 4"/>
          <p:cNvSpPr>
            <a:spLocks noGrp="1"/>
          </p:cNvSpPr>
          <p:nvPr>
            <p:ph type="sldNum" sz="quarter" idx="12"/>
          </p:nvPr>
        </p:nvSpPr>
        <p:spPr/>
        <p:txBody>
          <a:bodyPr/>
          <a:lstStyle/>
          <a:p>
            <a:fld id="{489F670B-5485-F94C-8B47-A9B8BCC52989}" type="slidenum">
              <a:rPr lang="en-US" smtClean="0"/>
              <a:t>10</a:t>
            </a:fld>
            <a:endParaRPr lang="en-US"/>
          </a:p>
        </p:txBody>
      </p:sp>
    </p:spTree>
    <p:extLst>
      <p:ext uri="{BB962C8B-B14F-4D97-AF65-F5344CB8AC3E}">
        <p14:creationId xmlns:p14="http://schemas.microsoft.com/office/powerpoint/2010/main" val="1053203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One of the metrics: Bitrate Switching Events </a:t>
            </a:r>
            <a:r>
              <a:rPr lang="en-US" sz="2000" b="1" dirty="0"/>
              <a:t>(Available bandwidth = 0.5Mbps)</a:t>
            </a:r>
            <a:endParaRPr lang="en-US" sz="3200" b="1" dirty="0"/>
          </a:p>
        </p:txBody>
      </p:sp>
      <p:sp>
        <p:nvSpPr>
          <p:cNvPr id="3" name="Text Placeholder 2"/>
          <p:cNvSpPr>
            <a:spLocks noGrp="1"/>
          </p:cNvSpPr>
          <p:nvPr>
            <p:ph type="body" idx="1"/>
          </p:nvPr>
        </p:nvSpPr>
        <p:spPr/>
        <p:txBody>
          <a:bodyPr/>
          <a:lstStyle/>
          <a:p>
            <a:pPr algn="ctr"/>
            <a:r>
              <a:rPr lang="en-US" b="0" dirty="0">
                <a:solidFill>
                  <a:srgbClr val="0070C0"/>
                </a:solidFill>
              </a:rPr>
              <a:t>Short Interruptions</a:t>
            </a: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981200" y="2635449"/>
            <a:ext cx="4040188" cy="3030141"/>
          </a:xfrm>
        </p:spPr>
      </p:pic>
      <p:sp>
        <p:nvSpPr>
          <p:cNvPr id="5" name="Text Placeholder 4"/>
          <p:cNvSpPr>
            <a:spLocks noGrp="1"/>
          </p:cNvSpPr>
          <p:nvPr>
            <p:ph type="body" sz="quarter" idx="3"/>
          </p:nvPr>
        </p:nvSpPr>
        <p:spPr/>
        <p:txBody>
          <a:bodyPr/>
          <a:lstStyle/>
          <a:p>
            <a:pPr algn="ctr"/>
            <a:r>
              <a:rPr lang="en-US" b="0" dirty="0">
                <a:solidFill>
                  <a:srgbClr val="FF0000"/>
                </a:solidFill>
              </a:rPr>
              <a:t>Long Interruptions</a:t>
            </a:r>
          </a:p>
        </p:txBody>
      </p:sp>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169026" y="2634854"/>
            <a:ext cx="4041775" cy="3031331"/>
          </a:xfrm>
        </p:spPr>
      </p:pic>
      <p:sp>
        <p:nvSpPr>
          <p:cNvPr id="4" name="TextBox 3"/>
          <p:cNvSpPr txBox="1"/>
          <p:nvPr/>
        </p:nvSpPr>
        <p:spPr>
          <a:xfrm>
            <a:off x="1097280" y="5665590"/>
            <a:ext cx="10210103" cy="646331"/>
          </a:xfrm>
          <a:prstGeom prst="rect">
            <a:avLst/>
          </a:prstGeom>
          <a:noFill/>
        </p:spPr>
        <p:txBody>
          <a:bodyPr wrap="none" rtlCol="0">
            <a:spAutoFit/>
          </a:bodyPr>
          <a:lstStyle/>
          <a:p>
            <a:r>
              <a:rPr lang="en-US" dirty="0"/>
              <a:t>Note: This high variance was observed for the </a:t>
            </a:r>
            <a:r>
              <a:rPr lang="en-US" dirty="0" err="1"/>
              <a:t>Valkaama</a:t>
            </a:r>
            <a:r>
              <a:rPr lang="en-US" dirty="0"/>
              <a:t> video and this is caused by the higher fluctuations </a:t>
            </a:r>
          </a:p>
          <a:p>
            <a:r>
              <a:rPr lang="en-US" dirty="0"/>
              <a:t>in segment sizes for this particular video.</a:t>
            </a:r>
          </a:p>
        </p:txBody>
      </p:sp>
      <p:pic>
        <p:nvPicPr>
          <p:cNvPr id="9" name="Picture 8"/>
          <p:cNvPicPr>
            <a:picLocks noChangeAspect="1"/>
          </p:cNvPicPr>
          <p:nvPr/>
        </p:nvPicPr>
        <p:blipFill>
          <a:blip r:embed="rId4"/>
          <a:stretch>
            <a:fillRect/>
          </a:stretch>
        </p:blipFill>
        <p:spPr>
          <a:xfrm>
            <a:off x="10287000" y="0"/>
            <a:ext cx="1905000" cy="838200"/>
          </a:xfrm>
          <a:prstGeom prst="rect">
            <a:avLst/>
          </a:prstGeom>
        </p:spPr>
      </p:pic>
      <p:sp>
        <p:nvSpPr>
          <p:cNvPr id="6" name="Slide Number Placeholder 5"/>
          <p:cNvSpPr>
            <a:spLocks noGrp="1"/>
          </p:cNvSpPr>
          <p:nvPr>
            <p:ph type="sldNum" sz="quarter" idx="12"/>
          </p:nvPr>
        </p:nvSpPr>
        <p:spPr/>
        <p:txBody>
          <a:bodyPr/>
          <a:lstStyle/>
          <a:p>
            <a:fld id="{489F670B-5485-F94C-8B47-A9B8BCC52989}" type="slidenum">
              <a:rPr lang="en-US" smtClean="0"/>
              <a:t>11</a:t>
            </a:fld>
            <a:endParaRPr lang="en-US"/>
          </a:p>
        </p:txBody>
      </p:sp>
    </p:spTree>
    <p:extLst>
      <p:ext uri="{BB962C8B-B14F-4D97-AF65-F5344CB8AC3E}">
        <p14:creationId xmlns:p14="http://schemas.microsoft.com/office/powerpoint/2010/main" val="3322742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Ease due to Automation</a:t>
            </a:r>
          </a:p>
        </p:txBody>
      </p:sp>
      <p:sp>
        <p:nvSpPr>
          <p:cNvPr id="3" name="Content Placeholder 2"/>
          <p:cNvSpPr>
            <a:spLocks noGrp="1"/>
          </p:cNvSpPr>
          <p:nvPr>
            <p:ph idx="1"/>
          </p:nvPr>
        </p:nvSpPr>
        <p:spPr/>
        <p:txBody>
          <a:bodyPr/>
          <a:lstStyle/>
          <a:p>
            <a:r>
              <a:rPr lang="en-US" dirty="0"/>
              <a:t>GENI </a:t>
            </a:r>
            <a:r>
              <a:rPr lang="en-US" dirty="0" err="1"/>
              <a:t>topology.xml</a:t>
            </a:r>
            <a:r>
              <a:rPr lang="en-US" dirty="0"/>
              <a:t> file to setup the network</a:t>
            </a:r>
          </a:p>
          <a:p>
            <a:r>
              <a:rPr lang="en-US" dirty="0" err="1"/>
              <a:t>Astream</a:t>
            </a:r>
            <a:r>
              <a:rPr lang="en-US" dirty="0"/>
              <a:t> Client code on </a:t>
            </a:r>
            <a:r>
              <a:rPr lang="en-US" dirty="0" err="1"/>
              <a:t>Github</a:t>
            </a:r>
            <a:endParaRPr lang="en-US" dirty="0"/>
          </a:p>
          <a:p>
            <a:r>
              <a:rPr lang="en-US" dirty="0"/>
              <a:t>Open Source video files: </a:t>
            </a:r>
          </a:p>
          <a:p>
            <a:pPr lvl="1"/>
            <a:r>
              <a:rPr lang="en-US" dirty="0"/>
              <a:t>ITEC DASH Dataset (http://www-</a:t>
            </a:r>
            <a:r>
              <a:rPr lang="en-US" dirty="0" err="1"/>
              <a:t>itec.uni</a:t>
            </a:r>
            <a:r>
              <a:rPr lang="en-US" dirty="0"/>
              <a:t>-</a:t>
            </a:r>
            <a:r>
              <a:rPr lang="en-US" dirty="0" err="1"/>
              <a:t>klu.ac.at</a:t>
            </a:r>
            <a:r>
              <a:rPr lang="en-US" dirty="0"/>
              <a:t>/ftp/datasets/</a:t>
            </a:r>
          </a:p>
          <a:p>
            <a:r>
              <a:rPr lang="en-US" dirty="0"/>
              <a:t>Open-source libraries to fro bandwidth variation</a:t>
            </a:r>
          </a:p>
          <a:p>
            <a:pPr lvl="1"/>
            <a:r>
              <a:rPr lang="en-US" dirty="0"/>
              <a:t>Traffic Control (</a:t>
            </a:r>
            <a:r>
              <a:rPr lang="en-US" dirty="0" err="1"/>
              <a:t>tc</a:t>
            </a:r>
            <a:r>
              <a:rPr lang="en-US" dirty="0"/>
              <a:t>)</a:t>
            </a:r>
          </a:p>
          <a:p>
            <a:endParaRPr lang="en-US" dirty="0"/>
          </a:p>
          <a:p>
            <a:pPr lvl="1"/>
            <a:endParaRPr lang="en-US" dirty="0"/>
          </a:p>
        </p:txBody>
      </p:sp>
      <p:pic>
        <p:nvPicPr>
          <p:cNvPr id="4" name="Picture 3"/>
          <p:cNvPicPr>
            <a:picLocks noChangeAspect="1"/>
          </p:cNvPicPr>
          <p:nvPr/>
        </p:nvPicPr>
        <p:blipFill>
          <a:blip r:embed="rId2"/>
          <a:stretch>
            <a:fillRect/>
          </a:stretch>
        </p:blipFill>
        <p:spPr>
          <a:xfrm>
            <a:off x="10287000" y="0"/>
            <a:ext cx="1905000" cy="838200"/>
          </a:xfrm>
          <a:prstGeom prst="rect">
            <a:avLst/>
          </a:prstGeom>
        </p:spPr>
      </p:pic>
      <p:sp>
        <p:nvSpPr>
          <p:cNvPr id="5" name="Slide Number Placeholder 4"/>
          <p:cNvSpPr>
            <a:spLocks noGrp="1"/>
          </p:cNvSpPr>
          <p:nvPr>
            <p:ph type="sldNum" sz="quarter" idx="12"/>
          </p:nvPr>
        </p:nvSpPr>
        <p:spPr/>
        <p:txBody>
          <a:bodyPr/>
          <a:lstStyle/>
          <a:p>
            <a:fld id="{489F670B-5485-F94C-8B47-A9B8BCC52989}" type="slidenum">
              <a:rPr lang="en-US" smtClean="0"/>
              <a:t>12</a:t>
            </a:fld>
            <a:endParaRPr lang="en-US"/>
          </a:p>
        </p:txBody>
      </p:sp>
    </p:spTree>
    <p:extLst>
      <p:ext uri="{BB962C8B-B14F-4D97-AF65-F5344CB8AC3E}">
        <p14:creationId xmlns:p14="http://schemas.microsoft.com/office/powerpoint/2010/main" val="18557460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Variation due to replication for Video </a:t>
            </a:r>
            <a:r>
              <a:rPr lang="en-US" dirty="0" err="1"/>
              <a:t>QoE</a:t>
            </a:r>
            <a:r>
              <a:rPr lang="en-US" dirty="0"/>
              <a:t> over GENI</a:t>
            </a:r>
          </a:p>
        </p:txBody>
      </p:sp>
      <p:sp>
        <p:nvSpPr>
          <p:cNvPr id="3" name="Content Placeholder 2"/>
          <p:cNvSpPr>
            <a:spLocks noGrp="1"/>
          </p:cNvSpPr>
          <p:nvPr>
            <p:ph idx="1"/>
          </p:nvPr>
        </p:nvSpPr>
        <p:spPr/>
        <p:txBody>
          <a:bodyPr/>
          <a:lstStyle/>
          <a:p>
            <a:pPr>
              <a:buFont typeface="Arial" charset="0"/>
              <a:buChar char="•"/>
            </a:pPr>
            <a:r>
              <a:rPr lang="en-US" dirty="0"/>
              <a:t>From one run to another: the client’s “observation” varies partly due to the result of the RTT variation on the underlying infrastructure.</a:t>
            </a:r>
          </a:p>
          <a:p>
            <a:pPr>
              <a:buFont typeface="Arial" charset="0"/>
              <a:buChar char="•"/>
            </a:pPr>
            <a:r>
              <a:rPr lang="en-US" dirty="0"/>
              <a:t>High variance was observed for the </a:t>
            </a:r>
            <a:r>
              <a:rPr lang="en-US" dirty="0" err="1"/>
              <a:t>Valkaama</a:t>
            </a:r>
            <a:r>
              <a:rPr lang="en-US" dirty="0"/>
              <a:t> video: this was further caused by the higher fluctuations in segment sizes for this particular video, </a:t>
            </a:r>
          </a:p>
        </p:txBody>
      </p:sp>
      <p:pic>
        <p:nvPicPr>
          <p:cNvPr id="4" name="Picture 3"/>
          <p:cNvPicPr>
            <a:picLocks noChangeAspect="1"/>
          </p:cNvPicPr>
          <p:nvPr/>
        </p:nvPicPr>
        <p:blipFill>
          <a:blip r:embed="rId2"/>
          <a:stretch>
            <a:fillRect/>
          </a:stretch>
        </p:blipFill>
        <p:spPr>
          <a:xfrm>
            <a:off x="10287000" y="0"/>
            <a:ext cx="1905000" cy="838200"/>
          </a:xfrm>
          <a:prstGeom prst="rect">
            <a:avLst/>
          </a:prstGeom>
        </p:spPr>
      </p:pic>
      <p:sp>
        <p:nvSpPr>
          <p:cNvPr id="5" name="Slide Number Placeholder 4"/>
          <p:cNvSpPr>
            <a:spLocks noGrp="1"/>
          </p:cNvSpPr>
          <p:nvPr>
            <p:ph type="sldNum" sz="quarter" idx="12"/>
          </p:nvPr>
        </p:nvSpPr>
        <p:spPr/>
        <p:txBody>
          <a:bodyPr/>
          <a:lstStyle/>
          <a:p>
            <a:fld id="{489F670B-5485-F94C-8B47-A9B8BCC52989}" type="slidenum">
              <a:rPr lang="en-US" smtClean="0"/>
              <a:t>13</a:t>
            </a:fld>
            <a:endParaRPr lang="en-US"/>
          </a:p>
        </p:txBody>
      </p:sp>
    </p:spTree>
    <p:extLst>
      <p:ext uri="{BB962C8B-B14F-4D97-AF65-F5344CB8AC3E}">
        <p14:creationId xmlns:p14="http://schemas.microsoft.com/office/powerpoint/2010/main" val="7585544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Helvetica" charset="0"/>
                <a:ea typeface="Helvetica" charset="0"/>
                <a:cs typeface="Helvetica" charset="0"/>
              </a:rPr>
              <a:t>Case Study 4</a:t>
            </a:r>
            <a:br>
              <a:rPr lang="en-US" dirty="0">
                <a:latin typeface="Helvetica" charset="0"/>
                <a:ea typeface="Helvetica" charset="0"/>
                <a:cs typeface="Helvetica" charset="0"/>
              </a:rPr>
            </a:br>
            <a:r>
              <a:rPr lang="en-US" dirty="0">
                <a:latin typeface="Helvetica" charset="0"/>
                <a:ea typeface="Helvetica" charset="0"/>
                <a:cs typeface="Helvetica" charset="0"/>
              </a:rPr>
              <a:t>Hadoop Cluster Deployment on GENI</a:t>
            </a:r>
            <a:r>
              <a:rPr lang="en-US" baseline="30000" dirty="0">
                <a:latin typeface="Helvetica" charset="0"/>
                <a:ea typeface="Helvetica" charset="0"/>
                <a:cs typeface="Helvetica" charset="0"/>
              </a:rPr>
              <a:t>[6]</a:t>
            </a:r>
          </a:p>
        </p:txBody>
      </p:sp>
      <p:sp>
        <p:nvSpPr>
          <p:cNvPr id="113" name="Content Placeholder 112"/>
          <p:cNvSpPr>
            <a:spLocks noGrp="1"/>
          </p:cNvSpPr>
          <p:nvPr>
            <p:ph idx="1"/>
          </p:nvPr>
        </p:nvSpPr>
        <p:spPr/>
        <p:txBody>
          <a:bodyPr/>
          <a:lstStyle/>
          <a:p>
            <a:r>
              <a:rPr lang="en-US" dirty="0"/>
              <a:t> (part of work on Application-Aware Networking (AAN) over SDN approach; see [6] for more details)</a:t>
            </a:r>
          </a:p>
        </p:txBody>
      </p:sp>
      <p:pic>
        <p:nvPicPr>
          <p:cNvPr id="4" name="Picture 3"/>
          <p:cNvPicPr>
            <a:picLocks noChangeAspect="1"/>
          </p:cNvPicPr>
          <p:nvPr/>
        </p:nvPicPr>
        <p:blipFill>
          <a:blip r:embed="rId3"/>
          <a:stretch>
            <a:fillRect/>
          </a:stretch>
        </p:blipFill>
        <p:spPr>
          <a:xfrm>
            <a:off x="10287000" y="0"/>
            <a:ext cx="1905000" cy="838200"/>
          </a:xfrm>
          <a:prstGeom prst="rect">
            <a:avLst/>
          </a:prstGeom>
        </p:spPr>
      </p:pic>
      <p:sp>
        <p:nvSpPr>
          <p:cNvPr id="114" name="Slide Number Placeholder 113"/>
          <p:cNvSpPr>
            <a:spLocks noGrp="1"/>
          </p:cNvSpPr>
          <p:nvPr>
            <p:ph type="sldNum" sz="quarter" idx="12"/>
          </p:nvPr>
        </p:nvSpPr>
        <p:spPr/>
        <p:txBody>
          <a:bodyPr/>
          <a:lstStyle/>
          <a:p>
            <a:fld id="{489F670B-5485-F94C-8B47-A9B8BCC52989}" type="slidenum">
              <a:rPr lang="en-US" smtClean="0"/>
              <a:t>14</a:t>
            </a:fld>
            <a:endParaRPr lang="en-US"/>
          </a:p>
        </p:txBody>
      </p:sp>
    </p:spTree>
    <p:extLst>
      <p:ext uri="{BB962C8B-B14F-4D97-AF65-F5344CB8AC3E}">
        <p14:creationId xmlns:p14="http://schemas.microsoft.com/office/powerpoint/2010/main" val="6709421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8000" y="341428"/>
            <a:ext cx="11663999" cy="958334"/>
          </a:xfrm>
          <a:prstGeom prst="rect">
            <a:avLst/>
          </a:prstGeom>
        </p:spPr>
        <p:txBody>
          <a:bodyPr vert="horz" lIns="91440" tIns="45720" rIns="91440" bIns="45720" rtlCol="0" anchor="ctr">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dirty="0">
                <a:latin typeface="Times New Roman"/>
                <a:cs typeface="Times New Roman"/>
              </a:rPr>
              <a:t>Hadoop MapReduce (M/R)Architecture Overview</a:t>
            </a:r>
          </a:p>
        </p:txBody>
      </p:sp>
      <p:grpSp>
        <p:nvGrpSpPr>
          <p:cNvPr id="110" name="Group 109"/>
          <p:cNvGrpSpPr/>
          <p:nvPr/>
        </p:nvGrpSpPr>
        <p:grpSpPr>
          <a:xfrm>
            <a:off x="2453912" y="981960"/>
            <a:ext cx="7812174" cy="5054621"/>
            <a:chOff x="1762132" y="1077238"/>
            <a:chExt cx="8702487" cy="5863971"/>
          </a:xfrm>
        </p:grpSpPr>
        <p:sp>
          <p:nvSpPr>
            <p:cNvPr id="111" name="Cloud 110"/>
            <p:cNvSpPr/>
            <p:nvPr/>
          </p:nvSpPr>
          <p:spPr>
            <a:xfrm>
              <a:off x="7464260" y="4666173"/>
              <a:ext cx="1901991" cy="728935"/>
            </a:xfrm>
            <a:prstGeom prst="cloud">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cxnSp>
          <p:nvCxnSpPr>
            <p:cNvPr id="112" name="Straight Connector 111"/>
            <p:cNvCxnSpPr/>
            <p:nvPr/>
          </p:nvCxnSpPr>
          <p:spPr>
            <a:xfrm flipV="1">
              <a:off x="7426119" y="5332923"/>
              <a:ext cx="430127" cy="640359"/>
            </a:xfrm>
            <a:prstGeom prst="line">
              <a:avLst/>
            </a:prstGeom>
          </p:spPr>
          <p:style>
            <a:lnRef idx="2">
              <a:schemeClr val="accent6">
                <a:shade val="50000"/>
              </a:schemeClr>
            </a:lnRef>
            <a:fillRef idx="1">
              <a:schemeClr val="accent6"/>
            </a:fillRef>
            <a:effectRef idx="0">
              <a:schemeClr val="accent6"/>
            </a:effectRef>
            <a:fontRef idx="minor">
              <a:schemeClr val="lt1"/>
            </a:fontRef>
          </p:style>
        </p:cxnSp>
        <p:cxnSp>
          <p:nvCxnSpPr>
            <p:cNvPr id="113" name="Straight Connector 112"/>
            <p:cNvCxnSpPr/>
            <p:nvPr/>
          </p:nvCxnSpPr>
          <p:spPr>
            <a:xfrm flipV="1">
              <a:off x="8399293" y="5425478"/>
              <a:ext cx="1" cy="547803"/>
            </a:xfrm>
            <a:prstGeom prst="line">
              <a:avLst/>
            </a:prstGeom>
          </p:spPr>
          <p:style>
            <a:lnRef idx="2">
              <a:schemeClr val="accent6">
                <a:shade val="50000"/>
              </a:schemeClr>
            </a:lnRef>
            <a:fillRef idx="1">
              <a:schemeClr val="accent6"/>
            </a:fillRef>
            <a:effectRef idx="0">
              <a:schemeClr val="accent6"/>
            </a:effectRef>
            <a:fontRef idx="minor">
              <a:schemeClr val="lt1"/>
            </a:fontRef>
          </p:style>
        </p:cxnSp>
        <p:cxnSp>
          <p:nvCxnSpPr>
            <p:cNvPr id="114" name="Straight Connector 113"/>
            <p:cNvCxnSpPr/>
            <p:nvPr/>
          </p:nvCxnSpPr>
          <p:spPr>
            <a:xfrm flipH="1" flipV="1">
              <a:off x="9017810" y="5255879"/>
              <a:ext cx="510968" cy="518618"/>
            </a:xfrm>
            <a:prstGeom prst="line">
              <a:avLst/>
            </a:prstGeom>
          </p:spPr>
          <p:style>
            <a:lnRef idx="2">
              <a:schemeClr val="accent6">
                <a:shade val="50000"/>
              </a:schemeClr>
            </a:lnRef>
            <a:fillRef idx="1">
              <a:schemeClr val="accent6"/>
            </a:fillRef>
            <a:effectRef idx="0">
              <a:schemeClr val="accent6"/>
            </a:effectRef>
            <a:fontRef idx="minor">
              <a:schemeClr val="lt1"/>
            </a:fontRef>
          </p:style>
        </p:cxnSp>
        <p:grpSp>
          <p:nvGrpSpPr>
            <p:cNvPr id="115" name="Group 114"/>
            <p:cNvGrpSpPr/>
            <p:nvPr/>
          </p:nvGrpSpPr>
          <p:grpSpPr>
            <a:xfrm>
              <a:off x="1762132" y="2454069"/>
              <a:ext cx="975208" cy="1389952"/>
              <a:chOff x="176635" y="2336085"/>
              <a:chExt cx="1036705" cy="1389952"/>
            </a:xfrm>
          </p:grpSpPr>
          <p:grpSp>
            <p:nvGrpSpPr>
              <p:cNvPr id="207" name="Group 206"/>
              <p:cNvGrpSpPr/>
              <p:nvPr/>
            </p:nvGrpSpPr>
            <p:grpSpPr>
              <a:xfrm>
                <a:off x="176635" y="2336085"/>
                <a:ext cx="1036705" cy="963919"/>
                <a:chOff x="176635" y="2336085"/>
                <a:chExt cx="1036705" cy="963919"/>
              </a:xfrm>
            </p:grpSpPr>
            <p:sp>
              <p:nvSpPr>
                <p:cNvPr id="209" name="Rectangle 208"/>
                <p:cNvSpPr/>
                <p:nvPr/>
              </p:nvSpPr>
              <p:spPr>
                <a:xfrm>
                  <a:off x="176635" y="2336085"/>
                  <a:ext cx="1036705" cy="96391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10" name="Rectangle 209"/>
                <p:cNvSpPr/>
                <p:nvPr/>
              </p:nvSpPr>
              <p:spPr>
                <a:xfrm>
                  <a:off x="238132" y="2415468"/>
                  <a:ext cx="464926" cy="4422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11" name="Rectangle 210"/>
                <p:cNvSpPr/>
                <p:nvPr/>
              </p:nvSpPr>
              <p:spPr>
                <a:xfrm>
                  <a:off x="310469" y="2499134"/>
                  <a:ext cx="464926" cy="4422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12" name="Rectangle 211"/>
                <p:cNvSpPr/>
                <p:nvPr/>
              </p:nvSpPr>
              <p:spPr>
                <a:xfrm>
                  <a:off x="409099" y="2582800"/>
                  <a:ext cx="464926" cy="4422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13" name="Rectangle 212"/>
                <p:cNvSpPr/>
                <p:nvPr/>
              </p:nvSpPr>
              <p:spPr>
                <a:xfrm>
                  <a:off x="481935" y="2674214"/>
                  <a:ext cx="464926" cy="4422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14" name="Rectangle 213"/>
                <p:cNvSpPr/>
                <p:nvPr/>
              </p:nvSpPr>
              <p:spPr>
                <a:xfrm>
                  <a:off x="565612" y="2769914"/>
                  <a:ext cx="464926" cy="4422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sp>
            <p:nvSpPr>
              <p:cNvPr id="208" name="TextBox 207"/>
              <p:cNvSpPr txBox="1"/>
              <p:nvPr/>
            </p:nvSpPr>
            <p:spPr>
              <a:xfrm>
                <a:off x="262058" y="3356705"/>
                <a:ext cx="722875" cy="369332"/>
              </a:xfrm>
              <a:prstGeom prst="rect">
                <a:avLst/>
              </a:prstGeom>
              <a:noFill/>
            </p:spPr>
            <p:txBody>
              <a:bodyPr wrap="none" rtlCol="0">
                <a:spAutoFit/>
              </a:bodyPr>
              <a:lstStyle/>
              <a:p>
                <a:r>
                  <a:rPr lang="en-US" dirty="0"/>
                  <a:t>HDFS</a:t>
                </a:r>
              </a:p>
            </p:txBody>
          </p:sp>
        </p:grpSp>
        <p:sp>
          <p:nvSpPr>
            <p:cNvPr id="116" name="Smiley Face 115"/>
            <p:cNvSpPr/>
            <p:nvPr/>
          </p:nvSpPr>
          <p:spPr>
            <a:xfrm>
              <a:off x="4967581" y="5813446"/>
              <a:ext cx="548603" cy="463945"/>
            </a:xfrm>
            <a:prstGeom prst="smileyFac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7" name="Rectangle 116"/>
            <p:cNvSpPr/>
            <p:nvPr/>
          </p:nvSpPr>
          <p:spPr>
            <a:xfrm>
              <a:off x="4652646" y="1077238"/>
              <a:ext cx="1265731" cy="369332"/>
            </a:xfrm>
            <a:prstGeom prst="rect">
              <a:avLst/>
            </a:prstGeom>
          </p:spPr>
          <p:txBody>
            <a:bodyPr wrap="none">
              <a:spAutoFit/>
            </a:bodyPr>
            <a:lstStyle/>
            <a:p>
              <a:pPr algn="ctr"/>
              <a:r>
                <a:rPr lang="en-US" dirty="0" err="1"/>
                <a:t>SlaveNodes</a:t>
              </a:r>
              <a:endParaRPr lang="en-US" dirty="0"/>
            </a:p>
          </p:txBody>
        </p:sp>
        <p:grpSp>
          <p:nvGrpSpPr>
            <p:cNvPr id="118" name="Group 117"/>
            <p:cNvGrpSpPr/>
            <p:nvPr/>
          </p:nvGrpSpPr>
          <p:grpSpPr>
            <a:xfrm>
              <a:off x="2385833" y="5503441"/>
              <a:ext cx="1316283" cy="1437768"/>
              <a:chOff x="861832" y="5385457"/>
              <a:chExt cx="1316283" cy="1437768"/>
            </a:xfrm>
          </p:grpSpPr>
          <p:sp>
            <p:nvSpPr>
              <p:cNvPr id="203" name="Rectangle 202"/>
              <p:cNvSpPr/>
              <p:nvPr/>
            </p:nvSpPr>
            <p:spPr>
              <a:xfrm>
                <a:off x="861832" y="5385457"/>
                <a:ext cx="1316283" cy="1036581"/>
              </a:xfrm>
              <a:prstGeom prst="rect">
                <a:avLst/>
              </a:prstGeom>
              <a:noFill/>
              <a:ln w="381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p>
            </p:txBody>
          </p:sp>
          <p:sp>
            <p:nvSpPr>
              <p:cNvPr id="204" name="Rectangle 203"/>
              <p:cNvSpPr/>
              <p:nvPr/>
            </p:nvSpPr>
            <p:spPr>
              <a:xfrm>
                <a:off x="1308007" y="6453893"/>
                <a:ext cx="184666" cy="369332"/>
              </a:xfrm>
              <a:prstGeom prst="rect">
                <a:avLst/>
              </a:prstGeom>
            </p:spPr>
            <p:txBody>
              <a:bodyPr wrap="none">
                <a:spAutoFit/>
              </a:bodyPr>
              <a:lstStyle/>
              <a:p>
                <a:pPr algn="ctr"/>
                <a:endParaRPr lang="en-US" dirty="0"/>
              </a:p>
            </p:txBody>
          </p:sp>
          <p:sp>
            <p:nvSpPr>
              <p:cNvPr id="205" name="Rectangle 204"/>
              <p:cNvSpPr/>
              <p:nvPr/>
            </p:nvSpPr>
            <p:spPr>
              <a:xfrm>
                <a:off x="900149" y="5419477"/>
                <a:ext cx="1255286" cy="449361"/>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err="1"/>
                  <a:t>JobTracker</a:t>
                </a:r>
                <a:endParaRPr lang="en-US" sz="1600" dirty="0"/>
              </a:p>
            </p:txBody>
          </p:sp>
          <p:sp>
            <p:nvSpPr>
              <p:cNvPr id="206" name="Rectangle 205"/>
              <p:cNvSpPr/>
              <p:nvPr/>
            </p:nvSpPr>
            <p:spPr>
              <a:xfrm>
                <a:off x="900149" y="5903748"/>
                <a:ext cx="1255286" cy="449361"/>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a:t>HDFS</a:t>
                </a:r>
              </a:p>
            </p:txBody>
          </p:sp>
        </p:grpSp>
        <p:grpSp>
          <p:nvGrpSpPr>
            <p:cNvPr id="119" name="Group 118"/>
            <p:cNvGrpSpPr/>
            <p:nvPr/>
          </p:nvGrpSpPr>
          <p:grpSpPr>
            <a:xfrm>
              <a:off x="7199318" y="1501492"/>
              <a:ext cx="1747734" cy="2102837"/>
              <a:chOff x="5675318" y="1383507"/>
              <a:chExt cx="1747734" cy="2102837"/>
            </a:xfrm>
          </p:grpSpPr>
          <p:sp>
            <p:nvSpPr>
              <p:cNvPr id="199" name="Rectangle 198"/>
              <p:cNvSpPr/>
              <p:nvPr/>
            </p:nvSpPr>
            <p:spPr>
              <a:xfrm>
                <a:off x="5675318" y="1882478"/>
                <a:ext cx="1747734" cy="16038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00" name="Rectangle 199"/>
              <p:cNvSpPr/>
              <p:nvPr/>
            </p:nvSpPr>
            <p:spPr>
              <a:xfrm>
                <a:off x="5941034" y="1383507"/>
                <a:ext cx="1265731" cy="369332"/>
              </a:xfrm>
              <a:prstGeom prst="rect">
                <a:avLst/>
              </a:prstGeom>
            </p:spPr>
            <p:txBody>
              <a:bodyPr wrap="none">
                <a:spAutoFit/>
              </a:bodyPr>
              <a:lstStyle/>
              <a:p>
                <a:pPr algn="ctr"/>
                <a:r>
                  <a:rPr lang="en-US" dirty="0" err="1"/>
                  <a:t>SlaveNodes</a:t>
                </a:r>
                <a:endParaRPr lang="en-US" dirty="0"/>
              </a:p>
            </p:txBody>
          </p:sp>
          <p:sp>
            <p:nvSpPr>
              <p:cNvPr id="201" name="Rectangle 200"/>
              <p:cNvSpPr/>
              <p:nvPr/>
            </p:nvSpPr>
            <p:spPr>
              <a:xfrm>
                <a:off x="5914088" y="2051066"/>
                <a:ext cx="1255286" cy="44936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Reduce 1</a:t>
                </a:r>
              </a:p>
            </p:txBody>
          </p:sp>
          <p:sp>
            <p:nvSpPr>
              <p:cNvPr id="202" name="Rectangle 201"/>
              <p:cNvSpPr/>
              <p:nvPr/>
            </p:nvSpPr>
            <p:spPr>
              <a:xfrm>
                <a:off x="5940259" y="2737279"/>
                <a:ext cx="1255286" cy="44936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Reduce 2</a:t>
                </a:r>
              </a:p>
            </p:txBody>
          </p:sp>
        </p:grpSp>
        <p:sp>
          <p:nvSpPr>
            <p:cNvPr id="120" name="Rectangle 119"/>
            <p:cNvSpPr/>
            <p:nvPr/>
          </p:nvSpPr>
          <p:spPr>
            <a:xfrm>
              <a:off x="5305123" y="4792605"/>
              <a:ext cx="1343509"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en-US" dirty="0" err="1"/>
                <a:t>TaskTrackers</a:t>
              </a:r>
              <a:endParaRPr lang="en-US" dirty="0"/>
            </a:p>
          </p:txBody>
        </p:sp>
        <p:cxnSp>
          <p:nvCxnSpPr>
            <p:cNvPr id="121" name="Curved Connector 120"/>
            <p:cNvCxnSpPr>
              <a:stCxn id="201" idx="1"/>
              <a:endCxn id="171" idx="0"/>
            </p:cNvCxnSpPr>
            <p:nvPr/>
          </p:nvCxnSpPr>
          <p:spPr>
            <a:xfrm rot="10800000">
              <a:off x="2182485" y="3474689"/>
              <a:ext cx="241664" cy="2771724"/>
            </a:xfrm>
            <a:prstGeom prst="curvedConnector4">
              <a:avLst>
                <a:gd name="adj1" fmla="val 335284"/>
                <a:gd name="adj2" fmla="val 108248"/>
              </a:avLst>
            </a:prstGeom>
            <a:ln>
              <a:tailEnd type="arrow"/>
            </a:ln>
          </p:spPr>
          <p:style>
            <a:lnRef idx="2">
              <a:schemeClr val="accent6"/>
            </a:lnRef>
            <a:fillRef idx="0">
              <a:schemeClr val="accent6"/>
            </a:fillRef>
            <a:effectRef idx="1">
              <a:schemeClr val="accent6"/>
            </a:effectRef>
            <a:fontRef idx="minor">
              <a:schemeClr val="tx1"/>
            </a:fontRef>
          </p:style>
        </p:cxnSp>
        <p:grpSp>
          <p:nvGrpSpPr>
            <p:cNvPr id="122" name="Group 121"/>
            <p:cNvGrpSpPr/>
            <p:nvPr/>
          </p:nvGrpSpPr>
          <p:grpSpPr>
            <a:xfrm>
              <a:off x="2737339" y="2164120"/>
              <a:ext cx="1189488" cy="1780414"/>
              <a:chOff x="1213339" y="2046136"/>
              <a:chExt cx="1189488" cy="1780414"/>
            </a:xfrm>
          </p:grpSpPr>
          <p:grpSp>
            <p:nvGrpSpPr>
              <p:cNvPr id="183" name="Group 182"/>
              <p:cNvGrpSpPr/>
              <p:nvPr/>
            </p:nvGrpSpPr>
            <p:grpSpPr>
              <a:xfrm>
                <a:off x="1565755" y="2046136"/>
                <a:ext cx="837072" cy="340207"/>
                <a:chOff x="1508172" y="1814435"/>
                <a:chExt cx="837072" cy="340207"/>
              </a:xfrm>
            </p:grpSpPr>
            <p:sp>
              <p:nvSpPr>
                <p:cNvPr id="197" name="Rectangle 196"/>
                <p:cNvSpPr/>
                <p:nvPr/>
              </p:nvSpPr>
              <p:spPr>
                <a:xfrm>
                  <a:off x="1508172" y="1814435"/>
                  <a:ext cx="817657" cy="340207"/>
                </a:xfrm>
                <a:prstGeom prst="rect">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a:p>
              </p:txBody>
            </p:sp>
            <p:sp>
              <p:nvSpPr>
                <p:cNvPr id="198" name="TextBox 197"/>
                <p:cNvSpPr txBox="1"/>
                <p:nvPr/>
              </p:nvSpPr>
              <p:spPr>
                <a:xfrm>
                  <a:off x="1562657" y="1814435"/>
                  <a:ext cx="782587" cy="338554"/>
                </a:xfrm>
                <a:prstGeom prst="rect">
                  <a:avLst/>
                </a:prstGeom>
                <a:noFill/>
                <a:ln>
                  <a:solidFill>
                    <a:srgbClr val="008000"/>
                  </a:solidFill>
                </a:ln>
              </p:spPr>
              <p:txBody>
                <a:bodyPr wrap="none" rtlCol="0">
                  <a:spAutoFit/>
                </a:bodyPr>
                <a:lstStyle/>
                <a:p>
                  <a:r>
                    <a:rPr lang="en-US" sz="1600" dirty="0"/>
                    <a:t>Block 1</a:t>
                  </a:r>
                </a:p>
              </p:txBody>
            </p:sp>
          </p:grpSp>
          <p:grpSp>
            <p:nvGrpSpPr>
              <p:cNvPr id="184" name="Group 183"/>
              <p:cNvGrpSpPr/>
              <p:nvPr/>
            </p:nvGrpSpPr>
            <p:grpSpPr>
              <a:xfrm>
                <a:off x="1565755" y="2536583"/>
                <a:ext cx="837072" cy="340207"/>
                <a:chOff x="1508172" y="1814435"/>
                <a:chExt cx="837072" cy="340207"/>
              </a:xfrm>
            </p:grpSpPr>
            <p:sp>
              <p:nvSpPr>
                <p:cNvPr id="195" name="Rectangle 194"/>
                <p:cNvSpPr/>
                <p:nvPr/>
              </p:nvSpPr>
              <p:spPr>
                <a:xfrm>
                  <a:off x="1508172" y="1814435"/>
                  <a:ext cx="817657" cy="340207"/>
                </a:xfrm>
                <a:prstGeom prst="rect">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a:p>
              </p:txBody>
            </p:sp>
            <p:sp>
              <p:nvSpPr>
                <p:cNvPr id="196" name="TextBox 195"/>
                <p:cNvSpPr txBox="1"/>
                <p:nvPr/>
              </p:nvSpPr>
              <p:spPr>
                <a:xfrm>
                  <a:off x="1562657" y="1814435"/>
                  <a:ext cx="782587" cy="338554"/>
                </a:xfrm>
                <a:prstGeom prst="rect">
                  <a:avLst/>
                </a:prstGeom>
                <a:noFill/>
                <a:ln>
                  <a:solidFill>
                    <a:srgbClr val="008000"/>
                  </a:solidFill>
                </a:ln>
              </p:spPr>
              <p:txBody>
                <a:bodyPr wrap="none" rtlCol="0">
                  <a:spAutoFit/>
                </a:bodyPr>
                <a:lstStyle/>
                <a:p>
                  <a:r>
                    <a:rPr lang="en-US" sz="1600" dirty="0"/>
                    <a:t>Block 2</a:t>
                  </a:r>
                </a:p>
              </p:txBody>
            </p:sp>
          </p:grpSp>
          <p:grpSp>
            <p:nvGrpSpPr>
              <p:cNvPr id="185" name="Group 184"/>
              <p:cNvGrpSpPr/>
              <p:nvPr/>
            </p:nvGrpSpPr>
            <p:grpSpPr>
              <a:xfrm>
                <a:off x="1565755" y="3001615"/>
                <a:ext cx="837072" cy="340207"/>
                <a:chOff x="1508172" y="1814435"/>
                <a:chExt cx="837072" cy="340207"/>
              </a:xfrm>
            </p:grpSpPr>
            <p:sp>
              <p:nvSpPr>
                <p:cNvPr id="193" name="Rectangle 192"/>
                <p:cNvSpPr/>
                <p:nvPr/>
              </p:nvSpPr>
              <p:spPr>
                <a:xfrm>
                  <a:off x="1508172" y="1814435"/>
                  <a:ext cx="817657" cy="340207"/>
                </a:xfrm>
                <a:prstGeom prst="rect">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a:p>
              </p:txBody>
            </p:sp>
            <p:sp>
              <p:nvSpPr>
                <p:cNvPr id="194" name="TextBox 193"/>
                <p:cNvSpPr txBox="1"/>
                <p:nvPr/>
              </p:nvSpPr>
              <p:spPr>
                <a:xfrm>
                  <a:off x="1562657" y="1814435"/>
                  <a:ext cx="782587" cy="338554"/>
                </a:xfrm>
                <a:prstGeom prst="rect">
                  <a:avLst/>
                </a:prstGeom>
                <a:noFill/>
                <a:ln>
                  <a:solidFill>
                    <a:srgbClr val="008000"/>
                  </a:solidFill>
                </a:ln>
              </p:spPr>
              <p:txBody>
                <a:bodyPr wrap="none" rtlCol="0">
                  <a:spAutoFit/>
                </a:bodyPr>
                <a:lstStyle/>
                <a:p>
                  <a:r>
                    <a:rPr lang="en-US" sz="1600" dirty="0"/>
                    <a:t>Block 3</a:t>
                  </a:r>
                </a:p>
              </p:txBody>
            </p:sp>
          </p:grpSp>
          <p:grpSp>
            <p:nvGrpSpPr>
              <p:cNvPr id="186" name="Group 185"/>
              <p:cNvGrpSpPr/>
              <p:nvPr/>
            </p:nvGrpSpPr>
            <p:grpSpPr>
              <a:xfrm>
                <a:off x="1565755" y="3486343"/>
                <a:ext cx="837072" cy="340207"/>
                <a:chOff x="1508172" y="1814435"/>
                <a:chExt cx="837072" cy="340207"/>
              </a:xfrm>
            </p:grpSpPr>
            <p:sp>
              <p:nvSpPr>
                <p:cNvPr id="191" name="Rectangle 190"/>
                <p:cNvSpPr/>
                <p:nvPr/>
              </p:nvSpPr>
              <p:spPr>
                <a:xfrm>
                  <a:off x="1508172" y="1814435"/>
                  <a:ext cx="817657" cy="340207"/>
                </a:xfrm>
                <a:prstGeom prst="rect">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a:p>
              </p:txBody>
            </p:sp>
            <p:sp>
              <p:nvSpPr>
                <p:cNvPr id="192" name="TextBox 191"/>
                <p:cNvSpPr txBox="1"/>
                <p:nvPr/>
              </p:nvSpPr>
              <p:spPr>
                <a:xfrm>
                  <a:off x="1562657" y="1814435"/>
                  <a:ext cx="782587" cy="338554"/>
                </a:xfrm>
                <a:prstGeom prst="rect">
                  <a:avLst/>
                </a:prstGeom>
                <a:noFill/>
                <a:ln>
                  <a:solidFill>
                    <a:srgbClr val="008000"/>
                  </a:solidFill>
                </a:ln>
              </p:spPr>
              <p:txBody>
                <a:bodyPr wrap="none" rtlCol="0">
                  <a:spAutoFit/>
                </a:bodyPr>
                <a:lstStyle/>
                <a:p>
                  <a:r>
                    <a:rPr lang="en-US" sz="1600" dirty="0"/>
                    <a:t>Block 4</a:t>
                  </a:r>
                </a:p>
              </p:txBody>
            </p:sp>
          </p:grpSp>
          <p:cxnSp>
            <p:nvCxnSpPr>
              <p:cNvPr id="187" name="Curved Connector 186"/>
              <p:cNvCxnSpPr/>
              <p:nvPr/>
            </p:nvCxnSpPr>
            <p:spPr>
              <a:xfrm rot="5400000" flipH="1" flipV="1">
                <a:off x="1156806" y="2272774"/>
                <a:ext cx="465482" cy="352415"/>
              </a:xfrm>
              <a:prstGeom prst="curvedConnector2">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cxnSp>
            <p:nvCxnSpPr>
              <p:cNvPr id="188" name="Curved Connector 187"/>
              <p:cNvCxnSpPr>
                <a:stCxn id="170" idx="3"/>
                <a:endCxn id="177" idx="1"/>
              </p:cNvCxnSpPr>
              <p:nvPr/>
            </p:nvCxnSpPr>
            <p:spPr>
              <a:xfrm flipV="1">
                <a:off x="1213340" y="2706687"/>
                <a:ext cx="352415" cy="121190"/>
              </a:xfrm>
              <a:prstGeom prst="curvedConnector3">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cxnSp>
            <p:nvCxnSpPr>
              <p:cNvPr id="189" name="Curved Connector 188"/>
              <p:cNvCxnSpPr>
                <a:endCxn id="181" idx="1"/>
              </p:cNvCxnSpPr>
              <p:nvPr/>
            </p:nvCxnSpPr>
            <p:spPr>
              <a:xfrm>
                <a:off x="1213339" y="3001615"/>
                <a:ext cx="406901" cy="169277"/>
              </a:xfrm>
              <a:prstGeom prst="curvedConnector3">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cxnSp>
            <p:nvCxnSpPr>
              <p:cNvPr id="190" name="Curved Connector 189"/>
              <p:cNvCxnSpPr>
                <a:endCxn id="184" idx="1"/>
              </p:cNvCxnSpPr>
              <p:nvPr/>
            </p:nvCxnSpPr>
            <p:spPr>
              <a:xfrm rot="16200000" flipH="1">
                <a:off x="1195070" y="3230450"/>
                <a:ext cx="443440" cy="406899"/>
              </a:xfrm>
              <a:prstGeom prst="curvedConnector2">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grpSp>
        <p:cxnSp>
          <p:nvCxnSpPr>
            <p:cNvPr id="123" name="Curved Connector 122"/>
            <p:cNvCxnSpPr>
              <a:endCxn id="210" idx="1"/>
            </p:cNvCxnSpPr>
            <p:nvPr/>
          </p:nvCxnSpPr>
          <p:spPr>
            <a:xfrm flipV="1">
              <a:off x="3372362" y="4977271"/>
              <a:ext cx="1932761" cy="526170"/>
            </a:xfrm>
            <a:prstGeom prst="curvedConnector3">
              <a:avLst/>
            </a:prstGeom>
            <a:ln>
              <a:headEnd type="arrow"/>
              <a:tailEnd type="arrow"/>
            </a:ln>
          </p:spPr>
          <p:style>
            <a:lnRef idx="2">
              <a:schemeClr val="accent6"/>
            </a:lnRef>
            <a:fillRef idx="0">
              <a:schemeClr val="accent6"/>
            </a:fillRef>
            <a:effectRef idx="1">
              <a:schemeClr val="accent6"/>
            </a:effectRef>
            <a:fontRef idx="minor">
              <a:schemeClr val="tx1"/>
            </a:fontRef>
          </p:style>
        </p:cxnSp>
        <p:cxnSp>
          <p:nvCxnSpPr>
            <p:cNvPr id="124" name="Straight Arrow Connector 123"/>
            <p:cNvCxnSpPr>
              <a:stCxn id="194" idx="1"/>
            </p:cNvCxnSpPr>
            <p:nvPr/>
          </p:nvCxnSpPr>
          <p:spPr>
            <a:xfrm flipH="1">
              <a:off x="3702115" y="5881389"/>
              <a:ext cx="1345806" cy="1323"/>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25" name="Straight Arrow Connector 124"/>
            <p:cNvCxnSpPr>
              <a:stCxn id="195" idx="3"/>
              <a:endCxn id="194" idx="2"/>
            </p:cNvCxnSpPr>
            <p:nvPr/>
          </p:nvCxnSpPr>
          <p:spPr>
            <a:xfrm>
              <a:off x="3702116" y="6021732"/>
              <a:ext cx="1265465" cy="236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nvGrpSpPr>
            <p:cNvPr id="126" name="Group 125"/>
            <p:cNvGrpSpPr/>
            <p:nvPr/>
          </p:nvGrpSpPr>
          <p:grpSpPr>
            <a:xfrm>
              <a:off x="3907413" y="1501491"/>
              <a:ext cx="2282891" cy="3300946"/>
              <a:chOff x="2383412" y="1383507"/>
              <a:chExt cx="2282891" cy="3300946"/>
            </a:xfrm>
          </p:grpSpPr>
          <p:grpSp>
            <p:nvGrpSpPr>
              <p:cNvPr id="169" name="Group 168"/>
              <p:cNvGrpSpPr/>
              <p:nvPr/>
            </p:nvGrpSpPr>
            <p:grpSpPr>
              <a:xfrm>
                <a:off x="2383412" y="1383507"/>
                <a:ext cx="2282891" cy="2891757"/>
                <a:chOff x="2383412" y="1383507"/>
                <a:chExt cx="2282891" cy="2891757"/>
              </a:xfrm>
            </p:grpSpPr>
            <p:sp>
              <p:nvSpPr>
                <p:cNvPr id="174" name="Rectangle 173"/>
                <p:cNvSpPr/>
                <p:nvPr/>
              </p:nvSpPr>
              <p:spPr>
                <a:xfrm>
                  <a:off x="2795263" y="1383507"/>
                  <a:ext cx="1871040" cy="2891757"/>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175" name="Rectangle 174"/>
                <p:cNvSpPr/>
                <p:nvPr/>
              </p:nvSpPr>
              <p:spPr>
                <a:xfrm>
                  <a:off x="3089729" y="1651988"/>
                  <a:ext cx="1255286" cy="449361"/>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Map1</a:t>
                  </a:r>
                </a:p>
              </p:txBody>
            </p:sp>
            <p:sp>
              <p:nvSpPr>
                <p:cNvPr id="176" name="Rectangle 175"/>
                <p:cNvSpPr/>
                <p:nvPr/>
              </p:nvSpPr>
              <p:spPr>
                <a:xfrm>
                  <a:off x="3089729" y="2232361"/>
                  <a:ext cx="1255286" cy="449361"/>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Map2</a:t>
                  </a:r>
                </a:p>
              </p:txBody>
            </p:sp>
            <p:sp>
              <p:nvSpPr>
                <p:cNvPr id="177" name="Rectangle 176"/>
                <p:cNvSpPr/>
                <p:nvPr/>
              </p:nvSpPr>
              <p:spPr>
                <a:xfrm>
                  <a:off x="3089729" y="2833764"/>
                  <a:ext cx="1255286" cy="449361"/>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Map3</a:t>
                  </a:r>
                </a:p>
              </p:txBody>
            </p:sp>
            <p:sp>
              <p:nvSpPr>
                <p:cNvPr id="178" name="Rectangle 177"/>
                <p:cNvSpPr/>
                <p:nvPr/>
              </p:nvSpPr>
              <p:spPr>
                <a:xfrm>
                  <a:off x="3089729" y="3428941"/>
                  <a:ext cx="1255286" cy="449361"/>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Map4</a:t>
                  </a:r>
                </a:p>
              </p:txBody>
            </p:sp>
            <p:cxnSp>
              <p:nvCxnSpPr>
                <p:cNvPr id="179" name="Straight Arrow Connector 178"/>
                <p:cNvCxnSpPr>
                  <a:endCxn id="202" idx="1"/>
                </p:cNvCxnSpPr>
                <p:nvPr/>
              </p:nvCxnSpPr>
              <p:spPr>
                <a:xfrm flipV="1">
                  <a:off x="2383412" y="1876669"/>
                  <a:ext cx="706317" cy="355692"/>
                </a:xfrm>
                <a:prstGeom prst="straightConnector1">
                  <a:avLst/>
                </a:prstGeom>
                <a:ln>
                  <a:tailEnd type="arrow"/>
                </a:ln>
              </p:spPr>
              <p:style>
                <a:lnRef idx="1">
                  <a:schemeClr val="accent6"/>
                </a:lnRef>
                <a:fillRef idx="2">
                  <a:schemeClr val="accent6"/>
                </a:fillRef>
                <a:effectRef idx="1">
                  <a:schemeClr val="accent6"/>
                </a:effectRef>
                <a:fontRef idx="minor">
                  <a:schemeClr val="dk1"/>
                </a:fontRef>
              </p:style>
            </p:cxnSp>
            <p:cxnSp>
              <p:nvCxnSpPr>
                <p:cNvPr id="180" name="Straight Arrow Connector 179"/>
                <p:cNvCxnSpPr>
                  <a:endCxn id="205" idx="1"/>
                </p:cNvCxnSpPr>
                <p:nvPr/>
              </p:nvCxnSpPr>
              <p:spPr>
                <a:xfrm flipV="1">
                  <a:off x="2383412" y="2457042"/>
                  <a:ext cx="706317" cy="312872"/>
                </a:xfrm>
                <a:prstGeom prst="straightConnector1">
                  <a:avLst/>
                </a:prstGeom>
                <a:ln>
                  <a:tailEnd type="arrow"/>
                </a:ln>
              </p:spPr>
              <p:style>
                <a:lnRef idx="1">
                  <a:schemeClr val="accent6"/>
                </a:lnRef>
                <a:fillRef idx="2">
                  <a:schemeClr val="accent6"/>
                </a:fillRef>
                <a:effectRef idx="1">
                  <a:schemeClr val="accent6"/>
                </a:effectRef>
                <a:fontRef idx="minor">
                  <a:schemeClr val="dk1"/>
                </a:fontRef>
              </p:style>
            </p:cxnSp>
            <p:cxnSp>
              <p:nvCxnSpPr>
                <p:cNvPr id="181" name="Straight Arrow Connector 180"/>
                <p:cNvCxnSpPr/>
                <p:nvPr/>
              </p:nvCxnSpPr>
              <p:spPr>
                <a:xfrm flipV="1">
                  <a:off x="2383412" y="3186282"/>
                  <a:ext cx="706317" cy="96843"/>
                </a:xfrm>
                <a:prstGeom prst="straightConnector1">
                  <a:avLst/>
                </a:prstGeom>
                <a:ln>
                  <a:tailEnd type="arrow"/>
                </a:ln>
              </p:spPr>
              <p:style>
                <a:lnRef idx="1">
                  <a:schemeClr val="accent6"/>
                </a:lnRef>
                <a:fillRef idx="2">
                  <a:schemeClr val="accent6"/>
                </a:fillRef>
                <a:effectRef idx="1">
                  <a:schemeClr val="accent6"/>
                </a:effectRef>
                <a:fontRef idx="minor">
                  <a:schemeClr val="dk1"/>
                </a:fontRef>
              </p:style>
            </p:cxnSp>
            <p:cxnSp>
              <p:nvCxnSpPr>
                <p:cNvPr id="182" name="Straight Arrow Connector 181"/>
                <p:cNvCxnSpPr>
                  <a:endCxn id="207" idx="1"/>
                </p:cNvCxnSpPr>
                <p:nvPr/>
              </p:nvCxnSpPr>
              <p:spPr>
                <a:xfrm flipV="1">
                  <a:off x="2383412" y="3653622"/>
                  <a:ext cx="706317" cy="72415"/>
                </a:xfrm>
                <a:prstGeom prst="straightConnector1">
                  <a:avLst/>
                </a:prstGeom>
                <a:ln>
                  <a:tailEnd type="arrow"/>
                </a:ln>
              </p:spPr>
              <p:style>
                <a:lnRef idx="1">
                  <a:schemeClr val="accent6"/>
                </a:lnRef>
                <a:fillRef idx="2">
                  <a:schemeClr val="accent6"/>
                </a:fillRef>
                <a:effectRef idx="1">
                  <a:schemeClr val="accent6"/>
                </a:effectRef>
                <a:fontRef idx="minor">
                  <a:schemeClr val="dk1"/>
                </a:fontRef>
              </p:style>
            </p:cxnSp>
          </p:grpSp>
          <p:cxnSp>
            <p:nvCxnSpPr>
              <p:cNvPr id="170" name="Curved Connector 169"/>
              <p:cNvCxnSpPr>
                <a:stCxn id="202" idx="1"/>
              </p:cNvCxnSpPr>
              <p:nvPr/>
            </p:nvCxnSpPr>
            <p:spPr>
              <a:xfrm rot="10800000" flipH="1" flipV="1">
                <a:off x="3089729" y="1876669"/>
                <a:ext cx="1255286" cy="2797952"/>
              </a:xfrm>
              <a:prstGeom prst="curvedConnector4">
                <a:avLst>
                  <a:gd name="adj1" fmla="val -18211"/>
                  <a:gd name="adj2" fmla="val 98599"/>
                </a:avLst>
              </a:prstGeom>
              <a:ln>
                <a:headEnd type="arrow"/>
                <a:tailEnd type="arrow"/>
              </a:ln>
            </p:spPr>
            <p:style>
              <a:lnRef idx="1">
                <a:schemeClr val="accent6"/>
              </a:lnRef>
              <a:fillRef idx="2">
                <a:schemeClr val="accent6"/>
              </a:fillRef>
              <a:effectRef idx="1">
                <a:schemeClr val="accent6"/>
              </a:effectRef>
              <a:fontRef idx="minor">
                <a:schemeClr val="dk1"/>
              </a:fontRef>
            </p:style>
          </p:cxnSp>
          <p:cxnSp>
            <p:nvCxnSpPr>
              <p:cNvPr id="171" name="Curved Connector 170"/>
              <p:cNvCxnSpPr>
                <a:stCxn id="205" idx="1"/>
              </p:cNvCxnSpPr>
              <p:nvPr/>
            </p:nvCxnSpPr>
            <p:spPr>
              <a:xfrm rot="10800000" flipH="1" flipV="1">
                <a:off x="3089729" y="2457041"/>
                <a:ext cx="1255286" cy="2217579"/>
              </a:xfrm>
              <a:prstGeom prst="curvedConnector4">
                <a:avLst>
                  <a:gd name="adj1" fmla="val -18211"/>
                  <a:gd name="adj2" fmla="val 89328"/>
                </a:avLst>
              </a:prstGeom>
              <a:ln>
                <a:headEnd type="arrow"/>
                <a:tailEnd type="arrow"/>
              </a:ln>
            </p:spPr>
            <p:style>
              <a:lnRef idx="1">
                <a:schemeClr val="accent6"/>
              </a:lnRef>
              <a:fillRef idx="2">
                <a:schemeClr val="accent6"/>
              </a:fillRef>
              <a:effectRef idx="1">
                <a:schemeClr val="accent6"/>
              </a:effectRef>
              <a:fontRef idx="minor">
                <a:schemeClr val="dk1"/>
              </a:fontRef>
            </p:style>
          </p:cxnSp>
          <p:cxnSp>
            <p:nvCxnSpPr>
              <p:cNvPr id="172" name="Curved Connector 171"/>
              <p:cNvCxnSpPr>
                <a:stCxn id="206" idx="1"/>
                <a:endCxn id="210" idx="0"/>
              </p:cNvCxnSpPr>
              <p:nvPr/>
            </p:nvCxnSpPr>
            <p:spPr>
              <a:xfrm rot="10800000" flipH="1" flipV="1">
                <a:off x="3089729" y="3058445"/>
                <a:ext cx="1363148" cy="1626008"/>
              </a:xfrm>
              <a:prstGeom prst="curvedConnector4">
                <a:avLst>
                  <a:gd name="adj1" fmla="val -16770"/>
                  <a:gd name="adj2" fmla="val 56909"/>
                </a:avLst>
              </a:prstGeom>
              <a:ln>
                <a:headEnd type="arrow"/>
                <a:tailEnd type="arrow"/>
              </a:ln>
            </p:spPr>
            <p:style>
              <a:lnRef idx="1">
                <a:schemeClr val="accent6"/>
              </a:lnRef>
              <a:fillRef idx="2">
                <a:schemeClr val="accent6"/>
              </a:fillRef>
              <a:effectRef idx="1">
                <a:schemeClr val="accent6"/>
              </a:effectRef>
              <a:fontRef idx="minor">
                <a:schemeClr val="dk1"/>
              </a:fontRef>
            </p:style>
          </p:cxnSp>
          <p:cxnSp>
            <p:nvCxnSpPr>
              <p:cNvPr id="173" name="Curved Connector 172"/>
              <p:cNvCxnSpPr>
                <a:stCxn id="207" idx="1"/>
                <a:endCxn id="210" idx="0"/>
              </p:cNvCxnSpPr>
              <p:nvPr/>
            </p:nvCxnSpPr>
            <p:spPr>
              <a:xfrm rot="10800000" flipH="1" flipV="1">
                <a:off x="3089729" y="3653621"/>
                <a:ext cx="1363148" cy="1030831"/>
              </a:xfrm>
              <a:prstGeom prst="curvedConnector4">
                <a:avLst>
                  <a:gd name="adj1" fmla="val -16770"/>
                  <a:gd name="adj2" fmla="val 60898"/>
                </a:avLst>
              </a:prstGeom>
              <a:ln>
                <a:headEnd type="arrow"/>
                <a:tailEnd type="arrow"/>
              </a:ln>
            </p:spPr>
            <p:style>
              <a:lnRef idx="1">
                <a:schemeClr val="accent6"/>
              </a:lnRef>
              <a:fillRef idx="2">
                <a:schemeClr val="accent6"/>
              </a:fillRef>
              <a:effectRef idx="1">
                <a:schemeClr val="accent6"/>
              </a:effectRef>
              <a:fontRef idx="minor">
                <a:schemeClr val="dk1"/>
              </a:fontRef>
            </p:style>
          </p:cxnSp>
        </p:grpSp>
        <p:grpSp>
          <p:nvGrpSpPr>
            <p:cNvPr id="127" name="Group 126"/>
            <p:cNvGrpSpPr/>
            <p:nvPr/>
          </p:nvGrpSpPr>
          <p:grpSpPr>
            <a:xfrm>
              <a:off x="8947052" y="2525012"/>
              <a:ext cx="1517566" cy="1389952"/>
              <a:chOff x="7423052" y="2407028"/>
              <a:chExt cx="1517566" cy="1389952"/>
            </a:xfrm>
          </p:grpSpPr>
          <p:grpSp>
            <p:nvGrpSpPr>
              <p:cNvPr id="160" name="Group 159"/>
              <p:cNvGrpSpPr/>
              <p:nvPr/>
            </p:nvGrpSpPr>
            <p:grpSpPr>
              <a:xfrm>
                <a:off x="7903913" y="2407028"/>
                <a:ext cx="1036705" cy="1389952"/>
                <a:chOff x="7903913" y="2407028"/>
                <a:chExt cx="1036705" cy="1389952"/>
              </a:xfrm>
            </p:grpSpPr>
            <p:sp>
              <p:nvSpPr>
                <p:cNvPr id="162" name="Rectangle 161"/>
                <p:cNvSpPr/>
                <p:nvPr/>
              </p:nvSpPr>
              <p:spPr>
                <a:xfrm>
                  <a:off x="7903913" y="2407028"/>
                  <a:ext cx="1036705" cy="96391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63" name="Rectangle 162"/>
                <p:cNvSpPr/>
                <p:nvPr/>
              </p:nvSpPr>
              <p:spPr>
                <a:xfrm>
                  <a:off x="7965410" y="2486411"/>
                  <a:ext cx="464926" cy="4422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164" name="Rectangle 163"/>
                <p:cNvSpPr/>
                <p:nvPr/>
              </p:nvSpPr>
              <p:spPr>
                <a:xfrm>
                  <a:off x="8037747" y="2570077"/>
                  <a:ext cx="464926" cy="4422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165" name="Rectangle 164"/>
                <p:cNvSpPr/>
                <p:nvPr/>
              </p:nvSpPr>
              <p:spPr>
                <a:xfrm>
                  <a:off x="8136377" y="2653743"/>
                  <a:ext cx="464926" cy="4422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166" name="Rectangle 165"/>
                <p:cNvSpPr/>
                <p:nvPr/>
              </p:nvSpPr>
              <p:spPr>
                <a:xfrm>
                  <a:off x="8209213" y="2745157"/>
                  <a:ext cx="464926" cy="4422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167" name="Rectangle 166"/>
                <p:cNvSpPr/>
                <p:nvPr/>
              </p:nvSpPr>
              <p:spPr>
                <a:xfrm>
                  <a:off x="8292890" y="2840857"/>
                  <a:ext cx="464926" cy="4422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168" name="TextBox 167"/>
                <p:cNvSpPr txBox="1"/>
                <p:nvPr/>
              </p:nvSpPr>
              <p:spPr>
                <a:xfrm>
                  <a:off x="7989336" y="3427648"/>
                  <a:ext cx="684803" cy="369332"/>
                </a:xfrm>
                <a:prstGeom prst="rect">
                  <a:avLst/>
                </a:prstGeom>
                <a:noFill/>
              </p:spPr>
              <p:txBody>
                <a:bodyPr wrap="none" rtlCol="0">
                  <a:spAutoFit/>
                </a:bodyPr>
                <a:lstStyle/>
                <a:p>
                  <a:r>
                    <a:rPr lang="en-US" dirty="0"/>
                    <a:t>HDFS</a:t>
                  </a:r>
                </a:p>
              </p:txBody>
            </p:sp>
          </p:grpSp>
          <p:cxnSp>
            <p:nvCxnSpPr>
              <p:cNvPr id="161" name="Straight Arrow Connector 160"/>
              <p:cNvCxnSpPr>
                <a:stCxn id="186" idx="3"/>
              </p:cNvCxnSpPr>
              <p:nvPr/>
            </p:nvCxnSpPr>
            <p:spPr>
              <a:xfrm>
                <a:off x="7423052" y="2802395"/>
                <a:ext cx="480861" cy="5286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grpSp>
          <p:nvGrpSpPr>
            <p:cNvPr id="128" name="Group 127"/>
            <p:cNvGrpSpPr/>
            <p:nvPr/>
          </p:nvGrpSpPr>
          <p:grpSpPr>
            <a:xfrm>
              <a:off x="5976877" y="2403564"/>
              <a:ext cx="1549143" cy="2507026"/>
              <a:chOff x="4452877" y="2285580"/>
              <a:chExt cx="1549143" cy="2507026"/>
            </a:xfrm>
          </p:grpSpPr>
          <p:cxnSp>
            <p:nvCxnSpPr>
              <p:cNvPr id="158" name="Curved Connector 157"/>
              <p:cNvCxnSpPr>
                <a:stCxn id="210" idx="0"/>
                <a:endCxn id="208" idx="1"/>
              </p:cNvCxnSpPr>
              <p:nvPr/>
            </p:nvCxnSpPr>
            <p:spPr>
              <a:xfrm rot="5400000" flipH="1" flipV="1">
                <a:off x="3984047" y="2754412"/>
                <a:ext cx="2398873" cy="1461210"/>
              </a:xfrm>
              <a:prstGeom prst="curvedConnector2">
                <a:avLst/>
              </a:prstGeom>
              <a:ln>
                <a:headEnd type="arrow"/>
                <a:tailEnd type="arrow"/>
              </a:ln>
            </p:spPr>
            <p:style>
              <a:lnRef idx="2">
                <a:schemeClr val="accent6"/>
              </a:lnRef>
              <a:fillRef idx="0">
                <a:schemeClr val="accent6"/>
              </a:fillRef>
              <a:effectRef idx="1">
                <a:schemeClr val="accent6"/>
              </a:effectRef>
              <a:fontRef idx="minor">
                <a:schemeClr val="tx1"/>
              </a:fontRef>
            </p:style>
          </p:cxnSp>
          <p:cxnSp>
            <p:nvCxnSpPr>
              <p:cNvPr id="159" name="Curved Connector 158"/>
              <p:cNvCxnSpPr>
                <a:stCxn id="210" idx="0"/>
              </p:cNvCxnSpPr>
              <p:nvPr/>
            </p:nvCxnSpPr>
            <p:spPr>
              <a:xfrm rot="5400000" flipH="1" flipV="1">
                <a:off x="4419361" y="3209947"/>
                <a:ext cx="1616175" cy="1549143"/>
              </a:xfrm>
              <a:prstGeom prst="curvedConnector3">
                <a:avLst/>
              </a:prstGeom>
              <a:ln>
                <a:headEnd type="arrow"/>
                <a:tailEnd type="arrow"/>
              </a:ln>
            </p:spPr>
            <p:style>
              <a:lnRef idx="2">
                <a:schemeClr val="accent6"/>
              </a:lnRef>
              <a:fillRef idx="0">
                <a:schemeClr val="accent6"/>
              </a:fillRef>
              <a:effectRef idx="1">
                <a:schemeClr val="accent6"/>
              </a:effectRef>
              <a:fontRef idx="minor">
                <a:schemeClr val="tx1"/>
              </a:fontRef>
            </p:style>
          </p:cxnSp>
        </p:grpSp>
        <p:grpSp>
          <p:nvGrpSpPr>
            <p:cNvPr id="129" name="Group 128"/>
            <p:cNvGrpSpPr/>
            <p:nvPr/>
          </p:nvGrpSpPr>
          <p:grpSpPr>
            <a:xfrm>
              <a:off x="5869015" y="1870824"/>
              <a:ext cx="1595244" cy="2018767"/>
              <a:chOff x="4345015" y="1752839"/>
              <a:chExt cx="1595244" cy="2018767"/>
            </a:xfrm>
          </p:grpSpPr>
          <p:cxnSp>
            <p:nvCxnSpPr>
              <p:cNvPr id="153" name="Straight Arrow Connector 152"/>
              <p:cNvCxnSpPr>
                <a:stCxn id="202" idx="3"/>
                <a:endCxn id="209" idx="1"/>
              </p:cNvCxnSpPr>
              <p:nvPr/>
            </p:nvCxnSpPr>
            <p:spPr>
              <a:xfrm>
                <a:off x="4345016" y="1886500"/>
                <a:ext cx="1595243" cy="1085292"/>
              </a:xfrm>
              <a:prstGeom prst="straightConnector1">
                <a:avLst/>
              </a:prstGeom>
              <a:ln>
                <a:solidFill>
                  <a:schemeClr val="accent6">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154" name="Straight Arrow Connector 153"/>
              <p:cNvCxnSpPr>
                <a:stCxn id="205" idx="3"/>
                <a:endCxn id="208" idx="1"/>
              </p:cNvCxnSpPr>
              <p:nvPr/>
            </p:nvCxnSpPr>
            <p:spPr>
              <a:xfrm flipV="1">
                <a:off x="4345016" y="2285579"/>
                <a:ext cx="1569072" cy="181294"/>
              </a:xfrm>
              <a:prstGeom prst="straightConnector1">
                <a:avLst/>
              </a:prstGeom>
              <a:ln>
                <a:solidFill>
                  <a:schemeClr val="accent6">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155" name="Straight Arrow Connector 154"/>
              <p:cNvCxnSpPr>
                <a:endCxn id="208" idx="1"/>
              </p:cNvCxnSpPr>
              <p:nvPr/>
            </p:nvCxnSpPr>
            <p:spPr>
              <a:xfrm flipV="1">
                <a:off x="4345015" y="2393731"/>
                <a:ext cx="1557103" cy="782698"/>
              </a:xfrm>
              <a:prstGeom prst="straightConnector1">
                <a:avLst/>
              </a:prstGeom>
              <a:ln>
                <a:solidFill>
                  <a:schemeClr val="accent6">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156" name="Straight Arrow Connector 155"/>
              <p:cNvCxnSpPr>
                <a:stCxn id="207" idx="3"/>
              </p:cNvCxnSpPr>
              <p:nvPr/>
            </p:nvCxnSpPr>
            <p:spPr>
              <a:xfrm flipV="1">
                <a:off x="4345015" y="3079944"/>
                <a:ext cx="1557103" cy="691662"/>
              </a:xfrm>
              <a:prstGeom prst="straightConnector1">
                <a:avLst/>
              </a:prstGeom>
              <a:ln>
                <a:solidFill>
                  <a:schemeClr val="accent6">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sp>
            <p:nvSpPr>
              <p:cNvPr id="157" name="TextBox 156"/>
              <p:cNvSpPr txBox="1"/>
              <p:nvPr/>
            </p:nvSpPr>
            <p:spPr>
              <a:xfrm>
                <a:off x="4856539" y="1752839"/>
                <a:ext cx="818779" cy="369332"/>
              </a:xfrm>
              <a:prstGeom prst="rect">
                <a:avLst/>
              </a:prstGeom>
              <a:noFill/>
              <a:ln>
                <a:solidFill>
                  <a:schemeClr val="accent6">
                    <a:lumMod val="60000"/>
                    <a:lumOff val="40000"/>
                  </a:schemeClr>
                </a:solidFill>
              </a:ln>
            </p:spPr>
            <p:txBody>
              <a:bodyPr wrap="none" rtlCol="0">
                <a:spAutoFit/>
              </a:bodyPr>
              <a:lstStyle/>
              <a:p>
                <a:r>
                  <a:rPr lang="en-US" dirty="0"/>
                  <a:t>shuffle</a:t>
                </a:r>
              </a:p>
            </p:txBody>
          </p:sp>
        </p:grpSp>
        <p:grpSp>
          <p:nvGrpSpPr>
            <p:cNvPr id="130" name="Group 129"/>
            <p:cNvGrpSpPr/>
            <p:nvPr/>
          </p:nvGrpSpPr>
          <p:grpSpPr>
            <a:xfrm>
              <a:off x="6997829" y="5815627"/>
              <a:ext cx="858417" cy="1063065"/>
              <a:chOff x="5473828" y="5697642"/>
              <a:chExt cx="858417" cy="1063065"/>
            </a:xfrm>
          </p:grpSpPr>
          <p:pic>
            <p:nvPicPr>
              <p:cNvPr id="148" name="Picture 147"/>
              <p:cNvPicPr>
                <a:picLocks noChangeAspect="1"/>
              </p:cNvPicPr>
              <p:nvPr/>
            </p:nvPicPr>
            <p:blipFill rotWithShape="1">
              <a:blip r:embed="rId2"/>
              <a:srcRect t="683" b="-1"/>
              <a:stretch/>
            </p:blipFill>
            <p:spPr>
              <a:xfrm>
                <a:off x="5473828" y="5697642"/>
                <a:ext cx="388936" cy="777955"/>
              </a:xfrm>
              <a:prstGeom prst="rect">
                <a:avLst/>
              </a:prstGeom>
            </p:spPr>
          </p:pic>
          <p:pic>
            <p:nvPicPr>
              <p:cNvPr id="149" name="Picture 148"/>
              <p:cNvPicPr>
                <a:picLocks noChangeAspect="1"/>
              </p:cNvPicPr>
              <p:nvPr/>
            </p:nvPicPr>
            <p:blipFill rotWithShape="1">
              <a:blip r:embed="rId2"/>
              <a:srcRect t="683" b="-1"/>
              <a:stretch/>
            </p:blipFill>
            <p:spPr>
              <a:xfrm>
                <a:off x="5604792" y="5764544"/>
                <a:ext cx="388936" cy="777955"/>
              </a:xfrm>
              <a:prstGeom prst="rect">
                <a:avLst/>
              </a:prstGeom>
            </p:spPr>
          </p:pic>
          <p:pic>
            <p:nvPicPr>
              <p:cNvPr id="150" name="Picture 149"/>
              <p:cNvPicPr>
                <a:picLocks noChangeAspect="1"/>
              </p:cNvPicPr>
              <p:nvPr/>
            </p:nvPicPr>
            <p:blipFill rotWithShape="1">
              <a:blip r:embed="rId2"/>
              <a:srcRect t="683" b="-1"/>
              <a:stretch/>
            </p:blipFill>
            <p:spPr>
              <a:xfrm>
                <a:off x="5723392" y="5824927"/>
                <a:ext cx="388936" cy="777955"/>
              </a:xfrm>
              <a:prstGeom prst="rect">
                <a:avLst/>
              </a:prstGeom>
            </p:spPr>
          </p:pic>
          <p:pic>
            <p:nvPicPr>
              <p:cNvPr id="151" name="Picture 150"/>
              <p:cNvPicPr>
                <a:picLocks noChangeAspect="1"/>
              </p:cNvPicPr>
              <p:nvPr/>
            </p:nvPicPr>
            <p:blipFill rotWithShape="1">
              <a:blip r:embed="rId2"/>
              <a:srcRect t="683" b="-1"/>
              <a:stretch/>
            </p:blipFill>
            <p:spPr>
              <a:xfrm>
                <a:off x="5838537" y="5893856"/>
                <a:ext cx="388936" cy="777955"/>
              </a:xfrm>
              <a:prstGeom prst="rect">
                <a:avLst/>
              </a:prstGeom>
            </p:spPr>
          </p:pic>
          <p:pic>
            <p:nvPicPr>
              <p:cNvPr id="152" name="Picture 151"/>
              <p:cNvPicPr>
                <a:picLocks noChangeAspect="1"/>
              </p:cNvPicPr>
              <p:nvPr/>
            </p:nvPicPr>
            <p:blipFill rotWithShape="1">
              <a:blip r:embed="rId2"/>
              <a:srcRect t="683" b="-1"/>
              <a:stretch/>
            </p:blipFill>
            <p:spPr>
              <a:xfrm>
                <a:off x="5943309" y="5982752"/>
                <a:ext cx="388936" cy="777955"/>
              </a:xfrm>
              <a:prstGeom prst="rect">
                <a:avLst/>
              </a:prstGeom>
              <a:ln w="38100" cmpd="sng">
                <a:solidFill>
                  <a:srgbClr val="FF0000"/>
                </a:solidFill>
              </a:ln>
            </p:spPr>
          </p:pic>
        </p:grpSp>
        <p:grpSp>
          <p:nvGrpSpPr>
            <p:cNvPr id="131" name="Group 130"/>
            <p:cNvGrpSpPr/>
            <p:nvPr/>
          </p:nvGrpSpPr>
          <p:grpSpPr>
            <a:xfrm>
              <a:off x="8159394" y="5785087"/>
              <a:ext cx="858417" cy="1063065"/>
              <a:chOff x="5473828" y="5697642"/>
              <a:chExt cx="858417" cy="1063065"/>
            </a:xfrm>
          </p:grpSpPr>
          <p:pic>
            <p:nvPicPr>
              <p:cNvPr id="143" name="Picture 142"/>
              <p:cNvPicPr>
                <a:picLocks noChangeAspect="1"/>
              </p:cNvPicPr>
              <p:nvPr/>
            </p:nvPicPr>
            <p:blipFill rotWithShape="1">
              <a:blip r:embed="rId2"/>
              <a:srcRect t="683" b="-1"/>
              <a:stretch/>
            </p:blipFill>
            <p:spPr>
              <a:xfrm>
                <a:off x="5473828" y="5697642"/>
                <a:ext cx="388936" cy="777955"/>
              </a:xfrm>
              <a:prstGeom prst="rect">
                <a:avLst/>
              </a:prstGeom>
            </p:spPr>
          </p:pic>
          <p:pic>
            <p:nvPicPr>
              <p:cNvPr id="144" name="Picture 143"/>
              <p:cNvPicPr>
                <a:picLocks noChangeAspect="1"/>
              </p:cNvPicPr>
              <p:nvPr/>
            </p:nvPicPr>
            <p:blipFill rotWithShape="1">
              <a:blip r:embed="rId2"/>
              <a:srcRect t="683" b="-1"/>
              <a:stretch/>
            </p:blipFill>
            <p:spPr>
              <a:xfrm>
                <a:off x="5604792" y="5764544"/>
                <a:ext cx="388936" cy="777955"/>
              </a:xfrm>
              <a:prstGeom prst="rect">
                <a:avLst/>
              </a:prstGeom>
            </p:spPr>
          </p:pic>
          <p:pic>
            <p:nvPicPr>
              <p:cNvPr id="145" name="Picture 144"/>
              <p:cNvPicPr>
                <a:picLocks noChangeAspect="1"/>
              </p:cNvPicPr>
              <p:nvPr/>
            </p:nvPicPr>
            <p:blipFill rotWithShape="1">
              <a:blip r:embed="rId2"/>
              <a:srcRect t="683" b="-1"/>
              <a:stretch/>
            </p:blipFill>
            <p:spPr>
              <a:xfrm>
                <a:off x="5723392" y="5824927"/>
                <a:ext cx="388936" cy="777955"/>
              </a:xfrm>
              <a:prstGeom prst="rect">
                <a:avLst/>
              </a:prstGeom>
            </p:spPr>
          </p:pic>
          <p:pic>
            <p:nvPicPr>
              <p:cNvPr id="146" name="Picture 145"/>
              <p:cNvPicPr>
                <a:picLocks noChangeAspect="1"/>
              </p:cNvPicPr>
              <p:nvPr/>
            </p:nvPicPr>
            <p:blipFill rotWithShape="1">
              <a:blip r:embed="rId2"/>
              <a:srcRect t="683" b="-1"/>
              <a:stretch/>
            </p:blipFill>
            <p:spPr>
              <a:xfrm>
                <a:off x="5838537" y="5893856"/>
                <a:ext cx="388936" cy="777955"/>
              </a:xfrm>
              <a:prstGeom prst="rect">
                <a:avLst/>
              </a:prstGeom>
            </p:spPr>
          </p:pic>
          <p:pic>
            <p:nvPicPr>
              <p:cNvPr id="147" name="Picture 146"/>
              <p:cNvPicPr>
                <a:picLocks noChangeAspect="1"/>
              </p:cNvPicPr>
              <p:nvPr/>
            </p:nvPicPr>
            <p:blipFill rotWithShape="1">
              <a:blip r:embed="rId2"/>
              <a:srcRect t="683" b="-1"/>
              <a:stretch/>
            </p:blipFill>
            <p:spPr>
              <a:xfrm>
                <a:off x="5943309" y="5982752"/>
                <a:ext cx="388936" cy="777955"/>
              </a:xfrm>
              <a:prstGeom prst="rect">
                <a:avLst/>
              </a:prstGeom>
            </p:spPr>
          </p:pic>
        </p:grpSp>
        <p:grpSp>
          <p:nvGrpSpPr>
            <p:cNvPr id="132" name="Group 131"/>
            <p:cNvGrpSpPr/>
            <p:nvPr/>
          </p:nvGrpSpPr>
          <p:grpSpPr>
            <a:xfrm>
              <a:off x="9334311" y="5774498"/>
              <a:ext cx="858417" cy="1063065"/>
              <a:chOff x="5473828" y="5697642"/>
              <a:chExt cx="858417" cy="1063065"/>
            </a:xfrm>
          </p:grpSpPr>
          <p:pic>
            <p:nvPicPr>
              <p:cNvPr id="138" name="Picture 137"/>
              <p:cNvPicPr>
                <a:picLocks noChangeAspect="1"/>
              </p:cNvPicPr>
              <p:nvPr/>
            </p:nvPicPr>
            <p:blipFill rotWithShape="1">
              <a:blip r:embed="rId2"/>
              <a:srcRect t="683" b="-1"/>
              <a:stretch/>
            </p:blipFill>
            <p:spPr>
              <a:xfrm>
                <a:off x="5473828" y="5697642"/>
                <a:ext cx="388936" cy="777955"/>
              </a:xfrm>
              <a:prstGeom prst="rect">
                <a:avLst/>
              </a:prstGeom>
            </p:spPr>
          </p:pic>
          <p:pic>
            <p:nvPicPr>
              <p:cNvPr id="139" name="Picture 138"/>
              <p:cNvPicPr>
                <a:picLocks noChangeAspect="1"/>
              </p:cNvPicPr>
              <p:nvPr/>
            </p:nvPicPr>
            <p:blipFill rotWithShape="1">
              <a:blip r:embed="rId2"/>
              <a:srcRect t="683" b="-1"/>
              <a:stretch/>
            </p:blipFill>
            <p:spPr>
              <a:xfrm>
                <a:off x="5604792" y="5764544"/>
                <a:ext cx="388936" cy="777955"/>
              </a:xfrm>
              <a:prstGeom prst="rect">
                <a:avLst/>
              </a:prstGeom>
            </p:spPr>
          </p:pic>
          <p:pic>
            <p:nvPicPr>
              <p:cNvPr id="140" name="Picture 139"/>
              <p:cNvPicPr>
                <a:picLocks noChangeAspect="1"/>
              </p:cNvPicPr>
              <p:nvPr/>
            </p:nvPicPr>
            <p:blipFill rotWithShape="1">
              <a:blip r:embed="rId2"/>
              <a:srcRect t="683" b="-1"/>
              <a:stretch/>
            </p:blipFill>
            <p:spPr>
              <a:xfrm>
                <a:off x="5723392" y="5824927"/>
                <a:ext cx="388936" cy="777955"/>
              </a:xfrm>
              <a:prstGeom prst="rect">
                <a:avLst/>
              </a:prstGeom>
            </p:spPr>
          </p:pic>
          <p:pic>
            <p:nvPicPr>
              <p:cNvPr id="141" name="Picture 140"/>
              <p:cNvPicPr>
                <a:picLocks noChangeAspect="1"/>
              </p:cNvPicPr>
              <p:nvPr/>
            </p:nvPicPr>
            <p:blipFill rotWithShape="1">
              <a:blip r:embed="rId2"/>
              <a:srcRect t="683" b="-1"/>
              <a:stretch/>
            </p:blipFill>
            <p:spPr>
              <a:xfrm>
                <a:off x="5838537" y="5893856"/>
                <a:ext cx="388936" cy="777955"/>
              </a:xfrm>
              <a:prstGeom prst="rect">
                <a:avLst/>
              </a:prstGeom>
            </p:spPr>
          </p:pic>
          <p:pic>
            <p:nvPicPr>
              <p:cNvPr id="142" name="Picture 141"/>
              <p:cNvPicPr>
                <a:picLocks noChangeAspect="1"/>
              </p:cNvPicPr>
              <p:nvPr/>
            </p:nvPicPr>
            <p:blipFill rotWithShape="1">
              <a:blip r:embed="rId2"/>
              <a:srcRect t="683" b="-1"/>
              <a:stretch/>
            </p:blipFill>
            <p:spPr>
              <a:xfrm>
                <a:off x="5943309" y="5982752"/>
                <a:ext cx="388936" cy="777955"/>
              </a:xfrm>
              <a:prstGeom prst="rect">
                <a:avLst/>
              </a:prstGeom>
            </p:spPr>
          </p:pic>
        </p:grpSp>
        <p:sp>
          <p:nvSpPr>
            <p:cNvPr id="133" name="Smiley Face 132"/>
            <p:cNvSpPr/>
            <p:nvPr/>
          </p:nvSpPr>
          <p:spPr>
            <a:xfrm>
              <a:off x="9916016" y="4434200"/>
              <a:ext cx="548603" cy="463945"/>
            </a:xfrm>
            <a:prstGeom prst="smileyFac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cxnSp>
          <p:nvCxnSpPr>
            <p:cNvPr id="134" name="Straight Arrow Connector 133"/>
            <p:cNvCxnSpPr/>
            <p:nvPr/>
          </p:nvCxnSpPr>
          <p:spPr>
            <a:xfrm flipV="1">
              <a:off x="9334311" y="4666172"/>
              <a:ext cx="581705" cy="126434"/>
            </a:xfrm>
            <a:prstGeom prst="straightConnector1">
              <a:avLst/>
            </a:prstGeom>
            <a:ln>
              <a:headEnd type="arrow"/>
              <a:tailEnd type="arrow"/>
            </a:ln>
          </p:spPr>
          <p:style>
            <a:lnRef idx="2">
              <a:schemeClr val="accent6"/>
            </a:lnRef>
            <a:fillRef idx="0">
              <a:schemeClr val="accent6"/>
            </a:fillRef>
            <a:effectRef idx="1">
              <a:schemeClr val="accent6"/>
            </a:effectRef>
            <a:fontRef idx="minor">
              <a:schemeClr val="tx1"/>
            </a:fontRef>
          </p:style>
        </p:cxnSp>
        <p:sp>
          <p:nvSpPr>
            <p:cNvPr id="135" name="TextBox 134"/>
            <p:cNvSpPr txBox="1"/>
            <p:nvPr/>
          </p:nvSpPr>
          <p:spPr>
            <a:xfrm>
              <a:off x="7199319" y="6629944"/>
              <a:ext cx="896399" cy="27699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sz="1200" dirty="0" err="1"/>
                <a:t>NameNode</a:t>
              </a:r>
              <a:endParaRPr lang="en-US" sz="1200" dirty="0"/>
            </a:p>
          </p:txBody>
        </p:sp>
        <p:sp>
          <p:nvSpPr>
            <p:cNvPr id="136" name="Rectangle 135"/>
            <p:cNvSpPr/>
            <p:nvPr/>
          </p:nvSpPr>
          <p:spPr>
            <a:xfrm>
              <a:off x="9366251" y="5544212"/>
              <a:ext cx="1026563" cy="30777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sz="1400" dirty="0" err="1"/>
                <a:t>SlaveNodes</a:t>
              </a:r>
              <a:endParaRPr lang="en-US" sz="1400" dirty="0"/>
            </a:p>
          </p:txBody>
        </p:sp>
        <p:sp>
          <p:nvSpPr>
            <p:cNvPr id="137" name="Rectangle 136"/>
            <p:cNvSpPr/>
            <p:nvPr/>
          </p:nvSpPr>
          <p:spPr>
            <a:xfrm>
              <a:off x="2350716" y="5071213"/>
              <a:ext cx="1252266" cy="369332"/>
            </a:xfrm>
            <a:prstGeom prst="rect">
              <a:avLst/>
            </a:prstGeom>
          </p:spPr>
          <p:txBody>
            <a:bodyPr wrap="none">
              <a:spAutoFit/>
            </a:bodyPr>
            <a:lstStyle/>
            <a:p>
              <a:r>
                <a:rPr lang="en-US" dirty="0" err="1"/>
                <a:t>NameNode</a:t>
              </a:r>
              <a:endParaRPr lang="en-US" dirty="0"/>
            </a:p>
          </p:txBody>
        </p:sp>
      </p:grpSp>
      <p:pic>
        <p:nvPicPr>
          <p:cNvPr id="215" name="Picture 214"/>
          <p:cNvPicPr>
            <a:picLocks noChangeAspect="1"/>
          </p:cNvPicPr>
          <p:nvPr/>
        </p:nvPicPr>
        <p:blipFill>
          <a:blip r:embed="rId3"/>
          <a:stretch>
            <a:fillRect/>
          </a:stretch>
        </p:blipFill>
        <p:spPr>
          <a:xfrm>
            <a:off x="10287000" y="0"/>
            <a:ext cx="1905000" cy="838200"/>
          </a:xfrm>
          <a:prstGeom prst="rect">
            <a:avLst/>
          </a:prstGeom>
        </p:spPr>
      </p:pic>
      <p:sp>
        <p:nvSpPr>
          <p:cNvPr id="216" name="Slide Number Placeholder 215"/>
          <p:cNvSpPr>
            <a:spLocks noGrp="1"/>
          </p:cNvSpPr>
          <p:nvPr>
            <p:ph type="sldNum" sz="quarter" idx="12"/>
          </p:nvPr>
        </p:nvSpPr>
        <p:spPr/>
        <p:txBody>
          <a:bodyPr/>
          <a:lstStyle/>
          <a:p>
            <a:fld id="{489F670B-5485-F94C-8B47-A9B8BCC52989}" type="slidenum">
              <a:rPr lang="en-US" smtClean="0"/>
              <a:t>15</a:t>
            </a:fld>
            <a:endParaRPr lang="en-US"/>
          </a:p>
        </p:txBody>
      </p:sp>
    </p:spTree>
    <p:extLst>
      <p:ext uri="{BB962C8B-B14F-4D97-AF65-F5344CB8AC3E}">
        <p14:creationId xmlns:p14="http://schemas.microsoft.com/office/powerpoint/2010/main" val="16043532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Hadoop over GENI: Experience</a:t>
            </a:r>
          </a:p>
        </p:txBody>
      </p:sp>
      <p:sp>
        <p:nvSpPr>
          <p:cNvPr id="3" name="Content Placeholder 2"/>
          <p:cNvSpPr txBox="1">
            <a:spLocks/>
          </p:cNvSpPr>
          <p:nvPr/>
        </p:nvSpPr>
        <p:spPr>
          <a:xfrm>
            <a:off x="200025" y="1845734"/>
            <a:ext cx="5572125" cy="4297891"/>
          </a:xfrm>
          <a:prstGeom prst="rect">
            <a:avLst/>
          </a:prstGeom>
        </p:spPr>
        <p:txBody>
          <a:bodyPr>
            <a:normAutofit fontScale="62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latin typeface="Helvetica" charset="0"/>
                <a:ea typeface="Helvetica" charset="0"/>
                <a:cs typeface="Helvetica" charset="0"/>
              </a:rPr>
              <a:t>Challenges:</a:t>
            </a:r>
          </a:p>
          <a:p>
            <a:pPr marL="457200" indent="-457200">
              <a:buFont typeface="+mj-lt"/>
              <a:buAutoNum type="arabicPeriod"/>
            </a:pPr>
            <a:r>
              <a:rPr lang="en-US" sz="2300" dirty="0">
                <a:latin typeface="Helvetica" charset="0"/>
                <a:ea typeface="Helvetica" charset="0"/>
                <a:cs typeface="Helvetica" charset="0"/>
              </a:rPr>
              <a:t>Most of the regular GENI nodes (</a:t>
            </a:r>
            <a:r>
              <a:rPr lang="en-US" sz="2300" dirty="0" err="1">
                <a:latin typeface="Helvetica" charset="0"/>
                <a:ea typeface="Helvetica" charset="0"/>
                <a:cs typeface="Helvetica" charset="0"/>
              </a:rPr>
              <a:t>InstaGENI</a:t>
            </a:r>
            <a:r>
              <a:rPr lang="en-US" sz="2300" dirty="0">
                <a:latin typeface="Helvetica" charset="0"/>
                <a:ea typeface="Helvetica" charset="0"/>
                <a:cs typeface="Helvetica" charset="0"/>
              </a:rPr>
              <a:t>) don not have enough computing power to run CPU-/memory-intensive M/R jobs, such as </a:t>
            </a:r>
            <a:r>
              <a:rPr lang="en-US" sz="2300" dirty="0" err="1">
                <a:latin typeface="Helvetica" charset="0"/>
                <a:ea typeface="Helvetica" charset="0"/>
                <a:cs typeface="Helvetica" charset="0"/>
              </a:rPr>
              <a:t>PageRanking</a:t>
            </a:r>
            <a:r>
              <a:rPr lang="en-US" sz="2300" dirty="0">
                <a:latin typeface="Helvetica" charset="0"/>
                <a:ea typeface="Helvetica" charset="0"/>
                <a:cs typeface="Helvetica" charset="0"/>
              </a:rPr>
              <a:t> and </a:t>
            </a:r>
            <a:r>
              <a:rPr lang="en-US" sz="2300" dirty="0" err="1">
                <a:latin typeface="Helvetica" charset="0"/>
                <a:ea typeface="Helvetica" charset="0"/>
                <a:cs typeface="Helvetica" charset="0"/>
              </a:rPr>
              <a:t>TeraSort</a:t>
            </a:r>
            <a:r>
              <a:rPr lang="en-US" sz="2300" dirty="0">
                <a:latin typeface="Helvetica" charset="0"/>
                <a:ea typeface="Helvetica" charset="0"/>
                <a:cs typeface="Helvetica" charset="0"/>
              </a:rPr>
              <a:t>. That causes us to give up around 2/3 of total experiments.</a:t>
            </a:r>
          </a:p>
          <a:p>
            <a:pPr marL="457200" indent="-457200">
              <a:buFont typeface="+mj-lt"/>
              <a:buAutoNum type="arabicPeriod"/>
            </a:pPr>
            <a:r>
              <a:rPr lang="en-US" sz="2300" dirty="0">
                <a:latin typeface="Helvetica" charset="0"/>
                <a:ea typeface="Helvetica" charset="0"/>
                <a:cs typeface="Helvetica" charset="0"/>
              </a:rPr>
              <a:t>The default disk capacity is ~10GB. </a:t>
            </a:r>
          </a:p>
          <a:p>
            <a:pPr marL="457200" indent="-457200">
              <a:buFont typeface="+mj-lt"/>
              <a:buAutoNum type="arabicPeriod"/>
            </a:pPr>
            <a:r>
              <a:rPr lang="en-US" sz="2300" dirty="0">
                <a:latin typeface="Helvetica" charset="0"/>
                <a:ea typeface="Helvetica" charset="0"/>
                <a:cs typeface="Helvetica" charset="0"/>
              </a:rPr>
              <a:t>It is difficult to get more than 20 nodes on one GEII sites and Layer 3 connection is not stable at that time. </a:t>
            </a:r>
          </a:p>
          <a:p>
            <a:pPr marL="457200" indent="-457200">
              <a:buFont typeface="+mj-lt"/>
              <a:buAutoNum type="arabicPeriod"/>
            </a:pPr>
            <a:r>
              <a:rPr lang="en-US" sz="2300" dirty="0">
                <a:latin typeface="Helvetica" charset="0"/>
                <a:ea typeface="Helvetica" charset="0"/>
                <a:cs typeface="Helvetica" charset="0"/>
              </a:rPr>
              <a:t>Server Failure can cause the total resources loss (</a:t>
            </a:r>
            <a:r>
              <a:rPr lang="en-US" sz="2300" dirty="0" err="1">
                <a:latin typeface="Helvetica" charset="0"/>
                <a:ea typeface="Helvetica" charset="0"/>
                <a:cs typeface="Helvetica" charset="0"/>
              </a:rPr>
              <a:t>InstaGENI</a:t>
            </a:r>
            <a:r>
              <a:rPr lang="en-US" sz="2300" dirty="0">
                <a:latin typeface="Helvetica" charset="0"/>
                <a:ea typeface="Helvetica" charset="0"/>
                <a:cs typeface="Helvetica" charset="0"/>
              </a:rPr>
              <a:t> is more stable than </a:t>
            </a:r>
            <a:r>
              <a:rPr lang="en-US" sz="2300" dirty="0" err="1">
                <a:latin typeface="Helvetica" charset="0"/>
                <a:ea typeface="Helvetica" charset="0"/>
                <a:cs typeface="Helvetica" charset="0"/>
              </a:rPr>
              <a:t>ExoGENI</a:t>
            </a:r>
            <a:r>
              <a:rPr lang="en-US" sz="2300" dirty="0">
                <a:latin typeface="Helvetica" charset="0"/>
                <a:ea typeface="Helvetica" charset="0"/>
                <a:cs typeface="Helvetica" charset="0"/>
              </a:rPr>
              <a:t>)</a:t>
            </a:r>
          </a:p>
          <a:p>
            <a:pPr marL="457200" indent="-457200">
              <a:buFont typeface="+mj-lt"/>
              <a:buAutoNum type="arabicPeriod"/>
            </a:pPr>
            <a:r>
              <a:rPr lang="en-US" sz="2300" dirty="0">
                <a:latin typeface="Helvetica" charset="0"/>
                <a:ea typeface="Helvetica" charset="0"/>
                <a:cs typeface="Helvetica" charset="0"/>
              </a:rPr>
              <a:t> </a:t>
            </a:r>
            <a:r>
              <a:rPr lang="en-US" sz="2300" i="1" dirty="0">
                <a:solidFill>
                  <a:srgbClr val="FF0000"/>
                </a:solidFill>
                <a:latin typeface="Helvetica" charset="0"/>
                <a:ea typeface="Helvetica" charset="0"/>
                <a:cs typeface="Helvetica" charset="0"/>
              </a:rPr>
              <a:t>Result</a:t>
            </a:r>
            <a:r>
              <a:rPr lang="en-US" sz="2300" dirty="0">
                <a:solidFill>
                  <a:srgbClr val="FF0000"/>
                </a:solidFill>
                <a:latin typeface="Helvetica" charset="0"/>
                <a:ea typeface="Helvetica" charset="0"/>
                <a:cs typeface="Helvetica" charset="0"/>
              </a:rPr>
              <a:t> </a:t>
            </a:r>
            <a:r>
              <a:rPr lang="en-US" sz="2300" i="1" dirty="0">
                <a:solidFill>
                  <a:srgbClr val="FF0000"/>
                </a:solidFill>
                <a:latin typeface="Helvetica" charset="0"/>
                <a:ea typeface="Helvetica" charset="0"/>
                <a:cs typeface="Helvetica" charset="0"/>
              </a:rPr>
              <a:t>variation in Replicated Runs</a:t>
            </a:r>
            <a:r>
              <a:rPr lang="en-US" sz="2300" dirty="0">
                <a:solidFill>
                  <a:srgbClr val="FF0000"/>
                </a:solidFill>
                <a:latin typeface="Helvetica" charset="0"/>
                <a:ea typeface="Helvetica" charset="0"/>
                <a:cs typeface="Helvetica" charset="0"/>
              </a:rPr>
              <a:t>:</a:t>
            </a:r>
          </a:p>
          <a:p>
            <a:pPr marL="749808" lvl="1" indent="-457200">
              <a:buFont typeface="+mj-lt"/>
              <a:buAutoNum type="romanLcPeriod"/>
            </a:pPr>
            <a:r>
              <a:rPr lang="en-US" sz="2100" dirty="0">
                <a:latin typeface="Helvetica" charset="0"/>
                <a:ea typeface="Helvetica" charset="0"/>
                <a:cs typeface="Helvetica" charset="0"/>
              </a:rPr>
              <a:t>By nature, each Hadoop job run is a discrete and independent experiment. There is no way to get the exact same test results in terms of job running time, memory usage and etc. </a:t>
            </a:r>
          </a:p>
          <a:p>
            <a:pPr marL="749808" lvl="1" indent="-457200">
              <a:buFont typeface="+mj-lt"/>
              <a:buAutoNum type="romanLcPeriod"/>
            </a:pPr>
            <a:r>
              <a:rPr lang="en-US" sz="2300" dirty="0"/>
              <a:t>In other words, Scheduling algorithm, CPU and Memory usage, replication node selection even for the same job will be different.</a:t>
            </a:r>
            <a:endParaRPr lang="en-US" sz="2300" dirty="0">
              <a:latin typeface="Helvetica" charset="0"/>
              <a:ea typeface="Helvetica" charset="0"/>
              <a:cs typeface="Helvetica" charset="0"/>
            </a:endParaRPr>
          </a:p>
          <a:p>
            <a:pPr marL="457200" indent="-457200">
              <a:buFont typeface="+mj-lt"/>
              <a:buAutoNum type="arabicPeriod"/>
            </a:pPr>
            <a:endParaRPr lang="en-US" sz="2300" dirty="0">
              <a:latin typeface="Helvetica" charset="0"/>
              <a:ea typeface="Helvetica" charset="0"/>
              <a:cs typeface="Helvetica" charset="0"/>
            </a:endParaRPr>
          </a:p>
        </p:txBody>
      </p:sp>
      <p:sp>
        <p:nvSpPr>
          <p:cNvPr id="4" name="Content Placeholder 2"/>
          <p:cNvSpPr txBox="1">
            <a:spLocks/>
          </p:cNvSpPr>
          <p:nvPr/>
        </p:nvSpPr>
        <p:spPr>
          <a:xfrm>
            <a:off x="6243637" y="1845733"/>
            <a:ext cx="5214938" cy="4297892"/>
          </a:xfrm>
          <a:prstGeom prst="rect">
            <a:avLst/>
          </a:prstGeom>
        </p:spPr>
        <p:txBody>
          <a:bodyPr vert="horz" lIns="0" tIns="45720" rIns="0" bIns="45720" rtlCol="0">
            <a:normAutofit fontScale="92500"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latin typeface="Helvetica" charset="0"/>
                <a:ea typeface="Helvetica" charset="0"/>
                <a:cs typeface="Helvetica" charset="0"/>
              </a:rPr>
              <a:t>Advantages</a:t>
            </a:r>
          </a:p>
          <a:p>
            <a:pPr marL="457200" indent="-457200">
              <a:buFont typeface="+mj-lt"/>
              <a:buAutoNum type="arabicPeriod"/>
            </a:pPr>
            <a:r>
              <a:rPr lang="en-US" dirty="0">
                <a:latin typeface="Helvetica" charset="0"/>
                <a:ea typeface="Helvetica" charset="0"/>
                <a:cs typeface="Helvetica" charset="0"/>
              </a:rPr>
              <a:t>Hadoop Cluster Topology can be easily (re-)deployed (with customized scripts)</a:t>
            </a:r>
          </a:p>
          <a:p>
            <a:pPr marL="457200" indent="-457200">
              <a:buFont typeface="+mj-lt"/>
              <a:buAutoNum type="arabicPeriod"/>
            </a:pPr>
            <a:r>
              <a:rPr lang="en-US" dirty="0">
                <a:latin typeface="Helvetica" charset="0"/>
                <a:ea typeface="Helvetica" charset="0"/>
                <a:cs typeface="Helvetica" charset="0"/>
              </a:rPr>
              <a:t>Network behaviors such as network bandwidth in your own slice are controllable.</a:t>
            </a:r>
          </a:p>
          <a:p>
            <a:pPr marL="457200" indent="-457200">
              <a:buFont typeface="+mj-lt"/>
              <a:buAutoNum type="arabicPeriod"/>
            </a:pPr>
            <a:r>
              <a:rPr lang="en-US" dirty="0">
                <a:latin typeface="Helvetica" charset="0"/>
                <a:ea typeface="Helvetica" charset="0"/>
                <a:cs typeface="Helvetica" charset="0"/>
              </a:rPr>
              <a:t>It is possible to control multiple nodes at the same time either with scripting and web Portal</a:t>
            </a:r>
          </a:p>
          <a:p>
            <a:pPr marL="457200" indent="-457200">
              <a:buFont typeface="+mj-lt"/>
              <a:buAutoNum type="arabicPeriod"/>
            </a:pPr>
            <a:r>
              <a:rPr lang="en-US" dirty="0">
                <a:latin typeface="Helvetica" charset="0"/>
                <a:ea typeface="Helvetica" charset="0"/>
                <a:cs typeface="Helvetica" charset="0"/>
              </a:rPr>
              <a:t>It allows Software-defined networking deployment using </a:t>
            </a:r>
            <a:r>
              <a:rPr lang="en-US" dirty="0" err="1">
                <a:latin typeface="Helvetica" charset="0"/>
                <a:ea typeface="Helvetica" charset="0"/>
                <a:cs typeface="Helvetica" charset="0"/>
              </a:rPr>
              <a:t>OpenFlow</a:t>
            </a:r>
            <a:r>
              <a:rPr lang="en-US" dirty="0">
                <a:latin typeface="Helvetica" charset="0"/>
                <a:ea typeface="Helvetica" charset="0"/>
                <a:cs typeface="Helvetica" charset="0"/>
              </a:rPr>
              <a:t> protocol and </a:t>
            </a:r>
            <a:r>
              <a:rPr lang="en-US" dirty="0" err="1">
                <a:latin typeface="Helvetica" charset="0"/>
                <a:ea typeface="Helvetica" charset="0"/>
                <a:cs typeface="Helvetica" charset="0"/>
              </a:rPr>
              <a:t>openVSwitch</a:t>
            </a:r>
            <a:r>
              <a:rPr lang="en-US" dirty="0">
                <a:latin typeface="Helvetica" charset="0"/>
                <a:ea typeface="Helvetica" charset="0"/>
                <a:cs typeface="Helvetica" charset="0"/>
              </a:rPr>
              <a:t> (OVS)</a:t>
            </a:r>
          </a:p>
          <a:p>
            <a:pPr marL="457200" indent="-457200">
              <a:buFont typeface="+mj-lt"/>
              <a:buAutoNum type="arabicPeriod"/>
            </a:pPr>
            <a:r>
              <a:rPr lang="en-US" dirty="0">
                <a:latin typeface="Helvetica" charset="0"/>
                <a:ea typeface="Helvetica" charset="0"/>
                <a:cs typeface="Helvetica" charset="0"/>
              </a:rPr>
              <a:t>GENI google user group can help you with pretty much anything (if you still have the resource up and running). </a:t>
            </a:r>
          </a:p>
          <a:p>
            <a:pPr marL="457200" indent="-457200">
              <a:buFont typeface="+mj-lt"/>
              <a:buAutoNum type="arabicPeriod"/>
            </a:pPr>
            <a:endParaRPr lang="en-US" dirty="0">
              <a:latin typeface="Helvetica" charset="0"/>
              <a:ea typeface="Helvetica" charset="0"/>
              <a:cs typeface="Helvetica" charset="0"/>
            </a:endParaRPr>
          </a:p>
          <a:p>
            <a:pPr marL="457200" indent="-457200">
              <a:buFont typeface="+mj-lt"/>
              <a:buAutoNum type="arabicPeriod"/>
            </a:pPr>
            <a:endParaRPr lang="en-US" dirty="0">
              <a:latin typeface="Helvetica" charset="0"/>
              <a:ea typeface="Helvetica" charset="0"/>
              <a:cs typeface="Helvetica" charset="0"/>
            </a:endParaRPr>
          </a:p>
        </p:txBody>
      </p:sp>
      <p:pic>
        <p:nvPicPr>
          <p:cNvPr id="5" name="Picture 4"/>
          <p:cNvPicPr>
            <a:picLocks noChangeAspect="1"/>
          </p:cNvPicPr>
          <p:nvPr/>
        </p:nvPicPr>
        <p:blipFill>
          <a:blip r:embed="rId2"/>
          <a:stretch>
            <a:fillRect/>
          </a:stretch>
        </p:blipFill>
        <p:spPr>
          <a:xfrm>
            <a:off x="10287000" y="0"/>
            <a:ext cx="1905000" cy="838200"/>
          </a:xfrm>
          <a:prstGeom prst="rect">
            <a:avLst/>
          </a:prstGeom>
        </p:spPr>
      </p:pic>
      <p:sp>
        <p:nvSpPr>
          <p:cNvPr id="6" name="Slide Number Placeholder 5"/>
          <p:cNvSpPr>
            <a:spLocks noGrp="1"/>
          </p:cNvSpPr>
          <p:nvPr>
            <p:ph type="sldNum" sz="quarter" idx="12"/>
          </p:nvPr>
        </p:nvSpPr>
        <p:spPr/>
        <p:txBody>
          <a:bodyPr/>
          <a:lstStyle/>
          <a:p>
            <a:fld id="{489F670B-5485-F94C-8B47-A9B8BCC52989}" type="slidenum">
              <a:rPr lang="en-US" smtClean="0"/>
              <a:t>16</a:t>
            </a:fld>
            <a:endParaRPr lang="en-US"/>
          </a:p>
        </p:txBody>
      </p:sp>
    </p:spTree>
    <p:extLst>
      <p:ext uri="{BB962C8B-B14F-4D97-AF65-F5344CB8AC3E}">
        <p14:creationId xmlns:p14="http://schemas.microsoft.com/office/powerpoint/2010/main" val="545856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Hadoop over GENI</a:t>
            </a:r>
          </a:p>
        </p:txBody>
      </p:sp>
      <p:sp>
        <p:nvSpPr>
          <p:cNvPr id="4" name="Content Placeholder 2"/>
          <p:cNvSpPr txBox="1">
            <a:spLocks/>
          </p:cNvSpPr>
          <p:nvPr/>
        </p:nvSpPr>
        <p:spPr>
          <a:xfrm>
            <a:off x="1325882" y="2072838"/>
            <a:ext cx="9601196" cy="3318936"/>
          </a:xfrm>
          <a:prstGeom prst="rect">
            <a:avLst/>
          </a:prstGeom>
        </p:spPr>
        <p:txBody>
          <a:bodyPr>
            <a:normAutofit fontScale="92500"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b="1" dirty="0">
                <a:solidFill>
                  <a:schemeClr val="tx1"/>
                </a:solidFill>
              </a:rPr>
              <a:t>We conduct </a:t>
            </a:r>
            <a:r>
              <a:rPr lang="en-US" dirty="0">
                <a:solidFill>
                  <a:schemeClr val="tx1"/>
                </a:solidFill>
              </a:rPr>
              <a:t>330 tests for 11 setups </a:t>
            </a:r>
            <a:r>
              <a:rPr lang="en-US" b="1" dirty="0">
                <a:solidFill>
                  <a:schemeClr val="tx1"/>
                </a:solidFill>
              </a:rPr>
              <a:t>and took 95% percentage interval for the all of the showing result</a:t>
            </a:r>
            <a:endParaRPr lang="en-US" dirty="0">
              <a:solidFill>
                <a:schemeClr val="tx1"/>
              </a:solidFill>
              <a:latin typeface="Times New Roman" charset="0"/>
              <a:ea typeface="Times New Roman" charset="0"/>
              <a:cs typeface="Times New Roman" charset="0"/>
            </a:endParaRPr>
          </a:p>
          <a:p>
            <a:r>
              <a:rPr lang="en-US" dirty="0">
                <a:latin typeface="Times New Roman" charset="0"/>
                <a:ea typeface="Times New Roman" charset="0"/>
                <a:cs typeface="Times New Roman" charset="0"/>
              </a:rPr>
              <a:t>Hadoop Cluster Hardware Resource for various M/R jobs: </a:t>
            </a:r>
          </a:p>
          <a:p>
            <a:pPr lvl="1"/>
            <a:r>
              <a:rPr lang="en-US" dirty="0">
                <a:latin typeface="Times New Roman" charset="0"/>
                <a:ea typeface="Times New Roman" charset="0"/>
                <a:cs typeface="Times New Roman" charset="0"/>
              </a:rPr>
              <a:t>CPU Usage</a:t>
            </a:r>
          </a:p>
          <a:p>
            <a:pPr lvl="1"/>
            <a:r>
              <a:rPr lang="en-US" dirty="0">
                <a:latin typeface="Times New Roman" charset="0"/>
                <a:ea typeface="Times New Roman" charset="0"/>
                <a:cs typeface="Times New Roman" charset="0"/>
              </a:rPr>
              <a:t>Memory Usage</a:t>
            </a:r>
          </a:p>
          <a:p>
            <a:r>
              <a:rPr lang="en-US" dirty="0" err="1">
                <a:latin typeface="Times New Roman" charset="0"/>
                <a:ea typeface="Times New Roman" charset="0"/>
                <a:cs typeface="Times New Roman" charset="0"/>
              </a:rPr>
              <a:t>HiBench</a:t>
            </a:r>
            <a:r>
              <a:rPr lang="en-US" dirty="0">
                <a:latin typeface="Times New Roman" charset="0"/>
                <a:ea typeface="Times New Roman" charset="0"/>
                <a:cs typeface="Times New Roman" charset="0"/>
              </a:rPr>
              <a:t> MapReduce Job Run time</a:t>
            </a:r>
          </a:p>
          <a:p>
            <a:r>
              <a:rPr lang="en-US" dirty="0">
                <a:latin typeface="Times New Roman" charset="0"/>
                <a:ea typeface="Times New Roman" charset="0"/>
                <a:cs typeface="Times New Roman" charset="0"/>
              </a:rPr>
              <a:t>Intermedia Data Transfer Capture</a:t>
            </a:r>
          </a:p>
          <a:p>
            <a:r>
              <a:rPr lang="en-US" dirty="0">
                <a:latin typeface="Times New Roman" charset="0"/>
                <a:ea typeface="Times New Roman" charset="0"/>
                <a:cs typeface="Times New Roman" charset="0"/>
              </a:rPr>
              <a:t>Critical Data Flow Identification</a:t>
            </a:r>
          </a:p>
          <a:p>
            <a:r>
              <a:rPr lang="en-US" dirty="0">
                <a:latin typeface="Times New Roman" charset="0"/>
                <a:ea typeface="Times New Roman" charset="0"/>
                <a:cs typeface="Times New Roman" charset="0"/>
              </a:rPr>
              <a:t>SDN Control Traffic Cost</a:t>
            </a:r>
          </a:p>
        </p:txBody>
      </p:sp>
      <p:pic>
        <p:nvPicPr>
          <p:cNvPr id="5" name="Picture 4"/>
          <p:cNvPicPr>
            <a:picLocks noChangeAspect="1"/>
          </p:cNvPicPr>
          <p:nvPr/>
        </p:nvPicPr>
        <p:blipFill>
          <a:blip r:embed="rId2"/>
          <a:stretch>
            <a:fillRect/>
          </a:stretch>
        </p:blipFill>
        <p:spPr>
          <a:xfrm>
            <a:off x="10287000" y="0"/>
            <a:ext cx="1905000" cy="838200"/>
          </a:xfrm>
          <a:prstGeom prst="rect">
            <a:avLst/>
          </a:prstGeom>
        </p:spPr>
      </p:pic>
      <p:sp>
        <p:nvSpPr>
          <p:cNvPr id="6" name="Slide Number Placeholder 5"/>
          <p:cNvSpPr>
            <a:spLocks noGrp="1"/>
          </p:cNvSpPr>
          <p:nvPr>
            <p:ph type="sldNum" sz="quarter" idx="12"/>
          </p:nvPr>
        </p:nvSpPr>
        <p:spPr/>
        <p:txBody>
          <a:bodyPr/>
          <a:lstStyle/>
          <a:p>
            <a:fld id="{489F670B-5485-F94C-8B47-A9B8BCC52989}" type="slidenum">
              <a:rPr lang="en-US" smtClean="0"/>
              <a:t>17</a:t>
            </a:fld>
            <a:endParaRPr lang="en-US"/>
          </a:p>
        </p:txBody>
      </p:sp>
    </p:spTree>
    <p:extLst>
      <p:ext uri="{BB962C8B-B14F-4D97-AF65-F5344CB8AC3E}">
        <p14:creationId xmlns:p14="http://schemas.microsoft.com/office/powerpoint/2010/main" val="20720378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charset="0"/>
                <a:ea typeface="Times New Roman" charset="0"/>
                <a:cs typeface="Times New Roman" charset="0"/>
              </a:rPr>
              <a:t>Hardware usage: CPU and Memory</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5689" y="2101336"/>
            <a:ext cx="8449559" cy="204533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5690" y="4062017"/>
            <a:ext cx="8449559" cy="2046683"/>
          </a:xfrm>
          <a:prstGeom prst="rect">
            <a:avLst/>
          </a:prstGeom>
        </p:spPr>
      </p:pic>
      <p:pic>
        <p:nvPicPr>
          <p:cNvPr id="6" name="Picture 5"/>
          <p:cNvPicPr>
            <a:picLocks noChangeAspect="1"/>
          </p:cNvPicPr>
          <p:nvPr/>
        </p:nvPicPr>
        <p:blipFill>
          <a:blip r:embed="rId4"/>
          <a:stretch>
            <a:fillRect/>
          </a:stretch>
        </p:blipFill>
        <p:spPr>
          <a:xfrm>
            <a:off x="10287000" y="0"/>
            <a:ext cx="1905000" cy="838200"/>
          </a:xfrm>
          <a:prstGeom prst="rect">
            <a:avLst/>
          </a:prstGeom>
        </p:spPr>
      </p:pic>
      <p:sp>
        <p:nvSpPr>
          <p:cNvPr id="7" name="Slide Number Placeholder 6"/>
          <p:cNvSpPr>
            <a:spLocks noGrp="1"/>
          </p:cNvSpPr>
          <p:nvPr>
            <p:ph type="sldNum" sz="quarter" idx="12"/>
          </p:nvPr>
        </p:nvSpPr>
        <p:spPr/>
        <p:txBody>
          <a:bodyPr/>
          <a:lstStyle/>
          <a:p>
            <a:fld id="{489F670B-5485-F94C-8B47-A9B8BCC52989}" type="slidenum">
              <a:rPr lang="en-US" smtClean="0"/>
              <a:t>18</a:t>
            </a:fld>
            <a:endParaRPr lang="en-US"/>
          </a:p>
        </p:txBody>
      </p:sp>
    </p:spTree>
    <p:extLst>
      <p:ext uri="{BB962C8B-B14F-4D97-AF65-F5344CB8AC3E}">
        <p14:creationId xmlns:p14="http://schemas.microsoft.com/office/powerpoint/2010/main" val="301824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charset="0"/>
                <a:ea typeface="Times New Roman" charset="0"/>
                <a:cs typeface="Times New Roman" charset="0"/>
              </a:rPr>
              <a:t>Job Run Time and Intermedia Data</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7799" y="3981123"/>
            <a:ext cx="8442006" cy="2050441"/>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7799" y="1932038"/>
            <a:ext cx="8442006" cy="2049085"/>
          </a:xfrm>
          <a:prstGeom prst="rect">
            <a:avLst/>
          </a:prstGeom>
        </p:spPr>
      </p:pic>
      <p:pic>
        <p:nvPicPr>
          <p:cNvPr id="5" name="Picture 4"/>
          <p:cNvPicPr>
            <a:picLocks noChangeAspect="1"/>
          </p:cNvPicPr>
          <p:nvPr/>
        </p:nvPicPr>
        <p:blipFill>
          <a:blip r:embed="rId4"/>
          <a:stretch>
            <a:fillRect/>
          </a:stretch>
        </p:blipFill>
        <p:spPr>
          <a:xfrm>
            <a:off x="10287000" y="0"/>
            <a:ext cx="1905000" cy="838200"/>
          </a:xfrm>
          <a:prstGeom prst="rect">
            <a:avLst/>
          </a:prstGeom>
        </p:spPr>
      </p:pic>
      <p:sp>
        <p:nvSpPr>
          <p:cNvPr id="6" name="Slide Number Placeholder 5"/>
          <p:cNvSpPr>
            <a:spLocks noGrp="1"/>
          </p:cNvSpPr>
          <p:nvPr>
            <p:ph type="sldNum" sz="quarter" idx="12"/>
          </p:nvPr>
        </p:nvSpPr>
        <p:spPr/>
        <p:txBody>
          <a:bodyPr/>
          <a:lstStyle/>
          <a:p>
            <a:fld id="{489F670B-5485-F94C-8B47-A9B8BCC52989}" type="slidenum">
              <a:rPr lang="en-US" smtClean="0"/>
              <a:t>19</a:t>
            </a:fld>
            <a:endParaRPr lang="en-US"/>
          </a:p>
        </p:txBody>
      </p:sp>
    </p:spTree>
    <p:extLst>
      <p:ext uri="{BB962C8B-B14F-4D97-AF65-F5344CB8AC3E}">
        <p14:creationId xmlns:p14="http://schemas.microsoft.com/office/powerpoint/2010/main" val="7878295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Experiment Challenges</a:t>
            </a:r>
          </a:p>
        </p:txBody>
      </p:sp>
      <p:sp>
        <p:nvSpPr>
          <p:cNvPr id="3" name="Content Placeholder 2"/>
          <p:cNvSpPr>
            <a:spLocks noGrp="1"/>
          </p:cNvSpPr>
          <p:nvPr>
            <p:ph idx="1"/>
          </p:nvPr>
        </p:nvSpPr>
        <p:spPr/>
        <p:txBody>
          <a:bodyPr>
            <a:normAutofit lnSpcReduction="10000"/>
          </a:bodyPr>
          <a:lstStyle/>
          <a:p>
            <a:r>
              <a:rPr lang="en-US" dirty="0"/>
              <a:t>Properties of the Shared Public testbed</a:t>
            </a:r>
            <a:r>
              <a:rPr lang="en-US" baseline="30000" dirty="0"/>
              <a:t>[1]</a:t>
            </a:r>
          </a:p>
          <a:p>
            <a:pPr lvl="1"/>
            <a:r>
              <a:rPr lang="en-US" dirty="0"/>
              <a:t>Large scale, diverse topologies</a:t>
            </a:r>
          </a:p>
          <a:p>
            <a:pPr lvl="1"/>
            <a:r>
              <a:rPr lang="en-US" dirty="0"/>
              <a:t>Resources are shared and sometimes can be limited due to high demand from other experimenters</a:t>
            </a:r>
          </a:p>
          <a:p>
            <a:pPr lvl="1"/>
            <a:r>
              <a:rPr lang="en-US" dirty="0"/>
              <a:t>Relying on objective conditions, e.g., power, network connectivity, etc. </a:t>
            </a:r>
          </a:p>
          <a:p>
            <a:pPr lvl="2"/>
            <a:r>
              <a:rPr lang="en-US" dirty="0"/>
              <a:t>Especially the geographical and federated testbed, e.g., </a:t>
            </a:r>
            <a:r>
              <a:rPr lang="en-US" dirty="0" err="1"/>
              <a:t>GpENI</a:t>
            </a:r>
            <a:r>
              <a:rPr lang="en-US" dirty="0"/>
              <a:t>, GENI, etc. </a:t>
            </a:r>
          </a:p>
          <a:p>
            <a:pPr lvl="1"/>
            <a:r>
              <a:rPr lang="en-US" dirty="0"/>
              <a:t>Low-level debugging may be needed between experimenters and the testbed operators. </a:t>
            </a:r>
          </a:p>
          <a:p>
            <a:r>
              <a:rPr lang="en-US" dirty="0"/>
              <a:t>Challenges to the experimenters</a:t>
            </a:r>
            <a:r>
              <a:rPr lang="en-US" baseline="30000" dirty="0"/>
              <a:t>[1]</a:t>
            </a:r>
          </a:p>
          <a:p>
            <a:pPr lvl="1"/>
            <a:r>
              <a:rPr lang="en-US" dirty="0"/>
              <a:t>Automation</a:t>
            </a:r>
          </a:p>
          <a:p>
            <a:pPr lvl="2"/>
            <a:r>
              <a:rPr lang="en-US" dirty="0"/>
              <a:t>Easy to bring up and down the experimental</a:t>
            </a:r>
          </a:p>
          <a:p>
            <a:pPr lvl="3"/>
            <a:r>
              <a:rPr lang="en-US" dirty="0"/>
              <a:t>Install necessary packages and scripts at the bootstrap stage. </a:t>
            </a:r>
          </a:p>
          <a:p>
            <a:pPr lvl="2"/>
            <a:r>
              <a:rPr lang="en-US" dirty="0"/>
              <a:t>Easy to switch to another ”slice” with equivalent resources when necessary (i.e., when outage occurs)</a:t>
            </a:r>
          </a:p>
          <a:p>
            <a:pPr lvl="2"/>
            <a:r>
              <a:rPr lang="en-US" dirty="0"/>
              <a:t>Execution and analytics</a:t>
            </a:r>
          </a:p>
          <a:p>
            <a:pPr lvl="2"/>
            <a:r>
              <a:rPr lang="en-US" dirty="0"/>
              <a:t>Easy to scale-up the experiment, i.e., larger topologies, more nodes, more links, etc. </a:t>
            </a:r>
          </a:p>
          <a:p>
            <a:endParaRPr lang="en-US" dirty="0"/>
          </a:p>
        </p:txBody>
      </p:sp>
      <p:pic>
        <p:nvPicPr>
          <p:cNvPr id="4" name="Picture 3"/>
          <p:cNvPicPr>
            <a:picLocks noChangeAspect="1"/>
          </p:cNvPicPr>
          <p:nvPr/>
        </p:nvPicPr>
        <p:blipFill>
          <a:blip r:embed="rId2"/>
          <a:stretch>
            <a:fillRect/>
          </a:stretch>
        </p:blipFill>
        <p:spPr>
          <a:xfrm>
            <a:off x="10287000" y="0"/>
            <a:ext cx="1905000" cy="838200"/>
          </a:xfrm>
          <a:prstGeom prst="rect">
            <a:avLst/>
          </a:prstGeom>
        </p:spPr>
      </p:pic>
      <p:sp>
        <p:nvSpPr>
          <p:cNvPr id="5" name="Slide Number Placeholder 4"/>
          <p:cNvSpPr>
            <a:spLocks noGrp="1"/>
          </p:cNvSpPr>
          <p:nvPr>
            <p:ph type="sldNum" sz="quarter" idx="12"/>
          </p:nvPr>
        </p:nvSpPr>
        <p:spPr/>
        <p:txBody>
          <a:bodyPr/>
          <a:lstStyle/>
          <a:p>
            <a:fld id="{489F670B-5485-F94C-8B47-A9B8BCC52989}" type="slidenum">
              <a:rPr lang="en-US" smtClean="0"/>
              <a:t>2</a:t>
            </a:fld>
            <a:endParaRPr lang="en-US"/>
          </a:p>
        </p:txBody>
      </p:sp>
    </p:spTree>
    <p:extLst>
      <p:ext uri="{BB962C8B-B14F-4D97-AF65-F5344CB8AC3E}">
        <p14:creationId xmlns:p14="http://schemas.microsoft.com/office/powerpoint/2010/main" val="19736328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278" y="3386139"/>
            <a:ext cx="4490786" cy="2722562"/>
          </a:xfrm>
        </p:spPr>
        <p:txBody>
          <a:bodyPr>
            <a:normAutofit/>
          </a:bodyPr>
          <a:lstStyle/>
          <a:p>
            <a:r>
              <a:rPr lang="en-US" dirty="0"/>
              <a:t>Hadoop Cluster Deployment Example and Some Test Results</a:t>
            </a:r>
            <a:endParaRPr lang="en-US" dirty="0">
              <a:latin typeface="Helvetica" charset="0"/>
              <a:ea typeface="Helvetica" charset="0"/>
              <a:cs typeface="Helvetica" charset="0"/>
            </a:endParaRPr>
          </a:p>
        </p:txBody>
      </p:sp>
      <p:sp>
        <p:nvSpPr>
          <p:cNvPr id="5" name="Slide Number Placeholder 4"/>
          <p:cNvSpPr>
            <a:spLocks noGrp="1"/>
          </p:cNvSpPr>
          <p:nvPr>
            <p:ph type="sldNum" sz="quarter" idx="12"/>
          </p:nvPr>
        </p:nvSpPr>
        <p:spPr/>
        <p:txBody>
          <a:bodyPr/>
          <a:lstStyle/>
          <a:p>
            <a:fld id="{CD490F4D-ED8B-0041-AFB2-3FBFBFFC046E}" type="slidenum">
              <a:rPr lang="en-US" smtClean="0">
                <a:latin typeface="Helvetica" charset="0"/>
                <a:ea typeface="Helvetica" charset="0"/>
                <a:cs typeface="Helvetica" charset="0"/>
              </a:rPr>
              <a:t>20</a:t>
            </a:fld>
            <a:endParaRPr lang="en-US">
              <a:latin typeface="Helvetica" charset="0"/>
              <a:ea typeface="Helvetica" charset="0"/>
              <a:cs typeface="Helvetica" charset="0"/>
            </a:endParaRPr>
          </a:p>
        </p:txBody>
      </p:sp>
      <p:pic>
        <p:nvPicPr>
          <p:cNvPr id="6" name="Picture 5"/>
          <p:cNvPicPr>
            <a:picLocks noChangeAspect="1"/>
          </p:cNvPicPr>
          <p:nvPr/>
        </p:nvPicPr>
        <p:blipFill>
          <a:blip r:embed="rId3"/>
          <a:stretch>
            <a:fillRect/>
          </a:stretch>
        </p:blipFill>
        <p:spPr>
          <a:xfrm>
            <a:off x="4798241" y="0"/>
            <a:ext cx="7393759" cy="6858000"/>
          </a:xfrm>
          <a:prstGeom prst="rect">
            <a:avLst/>
          </a:prstGeom>
        </p:spPr>
      </p:pic>
      <p:pic>
        <p:nvPicPr>
          <p:cNvPr id="7" name="Picture 6"/>
          <p:cNvPicPr>
            <a:picLocks noChangeAspect="1"/>
          </p:cNvPicPr>
          <p:nvPr/>
        </p:nvPicPr>
        <p:blipFill>
          <a:blip r:embed="rId4"/>
          <a:stretch>
            <a:fillRect/>
          </a:stretch>
        </p:blipFill>
        <p:spPr>
          <a:xfrm>
            <a:off x="1250959" y="1022301"/>
            <a:ext cx="11085095" cy="323482"/>
          </a:xfrm>
          <a:prstGeom prst="rect">
            <a:avLst/>
          </a:prstGeom>
          <a:ln w="31750">
            <a:solidFill>
              <a:srgbClr val="FF0000"/>
            </a:solidFill>
          </a:ln>
        </p:spPr>
      </p:pic>
      <p:pic>
        <p:nvPicPr>
          <p:cNvPr id="8" name="Content Placeholder 5"/>
          <p:cNvPicPr>
            <a:picLocks noGrp="1" noChangeAspect="1"/>
          </p:cNvPicPr>
          <p:nvPr/>
        </p:nvPicPr>
        <p:blipFill>
          <a:blip r:embed="rId5">
            <a:extLst>
              <a:ext uri="{28A0092B-C50C-407E-A947-70E740481C1C}">
                <a14:useLocalDpi xmlns:a14="http://schemas.microsoft.com/office/drawing/2010/main" val="0"/>
              </a:ext>
            </a:extLst>
          </a:blip>
          <a:stretch>
            <a:fillRect/>
          </a:stretch>
        </p:blipFill>
        <p:spPr>
          <a:xfrm>
            <a:off x="421375" y="1370717"/>
            <a:ext cx="3824080" cy="2203943"/>
          </a:xfrm>
          <a:prstGeom prst="rect">
            <a:avLst/>
          </a:prstGeom>
        </p:spPr>
      </p:pic>
    </p:spTree>
    <p:extLst>
      <p:ext uri="{BB962C8B-B14F-4D97-AF65-F5344CB8AC3E}">
        <p14:creationId xmlns:p14="http://schemas.microsoft.com/office/powerpoint/2010/main" val="1527434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Learned: Set up Automation</a:t>
            </a:r>
          </a:p>
        </p:txBody>
      </p:sp>
      <p:pic>
        <p:nvPicPr>
          <p:cNvPr id="4" name="Picture 3"/>
          <p:cNvPicPr>
            <a:picLocks noChangeAspect="1"/>
          </p:cNvPicPr>
          <p:nvPr/>
        </p:nvPicPr>
        <p:blipFill>
          <a:blip r:embed="rId2"/>
          <a:stretch>
            <a:fillRect/>
          </a:stretch>
        </p:blipFill>
        <p:spPr>
          <a:xfrm>
            <a:off x="2479602" y="4490865"/>
            <a:ext cx="6135103" cy="1713898"/>
          </a:xfrm>
          <a:prstGeom prst="rect">
            <a:avLst/>
          </a:prstGeom>
        </p:spPr>
      </p:pic>
      <p:pic>
        <p:nvPicPr>
          <p:cNvPr id="5" name="Picture 4"/>
          <p:cNvPicPr>
            <a:picLocks noChangeAspect="1"/>
          </p:cNvPicPr>
          <p:nvPr/>
        </p:nvPicPr>
        <p:blipFill rotWithShape="1">
          <a:blip r:embed="rId3"/>
          <a:srcRect b="11725"/>
          <a:stretch/>
        </p:blipFill>
        <p:spPr>
          <a:xfrm>
            <a:off x="1754659" y="1865019"/>
            <a:ext cx="5607434" cy="2239059"/>
          </a:xfrm>
          <a:prstGeom prst="rect">
            <a:avLst/>
          </a:prstGeom>
        </p:spPr>
      </p:pic>
      <p:sp>
        <p:nvSpPr>
          <p:cNvPr id="6" name="TextBox 5"/>
          <p:cNvSpPr txBox="1"/>
          <p:nvPr/>
        </p:nvSpPr>
        <p:spPr>
          <a:xfrm>
            <a:off x="838200" y="1690688"/>
            <a:ext cx="4413422" cy="369332"/>
          </a:xfrm>
          <a:prstGeom prst="rect">
            <a:avLst/>
          </a:prstGeom>
          <a:noFill/>
        </p:spPr>
        <p:txBody>
          <a:bodyPr wrap="square" rtlCol="0">
            <a:spAutoFit/>
          </a:bodyPr>
          <a:lstStyle/>
          <a:p>
            <a:pPr marL="285750" indent="-285750">
              <a:buFont typeface="Arial" charset="0"/>
              <a:buChar char="•"/>
            </a:pPr>
            <a:r>
              <a:rPr lang="en-US" dirty="0"/>
              <a:t>Test-automate-test-save cycle</a:t>
            </a:r>
            <a:r>
              <a:rPr lang="en-US" baseline="30000" dirty="0"/>
              <a:t>[1]</a:t>
            </a:r>
          </a:p>
        </p:txBody>
      </p:sp>
      <p:sp>
        <p:nvSpPr>
          <p:cNvPr id="7" name="Rectangle 6"/>
          <p:cNvSpPr/>
          <p:nvPr/>
        </p:nvSpPr>
        <p:spPr>
          <a:xfrm>
            <a:off x="838200" y="4306199"/>
            <a:ext cx="9417908" cy="369332"/>
          </a:xfrm>
          <a:prstGeom prst="rect">
            <a:avLst/>
          </a:prstGeom>
        </p:spPr>
        <p:txBody>
          <a:bodyPr wrap="square">
            <a:spAutoFit/>
          </a:bodyPr>
          <a:lstStyle/>
          <a:p>
            <a:pPr marL="285750" indent="-285750">
              <a:buFont typeface="Arial" charset="0"/>
              <a:buChar char="•"/>
            </a:pPr>
            <a:r>
              <a:rPr lang="en-US" dirty="0"/>
              <a:t>Procedures for building experiments on a public shared testbed</a:t>
            </a:r>
            <a:r>
              <a:rPr lang="en-US" baseline="30000" dirty="0"/>
              <a:t>[1]</a:t>
            </a:r>
            <a:r>
              <a:rPr lang="en-US" dirty="0"/>
              <a:t> </a:t>
            </a:r>
          </a:p>
        </p:txBody>
      </p:sp>
      <p:pic>
        <p:nvPicPr>
          <p:cNvPr id="8" name="Picture 7"/>
          <p:cNvPicPr>
            <a:picLocks noChangeAspect="1"/>
          </p:cNvPicPr>
          <p:nvPr/>
        </p:nvPicPr>
        <p:blipFill>
          <a:blip r:embed="rId4"/>
          <a:stretch>
            <a:fillRect/>
          </a:stretch>
        </p:blipFill>
        <p:spPr>
          <a:xfrm>
            <a:off x="10287000" y="0"/>
            <a:ext cx="1905000" cy="838200"/>
          </a:xfrm>
          <a:prstGeom prst="rect">
            <a:avLst/>
          </a:prstGeom>
        </p:spPr>
      </p:pic>
      <p:sp>
        <p:nvSpPr>
          <p:cNvPr id="3" name="Slide Number Placeholder 2"/>
          <p:cNvSpPr>
            <a:spLocks noGrp="1"/>
          </p:cNvSpPr>
          <p:nvPr>
            <p:ph type="sldNum" sz="quarter" idx="12"/>
          </p:nvPr>
        </p:nvSpPr>
        <p:spPr/>
        <p:txBody>
          <a:bodyPr/>
          <a:lstStyle/>
          <a:p>
            <a:fld id="{489F670B-5485-F94C-8B47-A9B8BCC52989}" type="slidenum">
              <a:rPr lang="en-US" smtClean="0"/>
              <a:t>21</a:t>
            </a:fld>
            <a:endParaRPr lang="en-US"/>
          </a:p>
        </p:txBody>
      </p:sp>
    </p:spTree>
    <p:extLst>
      <p:ext uri="{BB962C8B-B14F-4D97-AF65-F5344CB8AC3E}">
        <p14:creationId xmlns:p14="http://schemas.microsoft.com/office/powerpoint/2010/main" val="1095700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Statistical Validity and Robustness for Reproducibility </a:t>
            </a:r>
          </a:p>
        </p:txBody>
      </p:sp>
      <p:sp>
        <p:nvSpPr>
          <p:cNvPr id="3" name="Content Placeholder 2"/>
          <p:cNvSpPr>
            <a:spLocks noGrp="1"/>
          </p:cNvSpPr>
          <p:nvPr>
            <p:ph idx="1"/>
          </p:nvPr>
        </p:nvSpPr>
        <p:spPr/>
        <p:txBody>
          <a:bodyPr/>
          <a:lstStyle/>
          <a:p>
            <a:r>
              <a:rPr lang="en-US" sz="2400" dirty="0"/>
              <a:t>Important to run multiple replications</a:t>
            </a:r>
          </a:p>
          <a:p>
            <a:pPr lvl="1"/>
            <a:r>
              <a:rPr lang="en-US" sz="2000" dirty="0"/>
              <a:t>- Results differ due a variety of reasons from one run to another</a:t>
            </a:r>
          </a:p>
          <a:p>
            <a:pPr lvl="2"/>
            <a:r>
              <a:rPr lang="en-US" sz="1600" dirty="0"/>
              <a:t>Some times, testbeds are virtual networks themselves – conditions differ</a:t>
            </a:r>
          </a:p>
          <a:p>
            <a:r>
              <a:rPr lang="en-US" sz="2400" dirty="0"/>
              <a:t>Importance to report on Confidence Interval!</a:t>
            </a:r>
          </a:p>
          <a:p>
            <a:r>
              <a:rPr lang="en-US" sz="2400" dirty="0"/>
              <a:t>“Fundamental principles of statistical design” </a:t>
            </a:r>
            <a:r>
              <a:rPr lang="en-US" sz="2400" baseline="30000" dirty="0"/>
              <a:t>[7]</a:t>
            </a:r>
          </a:p>
          <a:p>
            <a:pPr lvl="1"/>
            <a:r>
              <a:rPr lang="en-US" sz="2000" dirty="0"/>
              <a:t>Fundamental principle 1: “Science is knowledge obtained by repeated experiment or observation: if n = 1, it is not science, as it has not been shown to be reproducible. You need a random sample of independent measurements.”</a:t>
            </a:r>
          </a:p>
          <a:p>
            <a:pPr lvl="1"/>
            <a:r>
              <a:rPr lang="en-US" sz="2000" dirty="0"/>
              <a:t>Fundamental principle 4: “Although replicates cannot support inference on the main experimental questions, they do provide important quality controls of the conduct of experiments.”</a:t>
            </a:r>
          </a:p>
          <a:p>
            <a:endParaRPr lang="en-US" sz="2400" dirty="0"/>
          </a:p>
          <a:p>
            <a:endParaRPr lang="en-US" sz="2400" dirty="0"/>
          </a:p>
          <a:p>
            <a:pPr lvl="1"/>
            <a:endParaRPr lang="en-US" dirty="0"/>
          </a:p>
          <a:p>
            <a:endParaRPr lang="en-US" dirty="0"/>
          </a:p>
          <a:p>
            <a:endParaRPr lang="en-US" dirty="0"/>
          </a:p>
        </p:txBody>
      </p:sp>
      <p:pic>
        <p:nvPicPr>
          <p:cNvPr id="4" name="Picture 3"/>
          <p:cNvPicPr>
            <a:picLocks noChangeAspect="1"/>
          </p:cNvPicPr>
          <p:nvPr/>
        </p:nvPicPr>
        <p:blipFill>
          <a:blip r:embed="rId2"/>
          <a:stretch>
            <a:fillRect/>
          </a:stretch>
        </p:blipFill>
        <p:spPr>
          <a:xfrm>
            <a:off x="10287000" y="0"/>
            <a:ext cx="1905000" cy="838200"/>
          </a:xfrm>
          <a:prstGeom prst="rect">
            <a:avLst/>
          </a:prstGeom>
        </p:spPr>
      </p:pic>
      <p:sp>
        <p:nvSpPr>
          <p:cNvPr id="5" name="Slide Number Placeholder 4"/>
          <p:cNvSpPr>
            <a:spLocks noGrp="1"/>
          </p:cNvSpPr>
          <p:nvPr>
            <p:ph type="sldNum" sz="quarter" idx="12"/>
          </p:nvPr>
        </p:nvSpPr>
        <p:spPr/>
        <p:txBody>
          <a:bodyPr/>
          <a:lstStyle/>
          <a:p>
            <a:fld id="{489F670B-5485-F94C-8B47-A9B8BCC52989}" type="slidenum">
              <a:rPr lang="en-US" smtClean="0"/>
              <a:t>22</a:t>
            </a:fld>
            <a:endParaRPr lang="en-US"/>
          </a:p>
        </p:txBody>
      </p:sp>
    </p:spTree>
    <p:extLst>
      <p:ext uri="{BB962C8B-B14F-4D97-AF65-F5344CB8AC3E}">
        <p14:creationId xmlns:p14="http://schemas.microsoft.com/office/powerpoint/2010/main" val="500246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normAutofit fontScale="70000" lnSpcReduction="20000"/>
          </a:bodyPr>
          <a:lstStyle/>
          <a:p>
            <a:r>
              <a:rPr lang="en-US" i="1" dirty="0"/>
              <a:t>[</a:t>
            </a:r>
            <a:r>
              <a:rPr lang="en-US" dirty="0"/>
              <a:t>1] S. Edward, X. Liu, N. Riga, Creating Repeatable Computer Science and Networking Experiments on Shared, Public Testbeds, </a:t>
            </a:r>
            <a:r>
              <a:rPr lang="en-US" i="1" dirty="0"/>
              <a:t>ACM SIGOPS Operating Systems Review</a:t>
            </a:r>
            <a:r>
              <a:rPr lang="en-US" dirty="0"/>
              <a:t>, 2015.</a:t>
            </a:r>
          </a:p>
          <a:p>
            <a:r>
              <a:rPr lang="en-US" dirty="0"/>
              <a:t>[2] X. Liu, P. </a:t>
            </a:r>
            <a:r>
              <a:rPr lang="en-US" dirty="0" err="1"/>
              <a:t>Juluri</a:t>
            </a:r>
            <a:r>
              <a:rPr lang="en-US" dirty="0"/>
              <a:t>, D. </a:t>
            </a:r>
            <a:r>
              <a:rPr lang="en-US" dirty="0" err="1"/>
              <a:t>Medhi</a:t>
            </a:r>
            <a:r>
              <a:rPr lang="en-US" dirty="0"/>
              <a:t>, An Experimental Study on Dynamic Network Reconfiguration in a Virtualized Network Environment Using Autonomic Management, </a:t>
            </a:r>
            <a:r>
              <a:rPr lang="en-US" i="1" dirty="0"/>
              <a:t>Proc of 2013 IFIP/IEEE Integrated Network Management Symposium (IM</a:t>
            </a:r>
            <a:r>
              <a:rPr lang="en-US" dirty="0"/>
              <a:t>), Ghent, Belgium, 2013. </a:t>
            </a:r>
          </a:p>
          <a:p>
            <a:r>
              <a:rPr lang="en-US" dirty="0"/>
              <a:t>[3] Xuan Liu, Nicky Riga, Deep </a:t>
            </a:r>
            <a:r>
              <a:rPr lang="en-US" dirty="0" err="1"/>
              <a:t>Medhi</a:t>
            </a:r>
            <a:r>
              <a:rPr lang="en-US" dirty="0"/>
              <a:t>  "Design of a software-defined resilient virtualized networking environment." Proc. </a:t>
            </a:r>
            <a:r>
              <a:rPr lang="en-US" i="1" dirty="0"/>
              <a:t>2015 11th International Conference on the  Design of Reliable Communication Networks (DRCN),</a:t>
            </a:r>
            <a:r>
              <a:rPr lang="en-US" dirty="0"/>
              <a:t>. 2015.</a:t>
            </a:r>
          </a:p>
          <a:p>
            <a:r>
              <a:rPr lang="en-US" dirty="0"/>
              <a:t>[4] </a:t>
            </a:r>
            <a:r>
              <a:rPr lang="en-US" dirty="0" err="1"/>
              <a:t>Juluri</a:t>
            </a:r>
            <a:r>
              <a:rPr lang="en-US" dirty="0"/>
              <a:t>, </a:t>
            </a:r>
            <a:r>
              <a:rPr lang="en-US" dirty="0" err="1"/>
              <a:t>Parikshit</a:t>
            </a:r>
            <a:r>
              <a:rPr lang="en-US" dirty="0"/>
              <a:t>, </a:t>
            </a:r>
            <a:r>
              <a:rPr lang="en-US" dirty="0" err="1"/>
              <a:t>Venkatesh</a:t>
            </a:r>
            <a:r>
              <a:rPr lang="en-US" dirty="0"/>
              <a:t> </a:t>
            </a:r>
            <a:r>
              <a:rPr lang="en-US" dirty="0" err="1"/>
              <a:t>Tamarapalli</a:t>
            </a:r>
            <a:r>
              <a:rPr lang="en-US" dirty="0"/>
              <a:t>, and Deep </a:t>
            </a:r>
            <a:r>
              <a:rPr lang="en-US" dirty="0" err="1"/>
              <a:t>Medhi</a:t>
            </a:r>
            <a:r>
              <a:rPr lang="en-US" dirty="0"/>
              <a:t>. "SARA: Segment aware rate adaptation algorithm for dynamic adaptive streaming over HTTP." </a:t>
            </a:r>
            <a:r>
              <a:rPr lang="en-US" i="1" dirty="0"/>
              <a:t>Proc. of 2015 IEEE International Conference on Communication Workshops (ICCW</a:t>
            </a:r>
            <a:r>
              <a:rPr lang="en-US" dirty="0"/>
              <a:t>), London, UK, 2015.</a:t>
            </a:r>
          </a:p>
          <a:p>
            <a:r>
              <a:rPr lang="en-US" dirty="0"/>
              <a:t>[5] </a:t>
            </a:r>
            <a:r>
              <a:rPr lang="en-US" dirty="0" err="1"/>
              <a:t>Parikshit</a:t>
            </a:r>
            <a:r>
              <a:rPr lang="en-US" dirty="0"/>
              <a:t> </a:t>
            </a:r>
            <a:r>
              <a:rPr lang="en-US" dirty="0" err="1"/>
              <a:t>Juluri</a:t>
            </a:r>
            <a:r>
              <a:rPr lang="en-US" dirty="0"/>
              <a:t>, </a:t>
            </a:r>
            <a:r>
              <a:rPr lang="en-US" dirty="0" err="1"/>
              <a:t>Venkatesh</a:t>
            </a:r>
            <a:r>
              <a:rPr lang="en-US" dirty="0"/>
              <a:t> </a:t>
            </a:r>
            <a:r>
              <a:rPr lang="en-US" dirty="0" err="1"/>
              <a:t>Tamarapalli</a:t>
            </a:r>
            <a:r>
              <a:rPr lang="en-US" dirty="0"/>
              <a:t>, and Deep </a:t>
            </a:r>
            <a:r>
              <a:rPr lang="en-US" dirty="0" err="1"/>
              <a:t>Medhi</a:t>
            </a:r>
            <a:r>
              <a:rPr lang="en-US" dirty="0"/>
              <a:t>. "</a:t>
            </a:r>
            <a:r>
              <a:rPr lang="en-US" dirty="0" err="1"/>
              <a:t>QoE</a:t>
            </a:r>
            <a:r>
              <a:rPr lang="en-US" dirty="0"/>
              <a:t> management in DASH systems using the segment aware rate adaptation algorithm." </a:t>
            </a:r>
            <a:r>
              <a:rPr lang="en-US" i="1" dirty="0"/>
              <a:t>Proc. of 2016 IEEE/IFIP Network Operations and Management Symposium (NOMS)</a:t>
            </a:r>
            <a:r>
              <a:rPr lang="en-US" dirty="0"/>
              <a:t>,  Istanbul, Turkey, April 2016.</a:t>
            </a:r>
          </a:p>
          <a:p>
            <a:r>
              <a:rPr lang="en-US" dirty="0"/>
              <a:t>[6] </a:t>
            </a:r>
            <a:r>
              <a:rPr lang="en-US" dirty="0" err="1"/>
              <a:t>Shuai</a:t>
            </a:r>
            <a:r>
              <a:rPr lang="en-US" dirty="0"/>
              <a:t> Zhao and Deep </a:t>
            </a:r>
            <a:r>
              <a:rPr lang="en-US" dirty="0" err="1"/>
              <a:t>Medhi</a:t>
            </a:r>
            <a:r>
              <a:rPr lang="en-US" dirty="0"/>
              <a:t>. "Application-Aware Network Design for Hadoop MapReduce Optimization Using Software-Defined Networking." </a:t>
            </a:r>
            <a:r>
              <a:rPr lang="en-US" i="1" dirty="0"/>
              <a:t>IEEE Transactions on Network and Service Management</a:t>
            </a:r>
            <a:r>
              <a:rPr lang="en-US" dirty="0"/>
              <a:t>, 2017, available online July 2017: DOI: 10.1109/TNSM.2017.2728519</a:t>
            </a:r>
          </a:p>
          <a:p>
            <a:r>
              <a:rPr lang="en-US" dirty="0"/>
              <a:t>[7] David L. Vaux, Fiona </a:t>
            </a:r>
            <a:r>
              <a:rPr lang="en-US" dirty="0" err="1"/>
              <a:t>Fidler</a:t>
            </a:r>
            <a:r>
              <a:rPr lang="en-US" dirty="0"/>
              <a:t> &amp; Geoff Cumming, "Replicates and repeats - what is the difference and is it significant?" EMBO reports, vol. 13, No. 4. 2012</a:t>
            </a:r>
          </a:p>
          <a:p>
            <a:endParaRPr lang="en-US" dirty="0"/>
          </a:p>
        </p:txBody>
      </p:sp>
      <p:pic>
        <p:nvPicPr>
          <p:cNvPr id="5" name="Picture 4"/>
          <p:cNvPicPr>
            <a:picLocks noChangeAspect="1"/>
          </p:cNvPicPr>
          <p:nvPr/>
        </p:nvPicPr>
        <p:blipFill>
          <a:blip r:embed="rId2"/>
          <a:stretch>
            <a:fillRect/>
          </a:stretch>
        </p:blipFill>
        <p:spPr>
          <a:xfrm>
            <a:off x="10287000" y="0"/>
            <a:ext cx="1905000" cy="838200"/>
          </a:xfrm>
          <a:prstGeom prst="rect">
            <a:avLst/>
          </a:prstGeom>
        </p:spPr>
      </p:pic>
      <p:sp>
        <p:nvSpPr>
          <p:cNvPr id="6" name="Slide Number Placeholder 5"/>
          <p:cNvSpPr>
            <a:spLocks noGrp="1"/>
          </p:cNvSpPr>
          <p:nvPr>
            <p:ph type="sldNum" sz="quarter" idx="12"/>
          </p:nvPr>
        </p:nvSpPr>
        <p:spPr/>
        <p:txBody>
          <a:bodyPr/>
          <a:lstStyle/>
          <a:p>
            <a:fld id="{489F670B-5485-F94C-8B47-A9B8BCC52989}" type="slidenum">
              <a:rPr lang="en-US" smtClean="0"/>
              <a:t>23</a:t>
            </a:fld>
            <a:endParaRPr lang="en-US"/>
          </a:p>
        </p:txBody>
      </p:sp>
    </p:spTree>
    <p:extLst>
      <p:ext uri="{BB962C8B-B14F-4D97-AF65-F5344CB8AC3E}">
        <p14:creationId xmlns:p14="http://schemas.microsoft.com/office/powerpoint/2010/main" val="943360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B699604-C0BD-254F-8544-D44E2048A736}"/>
              </a:ext>
            </a:extLst>
          </p:cNvPr>
          <p:cNvSpPr>
            <a:spLocks noGrp="1"/>
          </p:cNvSpPr>
          <p:nvPr>
            <p:ph type="ctrTitle"/>
          </p:nvPr>
        </p:nvSpPr>
        <p:spPr/>
        <p:txBody>
          <a:bodyPr/>
          <a:lstStyle/>
          <a:p>
            <a:r>
              <a:rPr lang="en-US" dirty="0"/>
              <a:t>Machine Learning in Communication Networks</a:t>
            </a:r>
          </a:p>
        </p:txBody>
      </p:sp>
      <p:sp>
        <p:nvSpPr>
          <p:cNvPr id="6" name="Subtitle 5">
            <a:extLst>
              <a:ext uri="{FF2B5EF4-FFF2-40B4-BE49-F238E27FC236}">
                <a16:creationId xmlns:a16="http://schemas.microsoft.com/office/drawing/2014/main" id="{0C84B952-AC0E-ED4B-9435-7C69A0D82E29}"/>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23161141-BE7B-A74E-A744-4298AC5E395D}"/>
              </a:ext>
            </a:extLst>
          </p:cNvPr>
          <p:cNvSpPr>
            <a:spLocks noGrp="1"/>
          </p:cNvSpPr>
          <p:nvPr>
            <p:ph type="sldNum" sz="quarter" idx="12"/>
          </p:nvPr>
        </p:nvSpPr>
        <p:spPr/>
        <p:txBody>
          <a:bodyPr/>
          <a:lstStyle/>
          <a:p>
            <a:fld id="{489F670B-5485-F94C-8B47-A9B8BCC52989}" type="slidenum">
              <a:rPr lang="en-US" smtClean="0"/>
              <a:t>24</a:t>
            </a:fld>
            <a:endParaRPr lang="en-US"/>
          </a:p>
        </p:txBody>
      </p:sp>
    </p:spTree>
    <p:extLst>
      <p:ext uri="{BB962C8B-B14F-4D97-AF65-F5344CB8AC3E}">
        <p14:creationId xmlns:p14="http://schemas.microsoft.com/office/powerpoint/2010/main" val="17901591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F69DF-B3CF-3944-99C8-7C0569318E3E}"/>
              </a:ext>
            </a:extLst>
          </p:cNvPr>
          <p:cNvSpPr>
            <a:spLocks noGrp="1"/>
          </p:cNvSpPr>
          <p:nvPr>
            <p:ph type="title"/>
          </p:nvPr>
        </p:nvSpPr>
        <p:spPr/>
        <p:txBody>
          <a:bodyPr/>
          <a:lstStyle/>
          <a:p>
            <a:r>
              <a:rPr lang="en-US" dirty="0"/>
              <a:t>Broad Areas</a:t>
            </a:r>
          </a:p>
        </p:txBody>
      </p:sp>
      <p:sp>
        <p:nvSpPr>
          <p:cNvPr id="3" name="Content Placeholder 2">
            <a:extLst>
              <a:ext uri="{FF2B5EF4-FFF2-40B4-BE49-F238E27FC236}">
                <a16:creationId xmlns:a16="http://schemas.microsoft.com/office/drawing/2014/main" id="{79E80E38-8387-9540-AA4A-DB8F3AB52F80}"/>
              </a:ext>
            </a:extLst>
          </p:cNvPr>
          <p:cNvSpPr>
            <a:spLocks noGrp="1"/>
          </p:cNvSpPr>
          <p:nvPr>
            <p:ph idx="1"/>
          </p:nvPr>
        </p:nvSpPr>
        <p:spPr/>
        <p:txBody>
          <a:bodyPr/>
          <a:lstStyle/>
          <a:p>
            <a:pPr>
              <a:buFont typeface="Courier New" panose="02070309020205020404" pitchFamily="49" charset="0"/>
              <a:buChar char="o"/>
            </a:pPr>
            <a:r>
              <a:rPr lang="en-US" sz="3600" dirty="0"/>
              <a:t>Network Analytics</a:t>
            </a:r>
          </a:p>
          <a:p>
            <a:pPr>
              <a:buFont typeface="Courier New" panose="02070309020205020404" pitchFamily="49" charset="0"/>
              <a:buChar char="o"/>
            </a:pPr>
            <a:endParaRPr lang="en-US" sz="3600" dirty="0"/>
          </a:p>
          <a:p>
            <a:pPr>
              <a:buFont typeface="Courier New" panose="02070309020205020404" pitchFamily="49" charset="0"/>
              <a:buChar char="o"/>
            </a:pPr>
            <a:r>
              <a:rPr lang="en-US" sz="3600" dirty="0"/>
              <a:t>Network Applications</a:t>
            </a:r>
          </a:p>
          <a:p>
            <a:pPr>
              <a:buFont typeface="Courier New" panose="02070309020205020404" pitchFamily="49" charset="0"/>
              <a:buChar char="o"/>
            </a:pPr>
            <a:endParaRPr lang="en-US" sz="3600" dirty="0"/>
          </a:p>
          <a:p>
            <a:pPr>
              <a:buFont typeface="Courier New" panose="02070309020205020404" pitchFamily="49" charset="0"/>
              <a:buChar char="o"/>
            </a:pPr>
            <a:r>
              <a:rPr lang="en-US" sz="3600" dirty="0"/>
              <a:t>Network Automations</a:t>
            </a:r>
          </a:p>
          <a:p>
            <a:endParaRPr lang="en-US" dirty="0"/>
          </a:p>
          <a:p>
            <a:endParaRPr lang="en-US" dirty="0"/>
          </a:p>
        </p:txBody>
      </p:sp>
      <p:sp>
        <p:nvSpPr>
          <p:cNvPr id="4" name="Slide Number Placeholder 3">
            <a:extLst>
              <a:ext uri="{FF2B5EF4-FFF2-40B4-BE49-F238E27FC236}">
                <a16:creationId xmlns:a16="http://schemas.microsoft.com/office/drawing/2014/main" id="{7D10163D-C2B1-3743-B8F4-A4DA2A4A408F}"/>
              </a:ext>
            </a:extLst>
          </p:cNvPr>
          <p:cNvSpPr>
            <a:spLocks noGrp="1"/>
          </p:cNvSpPr>
          <p:nvPr>
            <p:ph type="sldNum" sz="quarter" idx="12"/>
          </p:nvPr>
        </p:nvSpPr>
        <p:spPr/>
        <p:txBody>
          <a:bodyPr/>
          <a:lstStyle/>
          <a:p>
            <a:fld id="{489F670B-5485-F94C-8B47-A9B8BCC52989}" type="slidenum">
              <a:rPr lang="en-US" smtClean="0"/>
              <a:t>25</a:t>
            </a:fld>
            <a:endParaRPr lang="en-US"/>
          </a:p>
        </p:txBody>
      </p:sp>
    </p:spTree>
    <p:extLst>
      <p:ext uri="{BB962C8B-B14F-4D97-AF65-F5344CB8AC3E}">
        <p14:creationId xmlns:p14="http://schemas.microsoft.com/office/powerpoint/2010/main" val="20325214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BF4E4-C036-7E46-80F0-8831586BAFCE}"/>
              </a:ext>
            </a:extLst>
          </p:cNvPr>
          <p:cNvSpPr>
            <a:spLocks noGrp="1"/>
          </p:cNvSpPr>
          <p:nvPr>
            <p:ph type="title"/>
          </p:nvPr>
        </p:nvSpPr>
        <p:spPr/>
        <p:txBody>
          <a:bodyPr/>
          <a:lstStyle/>
          <a:p>
            <a:r>
              <a:rPr lang="en-US" dirty="0"/>
              <a:t>Network analytics</a:t>
            </a:r>
            <a:br>
              <a:rPr lang="en-US" dirty="0"/>
            </a:br>
            <a:endParaRPr lang="en-US" dirty="0"/>
          </a:p>
        </p:txBody>
      </p:sp>
      <p:sp>
        <p:nvSpPr>
          <p:cNvPr id="3" name="Content Placeholder 2">
            <a:extLst>
              <a:ext uri="{FF2B5EF4-FFF2-40B4-BE49-F238E27FC236}">
                <a16:creationId xmlns:a16="http://schemas.microsoft.com/office/drawing/2014/main" id="{5390B7C8-CB79-0945-B058-8B377DD729E0}"/>
              </a:ext>
            </a:extLst>
          </p:cNvPr>
          <p:cNvSpPr>
            <a:spLocks noGrp="1"/>
          </p:cNvSpPr>
          <p:nvPr>
            <p:ph idx="1"/>
          </p:nvPr>
        </p:nvSpPr>
        <p:spPr/>
        <p:txBody>
          <a:bodyPr>
            <a:normAutofit/>
          </a:bodyPr>
          <a:lstStyle/>
          <a:p>
            <a:pPr fontAlgn="base"/>
            <a:endParaRPr lang="en-US" dirty="0"/>
          </a:p>
          <a:p>
            <a:pPr fontAlgn="base"/>
            <a:endParaRPr lang="en-US" dirty="0"/>
          </a:p>
          <a:p>
            <a:pPr lvl="1" fontAlgn="base"/>
            <a:r>
              <a:rPr lang="en-US" sz="2400" dirty="0"/>
              <a:t>Machine learning, data mining and big data analytics in networking</a:t>
            </a:r>
          </a:p>
          <a:p>
            <a:pPr lvl="1" fontAlgn="base"/>
            <a:r>
              <a:rPr lang="en-US" sz="2400" dirty="0"/>
              <a:t>Data mining, statistical modeling, and machine learning for network management</a:t>
            </a:r>
          </a:p>
          <a:p>
            <a:pPr lvl="1" fontAlgn="base"/>
            <a:r>
              <a:rPr lang="en-US" sz="2400" dirty="0"/>
              <a:t>Network problem diagnosis through machine learning</a:t>
            </a:r>
          </a:p>
          <a:p>
            <a:pPr fontAlgn="base"/>
            <a:endParaRPr lang="en-US" sz="2400" dirty="0"/>
          </a:p>
          <a:p>
            <a:endParaRPr lang="en-US" dirty="0"/>
          </a:p>
        </p:txBody>
      </p:sp>
      <p:sp>
        <p:nvSpPr>
          <p:cNvPr id="4" name="Slide Number Placeholder 3">
            <a:extLst>
              <a:ext uri="{FF2B5EF4-FFF2-40B4-BE49-F238E27FC236}">
                <a16:creationId xmlns:a16="http://schemas.microsoft.com/office/drawing/2014/main" id="{88327E83-1F65-554D-AF55-3982B19422EB}"/>
              </a:ext>
            </a:extLst>
          </p:cNvPr>
          <p:cNvSpPr>
            <a:spLocks noGrp="1"/>
          </p:cNvSpPr>
          <p:nvPr>
            <p:ph type="sldNum" sz="quarter" idx="12"/>
          </p:nvPr>
        </p:nvSpPr>
        <p:spPr/>
        <p:txBody>
          <a:bodyPr/>
          <a:lstStyle/>
          <a:p>
            <a:fld id="{489F670B-5485-F94C-8B47-A9B8BCC52989}" type="slidenum">
              <a:rPr lang="en-US" smtClean="0"/>
              <a:t>26</a:t>
            </a:fld>
            <a:endParaRPr lang="en-US"/>
          </a:p>
        </p:txBody>
      </p:sp>
      <p:sp>
        <p:nvSpPr>
          <p:cNvPr id="5" name="TextBox 4">
            <a:extLst>
              <a:ext uri="{FF2B5EF4-FFF2-40B4-BE49-F238E27FC236}">
                <a16:creationId xmlns:a16="http://schemas.microsoft.com/office/drawing/2014/main" id="{6EFAFD89-2A42-D241-AC21-D5EC96EDD716}"/>
              </a:ext>
            </a:extLst>
          </p:cNvPr>
          <p:cNvSpPr txBox="1"/>
          <p:nvPr/>
        </p:nvSpPr>
        <p:spPr>
          <a:xfrm>
            <a:off x="742122" y="5869094"/>
            <a:ext cx="4821705" cy="369332"/>
          </a:xfrm>
          <a:prstGeom prst="rect">
            <a:avLst/>
          </a:prstGeom>
          <a:noFill/>
        </p:spPr>
        <p:txBody>
          <a:bodyPr wrap="none" rtlCol="0">
            <a:spAutoFit/>
          </a:bodyPr>
          <a:lstStyle/>
          <a:p>
            <a:r>
              <a:rPr lang="en-US" dirty="0"/>
              <a:t>Source: JSAC </a:t>
            </a:r>
            <a:r>
              <a:rPr lang="en-US" dirty="0" err="1"/>
              <a:t>CfP</a:t>
            </a:r>
            <a:r>
              <a:rPr lang="en-US" dirty="0"/>
              <a:t> (for this and the next two slides)</a:t>
            </a:r>
          </a:p>
        </p:txBody>
      </p:sp>
    </p:spTree>
    <p:extLst>
      <p:ext uri="{BB962C8B-B14F-4D97-AF65-F5344CB8AC3E}">
        <p14:creationId xmlns:p14="http://schemas.microsoft.com/office/powerpoint/2010/main" val="2582541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797E0-75F4-C646-A099-5C63BB8F4838}"/>
              </a:ext>
            </a:extLst>
          </p:cNvPr>
          <p:cNvSpPr>
            <a:spLocks noGrp="1"/>
          </p:cNvSpPr>
          <p:nvPr>
            <p:ph type="title"/>
          </p:nvPr>
        </p:nvSpPr>
        <p:spPr/>
        <p:txBody>
          <a:bodyPr/>
          <a:lstStyle/>
          <a:p>
            <a:r>
              <a:rPr lang="en-US" dirty="0"/>
              <a:t>Network Applications</a:t>
            </a:r>
          </a:p>
        </p:txBody>
      </p:sp>
      <p:sp>
        <p:nvSpPr>
          <p:cNvPr id="3" name="Content Placeholder 2">
            <a:extLst>
              <a:ext uri="{FF2B5EF4-FFF2-40B4-BE49-F238E27FC236}">
                <a16:creationId xmlns:a16="http://schemas.microsoft.com/office/drawing/2014/main" id="{9FAD6474-B298-A04B-9D17-C4EF17B6E3C5}"/>
              </a:ext>
            </a:extLst>
          </p:cNvPr>
          <p:cNvSpPr>
            <a:spLocks noGrp="1"/>
          </p:cNvSpPr>
          <p:nvPr>
            <p:ph idx="1"/>
          </p:nvPr>
        </p:nvSpPr>
        <p:spPr/>
        <p:txBody>
          <a:bodyPr>
            <a:noAutofit/>
          </a:bodyPr>
          <a:lstStyle/>
          <a:p>
            <a:pPr lvl="1" fontAlgn="base"/>
            <a:r>
              <a:rPr lang="en-US" sz="2400" dirty="0"/>
              <a:t>Network architecture and optimization for AI/ML applications at scale</a:t>
            </a:r>
          </a:p>
          <a:p>
            <a:pPr lvl="1" fontAlgn="base"/>
            <a:r>
              <a:rPr lang="en-US" sz="2400" dirty="0"/>
              <a:t>Machine learning for multimedia networking</a:t>
            </a:r>
          </a:p>
          <a:p>
            <a:pPr lvl="1" fontAlgn="base"/>
            <a:r>
              <a:rPr lang="en-US" sz="2400" dirty="0"/>
              <a:t>Resource allocation for shared/virtualized networks using machine learning</a:t>
            </a:r>
          </a:p>
          <a:p>
            <a:pPr lvl="1" fontAlgn="base"/>
            <a:r>
              <a:rPr lang="en-US" sz="2400" dirty="0"/>
              <a:t>Protocol design and optimization using machine learning</a:t>
            </a:r>
          </a:p>
          <a:p>
            <a:pPr lvl="1" fontAlgn="base"/>
            <a:r>
              <a:rPr lang="en-US" sz="2400" dirty="0"/>
              <a:t>AI/ML for wireless network resource management and medium access control</a:t>
            </a:r>
          </a:p>
          <a:p>
            <a:pPr lvl="1" fontAlgn="base"/>
            <a:r>
              <a:rPr lang="en-US" sz="2400" dirty="0"/>
              <a:t>Energy-efficient network operations via AI/ML algorithms</a:t>
            </a:r>
          </a:p>
          <a:p>
            <a:pPr lvl="1" fontAlgn="base"/>
            <a:r>
              <a:rPr lang="en-US" sz="2400" dirty="0"/>
              <a:t>Reliability, robustness and safety for networks optimized and operated based on AI techniques</a:t>
            </a:r>
          </a:p>
          <a:p>
            <a:pPr lvl="1" fontAlgn="base"/>
            <a:r>
              <a:rPr lang="en-US" sz="2400" dirty="0"/>
              <a:t>Security concepts for networks optimized and operated based on AI/ML concepts</a:t>
            </a:r>
          </a:p>
          <a:p>
            <a:pPr lvl="1" fontAlgn="base"/>
            <a:r>
              <a:rPr lang="en-US" sz="2400" dirty="0"/>
              <a:t>AI/ML Algorithms for network security</a:t>
            </a:r>
          </a:p>
          <a:p>
            <a:pPr lvl="1" fontAlgn="base"/>
            <a:r>
              <a:rPr lang="en-US" sz="2400" dirty="0"/>
              <a:t>Open-source networking optimization software for AI/ML applications</a:t>
            </a:r>
          </a:p>
        </p:txBody>
      </p:sp>
      <p:sp>
        <p:nvSpPr>
          <p:cNvPr id="4" name="Slide Number Placeholder 3">
            <a:extLst>
              <a:ext uri="{FF2B5EF4-FFF2-40B4-BE49-F238E27FC236}">
                <a16:creationId xmlns:a16="http://schemas.microsoft.com/office/drawing/2014/main" id="{7CA6FE0C-E8B5-9B42-BD25-0E77F87B7F00}"/>
              </a:ext>
            </a:extLst>
          </p:cNvPr>
          <p:cNvSpPr>
            <a:spLocks noGrp="1"/>
          </p:cNvSpPr>
          <p:nvPr>
            <p:ph type="sldNum" sz="quarter" idx="12"/>
          </p:nvPr>
        </p:nvSpPr>
        <p:spPr/>
        <p:txBody>
          <a:bodyPr/>
          <a:lstStyle/>
          <a:p>
            <a:fld id="{489F670B-5485-F94C-8B47-A9B8BCC52989}" type="slidenum">
              <a:rPr lang="en-US" smtClean="0"/>
              <a:t>27</a:t>
            </a:fld>
            <a:endParaRPr lang="en-US"/>
          </a:p>
        </p:txBody>
      </p:sp>
    </p:spTree>
    <p:extLst>
      <p:ext uri="{BB962C8B-B14F-4D97-AF65-F5344CB8AC3E}">
        <p14:creationId xmlns:p14="http://schemas.microsoft.com/office/powerpoint/2010/main" val="25910823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8FDC3-F0AB-0D46-B26B-417091C1671B}"/>
              </a:ext>
            </a:extLst>
          </p:cNvPr>
          <p:cNvSpPr>
            <a:spLocks noGrp="1"/>
          </p:cNvSpPr>
          <p:nvPr>
            <p:ph type="title"/>
          </p:nvPr>
        </p:nvSpPr>
        <p:spPr/>
        <p:txBody>
          <a:bodyPr/>
          <a:lstStyle/>
          <a:p>
            <a:r>
              <a:rPr lang="en-US" dirty="0"/>
              <a:t>Network Automation</a:t>
            </a:r>
          </a:p>
        </p:txBody>
      </p:sp>
      <p:sp>
        <p:nvSpPr>
          <p:cNvPr id="3" name="Content Placeholder 2">
            <a:extLst>
              <a:ext uri="{FF2B5EF4-FFF2-40B4-BE49-F238E27FC236}">
                <a16:creationId xmlns:a16="http://schemas.microsoft.com/office/drawing/2014/main" id="{9C801C59-5312-2B42-9F90-6DB7D0E44A11}"/>
              </a:ext>
            </a:extLst>
          </p:cNvPr>
          <p:cNvSpPr>
            <a:spLocks noGrp="1"/>
          </p:cNvSpPr>
          <p:nvPr>
            <p:ph idx="1"/>
          </p:nvPr>
        </p:nvSpPr>
        <p:spPr/>
        <p:txBody>
          <a:bodyPr/>
          <a:lstStyle/>
          <a:p>
            <a:pPr lvl="1" fontAlgn="base"/>
            <a:r>
              <a:rPr lang="en-US" sz="2800" dirty="0"/>
              <a:t>Deep learning and reinforcement learning in network control &amp; management</a:t>
            </a:r>
          </a:p>
          <a:p>
            <a:pPr lvl="1" fontAlgn="base"/>
            <a:r>
              <a:rPr lang="en-US" sz="2800" dirty="0"/>
              <a:t>Proactive network monitoring architecture</a:t>
            </a:r>
          </a:p>
          <a:p>
            <a:pPr lvl="1" fontAlgn="base"/>
            <a:r>
              <a:rPr lang="en-US" sz="2800" dirty="0"/>
              <a:t>Self-learning and adaptive networking protocols and algorithms</a:t>
            </a:r>
          </a:p>
          <a:p>
            <a:pPr lvl="1" fontAlgn="base"/>
            <a:r>
              <a:rPr lang="en-US" sz="2800" dirty="0"/>
              <a:t>Predictive and self-aware networking maintenance</a:t>
            </a:r>
          </a:p>
          <a:p>
            <a:pPr lvl="1" fontAlgn="base"/>
            <a:r>
              <a:rPr lang="en-US" sz="2800" dirty="0"/>
              <a:t>Open-source AI algorithms and software for networking</a:t>
            </a:r>
          </a:p>
          <a:p>
            <a:endParaRPr lang="en-US" dirty="0"/>
          </a:p>
        </p:txBody>
      </p:sp>
      <p:sp>
        <p:nvSpPr>
          <p:cNvPr id="4" name="Slide Number Placeholder 3">
            <a:extLst>
              <a:ext uri="{FF2B5EF4-FFF2-40B4-BE49-F238E27FC236}">
                <a16:creationId xmlns:a16="http://schemas.microsoft.com/office/drawing/2014/main" id="{0FEE16D3-AEE7-2846-8211-61253D58FA3F}"/>
              </a:ext>
            </a:extLst>
          </p:cNvPr>
          <p:cNvSpPr>
            <a:spLocks noGrp="1"/>
          </p:cNvSpPr>
          <p:nvPr>
            <p:ph type="sldNum" sz="quarter" idx="12"/>
          </p:nvPr>
        </p:nvSpPr>
        <p:spPr/>
        <p:txBody>
          <a:bodyPr/>
          <a:lstStyle/>
          <a:p>
            <a:fld id="{489F670B-5485-F94C-8B47-A9B8BCC52989}" type="slidenum">
              <a:rPr lang="en-US" smtClean="0"/>
              <a:t>28</a:t>
            </a:fld>
            <a:endParaRPr lang="en-US"/>
          </a:p>
        </p:txBody>
      </p:sp>
    </p:spTree>
    <p:extLst>
      <p:ext uri="{BB962C8B-B14F-4D97-AF65-F5344CB8AC3E}">
        <p14:creationId xmlns:p14="http://schemas.microsoft.com/office/powerpoint/2010/main" val="791307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p:spPr>
        <p:txBody>
          <a:bodyPr>
            <a:normAutofit fontScale="90000"/>
          </a:bodyPr>
          <a:lstStyle/>
          <a:p>
            <a:r>
              <a:rPr lang="en-US" dirty="0"/>
              <a:t>Case Study 1</a:t>
            </a:r>
            <a:br>
              <a:rPr lang="en-US" dirty="0"/>
            </a:br>
            <a:r>
              <a:rPr lang="en-US" sz="3600" dirty="0"/>
              <a:t>Dynamic Network Reconfiguration on the </a:t>
            </a:r>
            <a:r>
              <a:rPr lang="en-US" sz="3600" dirty="0" err="1"/>
              <a:t>GpENI</a:t>
            </a:r>
            <a:r>
              <a:rPr lang="en-US" sz="3600" dirty="0"/>
              <a:t>-VINI testbed</a:t>
            </a:r>
            <a:r>
              <a:rPr lang="en-US" sz="3600" baseline="30000" dirty="0"/>
              <a:t>[2]</a:t>
            </a:r>
          </a:p>
        </p:txBody>
      </p:sp>
      <p:sp>
        <p:nvSpPr>
          <p:cNvPr id="3" name="Content Placeholder 2"/>
          <p:cNvSpPr>
            <a:spLocks noGrp="1"/>
          </p:cNvSpPr>
          <p:nvPr>
            <p:ph idx="1"/>
          </p:nvPr>
        </p:nvSpPr>
        <p:spPr/>
        <p:txBody>
          <a:bodyPr>
            <a:normAutofit/>
          </a:bodyPr>
          <a:lstStyle/>
          <a:p>
            <a:r>
              <a:rPr lang="en-US" sz="2400" dirty="0" err="1"/>
              <a:t>GpENI</a:t>
            </a:r>
            <a:r>
              <a:rPr lang="en-US" sz="2400" dirty="0"/>
              <a:t>-VINI testbed (starting in early round of GENI in 2008/2009)</a:t>
            </a:r>
          </a:p>
          <a:p>
            <a:pPr lvl="1"/>
            <a:r>
              <a:rPr lang="en-US" sz="2000" dirty="0"/>
              <a:t>A geographical testbed supporting routing experiments crossing both US and Europe. </a:t>
            </a:r>
          </a:p>
          <a:p>
            <a:pPr lvl="1"/>
            <a:r>
              <a:rPr lang="en-US" sz="2000" dirty="0"/>
              <a:t>Support arbitrary virtual topology creation and each virtual node can be configured as an virtual router (e.g., OSPF router) </a:t>
            </a:r>
          </a:p>
        </p:txBody>
      </p:sp>
      <p:grpSp>
        <p:nvGrpSpPr>
          <p:cNvPr id="8" name="Group 7"/>
          <p:cNvGrpSpPr/>
          <p:nvPr/>
        </p:nvGrpSpPr>
        <p:grpSpPr>
          <a:xfrm>
            <a:off x="455552" y="3399479"/>
            <a:ext cx="11288837" cy="2912421"/>
            <a:chOff x="196059" y="3768811"/>
            <a:chExt cx="11288837" cy="2912421"/>
          </a:xfrm>
        </p:grpSpPr>
        <p:pic>
          <p:nvPicPr>
            <p:cNvPr id="4" name="Picture 3"/>
            <p:cNvPicPr>
              <a:picLocks noChangeAspect="1"/>
            </p:cNvPicPr>
            <p:nvPr/>
          </p:nvPicPr>
          <p:blipFill>
            <a:blip r:embed="rId2"/>
            <a:stretch>
              <a:fillRect/>
            </a:stretch>
          </p:blipFill>
          <p:spPr>
            <a:xfrm>
              <a:off x="196059" y="3768811"/>
              <a:ext cx="5725424" cy="2543089"/>
            </a:xfrm>
            <a:prstGeom prst="rect">
              <a:avLst/>
            </a:prstGeom>
          </p:spPr>
        </p:pic>
        <p:pic>
          <p:nvPicPr>
            <p:cNvPr id="5" name="Picture 4"/>
            <p:cNvPicPr>
              <a:picLocks noChangeAspect="1"/>
            </p:cNvPicPr>
            <p:nvPr/>
          </p:nvPicPr>
          <p:blipFill rotWithShape="1">
            <a:blip r:embed="rId3"/>
            <a:srcRect t="7053"/>
            <a:stretch/>
          </p:blipFill>
          <p:spPr>
            <a:xfrm>
              <a:off x="6096000" y="3867664"/>
              <a:ext cx="5388896" cy="2444236"/>
            </a:xfrm>
            <a:prstGeom prst="rect">
              <a:avLst/>
            </a:prstGeom>
          </p:spPr>
        </p:pic>
        <p:sp>
          <p:nvSpPr>
            <p:cNvPr id="6" name="TextBox 5"/>
            <p:cNvSpPr txBox="1"/>
            <p:nvPr/>
          </p:nvSpPr>
          <p:spPr>
            <a:xfrm>
              <a:off x="1643449" y="6311900"/>
              <a:ext cx="3620529" cy="369332"/>
            </a:xfrm>
            <a:prstGeom prst="rect">
              <a:avLst/>
            </a:prstGeom>
            <a:noFill/>
          </p:spPr>
          <p:txBody>
            <a:bodyPr wrap="square" rtlCol="0">
              <a:spAutoFit/>
            </a:bodyPr>
            <a:lstStyle/>
            <a:p>
              <a:r>
                <a:rPr lang="en-US" dirty="0"/>
                <a:t>(I-a) US-Europe: Five-node Topology</a:t>
              </a:r>
            </a:p>
          </p:txBody>
        </p:sp>
        <p:sp>
          <p:nvSpPr>
            <p:cNvPr id="7" name="TextBox 6"/>
            <p:cNvSpPr txBox="1"/>
            <p:nvPr/>
          </p:nvSpPr>
          <p:spPr>
            <a:xfrm>
              <a:off x="7183395" y="6311900"/>
              <a:ext cx="3620529" cy="369332"/>
            </a:xfrm>
            <a:prstGeom prst="rect">
              <a:avLst/>
            </a:prstGeom>
            <a:noFill/>
          </p:spPr>
          <p:txBody>
            <a:bodyPr wrap="square" rtlCol="0">
              <a:spAutoFit/>
            </a:bodyPr>
            <a:lstStyle/>
            <a:p>
              <a:r>
                <a:rPr lang="en-US" dirty="0"/>
                <a:t>(II) US-Europe: Nine-node Topology</a:t>
              </a:r>
            </a:p>
          </p:txBody>
        </p:sp>
      </p:grpSp>
      <p:pic>
        <p:nvPicPr>
          <p:cNvPr id="9" name="Picture 8"/>
          <p:cNvPicPr>
            <a:picLocks noChangeAspect="1"/>
          </p:cNvPicPr>
          <p:nvPr/>
        </p:nvPicPr>
        <p:blipFill>
          <a:blip r:embed="rId4"/>
          <a:stretch>
            <a:fillRect/>
          </a:stretch>
        </p:blipFill>
        <p:spPr>
          <a:xfrm>
            <a:off x="10287000" y="0"/>
            <a:ext cx="1905000" cy="838200"/>
          </a:xfrm>
          <a:prstGeom prst="rect">
            <a:avLst/>
          </a:prstGeom>
        </p:spPr>
      </p:pic>
      <p:sp>
        <p:nvSpPr>
          <p:cNvPr id="10" name="Slide Number Placeholder 9"/>
          <p:cNvSpPr>
            <a:spLocks noGrp="1"/>
          </p:cNvSpPr>
          <p:nvPr>
            <p:ph type="sldNum" sz="quarter" idx="12"/>
          </p:nvPr>
        </p:nvSpPr>
        <p:spPr/>
        <p:txBody>
          <a:bodyPr/>
          <a:lstStyle/>
          <a:p>
            <a:fld id="{489F670B-5485-F94C-8B47-A9B8BCC52989}" type="slidenum">
              <a:rPr lang="en-US" smtClean="0"/>
              <a:t>3</a:t>
            </a:fld>
            <a:endParaRPr lang="en-US"/>
          </a:p>
        </p:txBody>
      </p:sp>
    </p:spTree>
    <p:extLst>
      <p:ext uri="{BB962C8B-B14F-4D97-AF65-F5344CB8AC3E}">
        <p14:creationId xmlns:p14="http://schemas.microsoft.com/office/powerpoint/2010/main" val="18058665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Case Study 1</a:t>
            </a:r>
            <a:br>
              <a:rPr lang="en-US" dirty="0"/>
            </a:br>
            <a:r>
              <a:rPr lang="en-US" sz="3600" dirty="0"/>
              <a:t>Dynamic Network Reconfiguration due to failure on the </a:t>
            </a:r>
            <a:r>
              <a:rPr lang="en-US" sz="3600" dirty="0" err="1"/>
              <a:t>GpENI</a:t>
            </a:r>
            <a:r>
              <a:rPr lang="en-US" sz="3600" dirty="0"/>
              <a:t>-VINI testbed</a:t>
            </a:r>
            <a:r>
              <a:rPr lang="en-US" sz="3600" baseline="30000" dirty="0"/>
              <a:t>[2]</a:t>
            </a:r>
            <a:endParaRPr lang="en-US" sz="3600" dirty="0"/>
          </a:p>
        </p:txBody>
      </p:sp>
      <p:sp>
        <p:nvSpPr>
          <p:cNvPr id="3" name="Content Placeholder 2"/>
          <p:cNvSpPr>
            <a:spLocks noGrp="1"/>
          </p:cNvSpPr>
          <p:nvPr>
            <p:ph idx="1"/>
          </p:nvPr>
        </p:nvSpPr>
        <p:spPr/>
        <p:txBody>
          <a:bodyPr>
            <a:normAutofit fontScale="70000" lnSpcReduction="20000"/>
          </a:bodyPr>
          <a:lstStyle/>
          <a:p>
            <a:r>
              <a:rPr lang="en-US" sz="2600" dirty="0"/>
              <a:t>Plan the experiment in details</a:t>
            </a:r>
          </a:p>
          <a:p>
            <a:pPr lvl="1"/>
            <a:r>
              <a:rPr lang="en-US" sz="2300" dirty="0"/>
              <a:t>Selecting a testbed and explore the features and functionalities supported by the testbed.</a:t>
            </a:r>
          </a:p>
          <a:p>
            <a:pPr lvl="2"/>
            <a:r>
              <a:rPr lang="en-US" sz="2000" dirty="0"/>
              <a:t>E.g., For </a:t>
            </a:r>
            <a:r>
              <a:rPr lang="en-US" sz="2000" dirty="0" err="1"/>
              <a:t>GpENI</a:t>
            </a:r>
            <a:r>
              <a:rPr lang="en-US" sz="2000" dirty="0"/>
              <a:t>-VINI testbed, </a:t>
            </a:r>
          </a:p>
          <a:p>
            <a:pPr lvl="3"/>
            <a:r>
              <a:rPr lang="en-US" sz="2000" dirty="0"/>
              <a:t>Each virtual node is programmable and can be configured as a virtual router using Quagga or XORP</a:t>
            </a:r>
          </a:p>
          <a:p>
            <a:pPr lvl="3"/>
            <a:r>
              <a:rPr lang="en-US" sz="2000" dirty="0"/>
              <a:t>Experimenters can create arbitrary virtual topologies over </a:t>
            </a:r>
            <a:r>
              <a:rPr lang="en-US" sz="2000" dirty="0" err="1"/>
              <a:t>GpENI</a:t>
            </a:r>
            <a:r>
              <a:rPr lang="en-US" sz="2000" dirty="0"/>
              <a:t>-VINI testbed in a programmable way. </a:t>
            </a:r>
          </a:p>
          <a:p>
            <a:pPr lvl="1"/>
            <a:r>
              <a:rPr lang="en-US" sz="2300" dirty="0"/>
              <a:t>Selecting a proper traffic generator, and decide what to be collected</a:t>
            </a:r>
          </a:p>
          <a:p>
            <a:pPr lvl="2"/>
            <a:r>
              <a:rPr lang="en-US" sz="2000" dirty="0"/>
              <a:t>End-to-end metrics: Throughput and bandwidth</a:t>
            </a:r>
          </a:p>
          <a:p>
            <a:pPr lvl="2"/>
            <a:r>
              <a:rPr lang="en-US" sz="2000" dirty="0"/>
              <a:t>Network metrics: network recovery time, OSPF routing table convergence time</a:t>
            </a:r>
          </a:p>
          <a:p>
            <a:r>
              <a:rPr lang="en-US" sz="2600" dirty="0"/>
              <a:t>Systematic experimental design and execution</a:t>
            </a:r>
          </a:p>
          <a:p>
            <a:pPr lvl="1"/>
            <a:r>
              <a:rPr lang="en-US" sz="2300" dirty="0"/>
              <a:t>Start with a small topology, and create scripts to automate the procedure</a:t>
            </a:r>
          </a:p>
          <a:p>
            <a:pPr lvl="2"/>
            <a:r>
              <a:rPr lang="en-US" sz="2000" dirty="0"/>
              <a:t>Given a predefined topology configuration file, initializing a virtual network, along with a set of standby virtual router. </a:t>
            </a:r>
          </a:p>
          <a:p>
            <a:pPr lvl="2"/>
            <a:r>
              <a:rPr lang="en-US" sz="2000" dirty="0"/>
              <a:t>Automate the experimental flow: failing an existing virtual router, selecting a standby virtual router, and run the reconfiguration</a:t>
            </a:r>
          </a:p>
          <a:p>
            <a:pPr lvl="2"/>
            <a:r>
              <a:rPr lang="en-US" sz="2000" dirty="0"/>
              <a:t>Check if data and logs are collected properly. </a:t>
            </a:r>
          </a:p>
          <a:p>
            <a:pPr lvl="1"/>
            <a:r>
              <a:rPr lang="en-US" sz="2300" dirty="0"/>
              <a:t>Repeat and Scale-up the experimental scenarios</a:t>
            </a:r>
          </a:p>
          <a:p>
            <a:pPr lvl="2"/>
            <a:r>
              <a:rPr lang="en-US" sz="2000" dirty="0"/>
              <a:t>Create configuration file for a larger virtual topology or same topology with different set of virtual nodes, and run the automation script to execute the experimental flow</a:t>
            </a:r>
          </a:p>
          <a:p>
            <a:pPr lvl="2"/>
            <a:r>
              <a:rPr lang="en-US" sz="2000" dirty="0"/>
              <a:t>Collect data</a:t>
            </a:r>
            <a:endParaRPr lang="en-US" dirty="0"/>
          </a:p>
        </p:txBody>
      </p:sp>
      <p:pic>
        <p:nvPicPr>
          <p:cNvPr id="4" name="Picture 3"/>
          <p:cNvPicPr>
            <a:picLocks noChangeAspect="1"/>
          </p:cNvPicPr>
          <p:nvPr/>
        </p:nvPicPr>
        <p:blipFill>
          <a:blip r:embed="rId2"/>
          <a:stretch>
            <a:fillRect/>
          </a:stretch>
        </p:blipFill>
        <p:spPr>
          <a:xfrm>
            <a:off x="10287000" y="0"/>
            <a:ext cx="1905000" cy="838200"/>
          </a:xfrm>
          <a:prstGeom prst="rect">
            <a:avLst/>
          </a:prstGeom>
        </p:spPr>
      </p:pic>
      <p:sp>
        <p:nvSpPr>
          <p:cNvPr id="5" name="Slide Number Placeholder 4"/>
          <p:cNvSpPr>
            <a:spLocks noGrp="1"/>
          </p:cNvSpPr>
          <p:nvPr>
            <p:ph type="sldNum" sz="quarter" idx="12"/>
          </p:nvPr>
        </p:nvSpPr>
        <p:spPr/>
        <p:txBody>
          <a:bodyPr/>
          <a:lstStyle/>
          <a:p>
            <a:fld id="{489F670B-5485-F94C-8B47-A9B8BCC52989}" type="slidenum">
              <a:rPr lang="en-US" smtClean="0"/>
              <a:t>4</a:t>
            </a:fld>
            <a:endParaRPr lang="en-US"/>
          </a:p>
        </p:txBody>
      </p:sp>
    </p:spTree>
    <p:extLst>
      <p:ext uri="{BB962C8B-B14F-4D97-AF65-F5344CB8AC3E}">
        <p14:creationId xmlns:p14="http://schemas.microsoft.com/office/powerpoint/2010/main" val="18592971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Case Study 1</a:t>
            </a:r>
            <a:br>
              <a:rPr lang="en-US" dirty="0"/>
            </a:br>
            <a:r>
              <a:rPr lang="en-US" sz="3600" dirty="0"/>
              <a:t>Dynamic Network Reconfiguration due to failure on the </a:t>
            </a:r>
            <a:r>
              <a:rPr lang="en-US" sz="3600" dirty="0" err="1"/>
              <a:t>GpENI</a:t>
            </a:r>
            <a:r>
              <a:rPr lang="en-US" sz="3600" dirty="0"/>
              <a:t>-VINI testbed</a:t>
            </a:r>
            <a:r>
              <a:rPr lang="en-US" sz="3600" baseline="30000" dirty="0"/>
              <a:t>[2]</a:t>
            </a:r>
            <a:endParaRPr lang="en-US" sz="3600" dirty="0"/>
          </a:p>
        </p:txBody>
      </p:sp>
      <p:sp>
        <p:nvSpPr>
          <p:cNvPr id="3" name="Content Placeholder 2"/>
          <p:cNvSpPr>
            <a:spLocks noGrp="1"/>
          </p:cNvSpPr>
          <p:nvPr>
            <p:ph idx="1"/>
          </p:nvPr>
        </p:nvSpPr>
        <p:spPr>
          <a:xfrm>
            <a:off x="838200" y="1825625"/>
            <a:ext cx="4480376" cy="4351338"/>
          </a:xfrm>
        </p:spPr>
        <p:txBody>
          <a:bodyPr>
            <a:normAutofit/>
          </a:bodyPr>
          <a:lstStyle/>
          <a:p>
            <a:r>
              <a:rPr lang="en-US" sz="2400" dirty="0"/>
              <a:t>Multi-run measurement results</a:t>
            </a:r>
          </a:p>
          <a:p>
            <a:pPr lvl="1"/>
            <a:r>
              <a:rPr lang="en-US" sz="2000" dirty="0"/>
              <a:t>Next-hop information collected from the routing table over </a:t>
            </a:r>
            <a:r>
              <a:rPr lang="en-US" sz="2000" dirty="0">
                <a:solidFill>
                  <a:srgbClr val="FF0000"/>
                </a:solidFill>
              </a:rPr>
              <a:t>10 runs</a:t>
            </a:r>
            <a:r>
              <a:rPr lang="en-US" sz="2000" dirty="0"/>
              <a:t>, for two different topologies</a:t>
            </a:r>
          </a:p>
          <a:p>
            <a:pPr lvl="1"/>
            <a:r>
              <a:rPr lang="en-US" sz="2000" dirty="0"/>
              <a:t>TCP Session bandwidth before and after the failure &amp; reconfiguration for topology(I-a)</a:t>
            </a:r>
          </a:p>
          <a:p>
            <a:pPr lvl="1"/>
            <a:endParaRPr lang="en-US" sz="2000" dirty="0"/>
          </a:p>
        </p:txBody>
      </p:sp>
      <p:pic>
        <p:nvPicPr>
          <p:cNvPr id="4" name="Picture 3"/>
          <p:cNvPicPr>
            <a:picLocks noChangeAspect="1"/>
          </p:cNvPicPr>
          <p:nvPr/>
        </p:nvPicPr>
        <p:blipFill>
          <a:blip r:embed="rId2"/>
          <a:stretch>
            <a:fillRect/>
          </a:stretch>
        </p:blipFill>
        <p:spPr>
          <a:xfrm>
            <a:off x="5755598" y="1544595"/>
            <a:ext cx="5478902" cy="2395092"/>
          </a:xfrm>
          <a:prstGeom prst="rect">
            <a:avLst/>
          </a:prstGeom>
        </p:spPr>
      </p:pic>
      <p:pic>
        <p:nvPicPr>
          <p:cNvPr id="6" name="Picture 5"/>
          <p:cNvPicPr>
            <a:picLocks noChangeAspect="1"/>
          </p:cNvPicPr>
          <p:nvPr/>
        </p:nvPicPr>
        <p:blipFill>
          <a:blip r:embed="rId3"/>
          <a:stretch>
            <a:fillRect/>
          </a:stretch>
        </p:blipFill>
        <p:spPr>
          <a:xfrm>
            <a:off x="5684108" y="4102220"/>
            <a:ext cx="5761167" cy="2444458"/>
          </a:xfrm>
          <a:prstGeom prst="rect">
            <a:avLst/>
          </a:prstGeom>
        </p:spPr>
      </p:pic>
      <p:pic>
        <p:nvPicPr>
          <p:cNvPr id="7" name="Picture 6"/>
          <p:cNvPicPr>
            <a:picLocks noChangeAspect="1"/>
          </p:cNvPicPr>
          <p:nvPr/>
        </p:nvPicPr>
        <p:blipFill>
          <a:blip r:embed="rId4"/>
          <a:stretch>
            <a:fillRect/>
          </a:stretch>
        </p:blipFill>
        <p:spPr>
          <a:xfrm>
            <a:off x="838200" y="4102220"/>
            <a:ext cx="4302211" cy="2441475"/>
          </a:xfrm>
          <a:prstGeom prst="rect">
            <a:avLst/>
          </a:prstGeom>
        </p:spPr>
      </p:pic>
      <p:pic>
        <p:nvPicPr>
          <p:cNvPr id="8" name="Picture 7"/>
          <p:cNvPicPr>
            <a:picLocks noChangeAspect="1"/>
          </p:cNvPicPr>
          <p:nvPr/>
        </p:nvPicPr>
        <p:blipFill>
          <a:blip r:embed="rId5"/>
          <a:stretch>
            <a:fillRect/>
          </a:stretch>
        </p:blipFill>
        <p:spPr>
          <a:xfrm>
            <a:off x="10287000" y="0"/>
            <a:ext cx="1905000" cy="838200"/>
          </a:xfrm>
          <a:prstGeom prst="rect">
            <a:avLst/>
          </a:prstGeom>
        </p:spPr>
      </p:pic>
      <p:sp>
        <p:nvSpPr>
          <p:cNvPr id="9" name="Slide Number Placeholder 8"/>
          <p:cNvSpPr>
            <a:spLocks noGrp="1"/>
          </p:cNvSpPr>
          <p:nvPr>
            <p:ph type="sldNum" sz="quarter" idx="12"/>
          </p:nvPr>
        </p:nvSpPr>
        <p:spPr/>
        <p:txBody>
          <a:bodyPr/>
          <a:lstStyle/>
          <a:p>
            <a:fld id="{489F670B-5485-F94C-8B47-A9B8BCC52989}" type="slidenum">
              <a:rPr lang="en-US" smtClean="0"/>
              <a:t>5</a:t>
            </a:fld>
            <a:endParaRPr lang="en-US"/>
          </a:p>
        </p:txBody>
      </p:sp>
    </p:spTree>
    <p:extLst>
      <p:ext uri="{BB962C8B-B14F-4D97-AF65-F5344CB8AC3E}">
        <p14:creationId xmlns:p14="http://schemas.microsoft.com/office/powerpoint/2010/main" val="1173274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Why the result varies from one run to another on the </a:t>
            </a:r>
            <a:r>
              <a:rPr lang="en-US" dirty="0" err="1"/>
              <a:t>GpENI</a:t>
            </a:r>
            <a:r>
              <a:rPr lang="en-US" dirty="0"/>
              <a:t> testbed: a brief explanation</a:t>
            </a:r>
          </a:p>
        </p:txBody>
      </p:sp>
      <p:sp>
        <p:nvSpPr>
          <p:cNvPr id="3" name="Content Placeholder 2"/>
          <p:cNvSpPr>
            <a:spLocks noGrp="1"/>
          </p:cNvSpPr>
          <p:nvPr>
            <p:ph idx="1"/>
          </p:nvPr>
        </p:nvSpPr>
        <p:spPr/>
        <p:txBody>
          <a:bodyPr/>
          <a:lstStyle/>
          <a:p>
            <a:r>
              <a:rPr lang="en-US" dirty="0"/>
              <a:t>For the next hop plots, it’s the </a:t>
            </a:r>
            <a:r>
              <a:rPr lang="en-US" b="1" dirty="0"/>
              <a:t>time</a:t>
            </a:r>
            <a:r>
              <a:rPr lang="en-US" dirty="0"/>
              <a:t> when a node learns it’s next hop node after the failure until the routing table get convergence. In the </a:t>
            </a:r>
            <a:r>
              <a:rPr lang="en-US" dirty="0" err="1"/>
              <a:t>GpENI</a:t>
            </a:r>
            <a:r>
              <a:rPr lang="en-US" dirty="0"/>
              <a:t> distributed virtualized environment, this time varies, which causes different next hop selection.</a:t>
            </a:r>
          </a:p>
          <a:p>
            <a:r>
              <a:rPr lang="en-US" dirty="0"/>
              <a:t> </a:t>
            </a:r>
          </a:p>
          <a:p>
            <a:r>
              <a:rPr lang="en-US" dirty="0"/>
              <a:t>Consider Fig-4,  Topology-I on slide-3:</a:t>
            </a:r>
          </a:p>
          <a:p>
            <a:pPr lvl="1"/>
            <a:r>
              <a:rPr lang="en-US" dirty="0"/>
              <a:t>After the failure, from R2 TUT-FI’s perspective, it’s routing table immediately shows the neighbor was R2-simula-lo, and after about 23 second, the routing table was convergence with the standby VR R2-KU added, then it showed the time needed to update the next hop information at R2 TUT-FI was around 23 second. (please ignore the dots before 0 on the x-axis, that might because of the pre-setup of the experiments).</a:t>
            </a:r>
          </a:p>
        </p:txBody>
      </p:sp>
      <p:sp>
        <p:nvSpPr>
          <p:cNvPr id="4" name="Slide Number Placeholder 3"/>
          <p:cNvSpPr>
            <a:spLocks noGrp="1"/>
          </p:cNvSpPr>
          <p:nvPr>
            <p:ph type="sldNum" sz="quarter" idx="12"/>
          </p:nvPr>
        </p:nvSpPr>
        <p:spPr/>
        <p:txBody>
          <a:bodyPr/>
          <a:lstStyle/>
          <a:p>
            <a:fld id="{489F670B-5485-F94C-8B47-A9B8BCC52989}" type="slidenum">
              <a:rPr lang="en-US" smtClean="0"/>
              <a:t>6</a:t>
            </a:fld>
            <a:endParaRPr lang="en-US"/>
          </a:p>
        </p:txBody>
      </p:sp>
    </p:spTree>
    <p:extLst>
      <p:ext uri="{BB962C8B-B14F-4D97-AF65-F5344CB8AC3E}">
        <p14:creationId xmlns:p14="http://schemas.microsoft.com/office/powerpoint/2010/main" val="413755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58028"/>
            <a:ext cx="10058400" cy="1450757"/>
          </a:xfrm>
        </p:spPr>
        <p:txBody>
          <a:bodyPr/>
          <a:lstStyle/>
          <a:p>
            <a:r>
              <a:rPr lang="en-US" dirty="0">
                <a:latin typeface="Helvetica" charset="0"/>
                <a:ea typeface="Helvetica" charset="0"/>
                <a:cs typeface="Helvetica" charset="0"/>
              </a:rPr>
              <a:t>GENI (Global Environment for Network Innovations)</a:t>
            </a:r>
          </a:p>
        </p:txBody>
      </p:sp>
      <p:sp>
        <p:nvSpPr>
          <p:cNvPr id="3" name="Content Placeholder 2"/>
          <p:cNvSpPr>
            <a:spLocks noGrp="1"/>
          </p:cNvSpPr>
          <p:nvPr>
            <p:ph idx="1"/>
          </p:nvPr>
        </p:nvSpPr>
        <p:spPr>
          <a:xfrm>
            <a:off x="6295869" y="1906759"/>
            <a:ext cx="5759500" cy="4023360"/>
          </a:xfrm>
        </p:spPr>
        <p:txBody>
          <a:bodyPr>
            <a:normAutofit/>
          </a:bodyPr>
          <a:lstStyle/>
          <a:p>
            <a:r>
              <a:rPr lang="en-US" dirty="0">
                <a:latin typeface="Helvetica" charset="0"/>
                <a:ea typeface="Helvetica" charset="0"/>
                <a:cs typeface="Helvetica" charset="0"/>
              </a:rPr>
              <a:t>GENI:</a:t>
            </a:r>
          </a:p>
          <a:p>
            <a:pPr marL="457200" indent="-457200" fontAlgn="base">
              <a:buFont typeface="+mj-lt"/>
              <a:buAutoNum type="arabicPeriod"/>
            </a:pPr>
            <a:r>
              <a:rPr lang="en-US" dirty="0">
                <a:latin typeface="Helvetica" charset="0"/>
                <a:ea typeface="Helvetica" charset="0"/>
                <a:cs typeface="Helvetica" charset="0"/>
              </a:rPr>
              <a:t>Distributed computing resources around United States</a:t>
            </a:r>
          </a:p>
          <a:p>
            <a:pPr marL="457200" indent="-457200" fontAlgn="base">
              <a:buFont typeface="+mj-lt"/>
              <a:buAutoNum type="arabicPeriod"/>
            </a:pPr>
            <a:r>
              <a:rPr lang="en-US" dirty="0">
                <a:latin typeface="Helvetica" charset="0"/>
                <a:ea typeface="Helvetica" charset="0"/>
                <a:cs typeface="Helvetica" charset="0"/>
              </a:rPr>
              <a:t>Fast Layer 2 and 3 connection ( Default 100Mbps, more can be requested in specific VLAN#)</a:t>
            </a:r>
          </a:p>
          <a:p>
            <a:pPr marL="457200" indent="-457200" fontAlgn="base">
              <a:buFont typeface="+mj-lt"/>
              <a:buAutoNum type="arabicPeriod"/>
            </a:pPr>
            <a:r>
              <a:rPr lang="en-US" dirty="0">
                <a:latin typeface="Helvetica" charset="0"/>
                <a:ea typeface="Helvetica" charset="0"/>
                <a:cs typeface="Helvetica" charset="0"/>
              </a:rPr>
              <a:t>Customization in OS and software</a:t>
            </a:r>
          </a:p>
          <a:p>
            <a:pPr marL="457200" indent="-457200" fontAlgn="base">
              <a:buFont typeface="+mj-lt"/>
              <a:buAutoNum type="arabicPeriod"/>
            </a:pPr>
            <a:r>
              <a:rPr lang="en-US" dirty="0">
                <a:latin typeface="Helvetica" charset="0"/>
                <a:ea typeface="Helvetica" charset="0"/>
                <a:cs typeface="Helvetica" charset="0"/>
              </a:rPr>
              <a:t>Resource and experiment isolation, such as running their own Layer 3 and above protocols</a:t>
            </a:r>
          </a:p>
        </p:txBody>
      </p:sp>
      <p:pic>
        <p:nvPicPr>
          <p:cNvPr id="4" name="Picture 3"/>
          <p:cNvPicPr>
            <a:picLocks noChangeAspect="1"/>
          </p:cNvPicPr>
          <p:nvPr/>
        </p:nvPicPr>
        <p:blipFill>
          <a:blip r:embed="rId3"/>
          <a:stretch>
            <a:fillRect/>
          </a:stretch>
        </p:blipFill>
        <p:spPr>
          <a:xfrm>
            <a:off x="0" y="1708785"/>
            <a:ext cx="6076138" cy="4557104"/>
          </a:xfrm>
          <a:prstGeom prst="rect">
            <a:avLst/>
          </a:prstGeom>
        </p:spPr>
      </p:pic>
      <p:pic>
        <p:nvPicPr>
          <p:cNvPr id="5" name="Picture 4"/>
          <p:cNvPicPr>
            <a:picLocks noChangeAspect="1"/>
          </p:cNvPicPr>
          <p:nvPr/>
        </p:nvPicPr>
        <p:blipFill>
          <a:blip r:embed="rId4"/>
          <a:stretch>
            <a:fillRect/>
          </a:stretch>
        </p:blipFill>
        <p:spPr>
          <a:xfrm>
            <a:off x="10287000" y="0"/>
            <a:ext cx="1905000" cy="838200"/>
          </a:xfrm>
          <a:prstGeom prst="rect">
            <a:avLst/>
          </a:prstGeom>
        </p:spPr>
      </p:pic>
      <p:sp>
        <p:nvSpPr>
          <p:cNvPr id="6" name="Slide Number Placeholder 5"/>
          <p:cNvSpPr>
            <a:spLocks noGrp="1"/>
          </p:cNvSpPr>
          <p:nvPr>
            <p:ph type="sldNum" sz="quarter" idx="12"/>
          </p:nvPr>
        </p:nvSpPr>
        <p:spPr/>
        <p:txBody>
          <a:bodyPr/>
          <a:lstStyle/>
          <a:p>
            <a:fld id="{489F670B-5485-F94C-8B47-A9B8BCC52989}" type="slidenum">
              <a:rPr lang="en-US" smtClean="0"/>
              <a:t>7</a:t>
            </a:fld>
            <a:endParaRPr lang="en-US"/>
          </a:p>
        </p:txBody>
      </p:sp>
    </p:spTree>
    <p:extLst>
      <p:ext uri="{BB962C8B-B14F-4D97-AF65-F5344CB8AC3E}">
        <p14:creationId xmlns:p14="http://schemas.microsoft.com/office/powerpoint/2010/main" val="1201910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Helvetica" charset="0"/>
                <a:ea typeface="Helvetica" charset="0"/>
                <a:cs typeface="Helvetica" charset="0"/>
              </a:rPr>
              <a:t>Pros and Cons</a:t>
            </a:r>
          </a:p>
        </p:txBody>
      </p:sp>
      <p:sp>
        <p:nvSpPr>
          <p:cNvPr id="3" name="Content Placeholder 2"/>
          <p:cNvSpPr>
            <a:spLocks noGrp="1"/>
          </p:cNvSpPr>
          <p:nvPr>
            <p:ph idx="1"/>
          </p:nvPr>
        </p:nvSpPr>
        <p:spPr>
          <a:xfrm>
            <a:off x="1097280" y="1861184"/>
            <a:ext cx="5374958" cy="4023360"/>
          </a:xfrm>
        </p:spPr>
        <p:txBody>
          <a:bodyPr>
            <a:normAutofit lnSpcReduction="10000"/>
          </a:bodyPr>
          <a:lstStyle/>
          <a:p>
            <a:r>
              <a:rPr lang="en-US" dirty="0">
                <a:latin typeface="Helvetica" charset="0"/>
                <a:ea typeface="Helvetica" charset="0"/>
                <a:cs typeface="Helvetica" charset="0"/>
              </a:rPr>
              <a:t>Pros:</a:t>
            </a:r>
          </a:p>
          <a:p>
            <a:pPr marL="457200" indent="-457200">
              <a:buFont typeface="+mj-lt"/>
              <a:buAutoNum type="arabicPeriod"/>
            </a:pPr>
            <a:r>
              <a:rPr lang="en-US" dirty="0">
                <a:latin typeface="Helvetica" charset="0"/>
                <a:ea typeface="Helvetica" charset="0"/>
                <a:cs typeface="Helvetica" charset="0"/>
              </a:rPr>
              <a:t>A large-scale experiment infrastructure with layer 2 and layer 3 connectivity across resources</a:t>
            </a:r>
          </a:p>
          <a:p>
            <a:pPr marL="457200" indent="-457200">
              <a:buFont typeface="+mj-lt"/>
              <a:buAutoNum type="arabicPeriod"/>
            </a:pPr>
            <a:r>
              <a:rPr lang="en-US" dirty="0">
                <a:latin typeface="Helvetica" charset="0"/>
                <a:ea typeface="Helvetica" charset="0"/>
                <a:cs typeface="Helvetica" charset="0"/>
              </a:rPr>
              <a:t>Deep programmability in both computing power and network itself</a:t>
            </a:r>
          </a:p>
          <a:p>
            <a:pPr marL="457200" indent="-457200">
              <a:buFont typeface="+mj-lt"/>
              <a:buAutoNum type="arabicPeriod"/>
            </a:pPr>
            <a:r>
              <a:rPr lang="en-US" dirty="0">
                <a:latin typeface="Helvetica" charset="0"/>
                <a:ea typeface="Helvetica" charset="0"/>
                <a:cs typeface="Helvetica" charset="0"/>
              </a:rPr>
              <a:t>Easy experiments reproducibility to let you save and share your experiment setup (</a:t>
            </a:r>
            <a:r>
              <a:rPr lang="en-US" dirty="0" err="1">
                <a:latin typeface="Helvetica" charset="0"/>
                <a:ea typeface="Helvetica" charset="0"/>
                <a:cs typeface="Helvetica" charset="0"/>
              </a:rPr>
              <a:t>Rspec</a:t>
            </a:r>
            <a:r>
              <a:rPr lang="en-US" dirty="0">
                <a:latin typeface="Helvetica" charset="0"/>
                <a:ea typeface="Helvetica" charset="0"/>
                <a:cs typeface="Helvetica" charset="0"/>
              </a:rPr>
              <a:t>)</a:t>
            </a:r>
          </a:p>
          <a:p>
            <a:pPr marL="457200" indent="-457200">
              <a:buFont typeface="+mj-lt"/>
              <a:buAutoNum type="arabicPeriod"/>
            </a:pPr>
            <a:r>
              <a:rPr lang="en-US" dirty="0">
                <a:latin typeface="Helvetica" charset="0"/>
                <a:ea typeface="Helvetica" charset="0"/>
                <a:cs typeface="Helvetica" charset="0"/>
              </a:rPr>
              <a:t>Provide network monitoring and management tool for your own resource slice</a:t>
            </a:r>
          </a:p>
        </p:txBody>
      </p:sp>
      <p:sp>
        <p:nvSpPr>
          <p:cNvPr id="5" name="Content Placeholder 2"/>
          <p:cNvSpPr txBox="1">
            <a:spLocks/>
          </p:cNvSpPr>
          <p:nvPr/>
        </p:nvSpPr>
        <p:spPr>
          <a:xfrm>
            <a:off x="6600826" y="1737360"/>
            <a:ext cx="5257800" cy="4023360"/>
          </a:xfrm>
          <a:prstGeom prst="rect">
            <a:avLst/>
          </a:prstGeom>
        </p:spPr>
        <p:txBody>
          <a:bodyPr vert="horz" lIns="0" tIns="45720" rIns="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latin typeface="Helvetica" charset="0"/>
                <a:ea typeface="Helvetica" charset="0"/>
                <a:cs typeface="Helvetica" charset="0"/>
              </a:rPr>
              <a:t>Cons:</a:t>
            </a:r>
          </a:p>
          <a:p>
            <a:pPr marL="457200" indent="-457200">
              <a:buFont typeface="+mj-lt"/>
              <a:buAutoNum type="arabicPeriod"/>
            </a:pPr>
            <a:r>
              <a:rPr lang="en-US" dirty="0">
                <a:latin typeface="Helvetica" charset="0"/>
                <a:ea typeface="Helvetica" charset="0"/>
                <a:cs typeface="Helvetica" charset="0"/>
              </a:rPr>
              <a:t>Limited resources on a specific GENI site (ex: small server rack and recourses hogging by others)</a:t>
            </a:r>
          </a:p>
          <a:p>
            <a:pPr marL="457200" indent="-457200">
              <a:buFont typeface="+mj-lt"/>
              <a:buAutoNum type="arabicPeriod"/>
            </a:pPr>
            <a:r>
              <a:rPr lang="en-US" dirty="0">
                <a:latin typeface="Helvetica" charset="0"/>
                <a:ea typeface="Helvetica" charset="0"/>
                <a:cs typeface="Helvetica" charset="0"/>
              </a:rPr>
              <a:t>GENI sites regular maintenance can cause delay of your experiments</a:t>
            </a:r>
          </a:p>
          <a:p>
            <a:pPr marL="457200" indent="-457200">
              <a:buFont typeface="+mj-lt"/>
              <a:buAutoNum type="arabicPeriod"/>
            </a:pPr>
            <a:r>
              <a:rPr lang="en-US" dirty="0">
                <a:latin typeface="Helvetica" charset="0"/>
                <a:ea typeface="Helvetica" charset="0"/>
                <a:cs typeface="Helvetica" charset="0"/>
              </a:rPr>
              <a:t>Sudden server outage  can cause the total loss of reserved experiment resources (Computing and network links)!!!</a:t>
            </a:r>
          </a:p>
          <a:p>
            <a:pPr marL="457200" indent="-457200">
              <a:buFont typeface="+mj-lt"/>
              <a:buAutoNum type="arabicPeriod"/>
            </a:pPr>
            <a:r>
              <a:rPr lang="en-US" dirty="0">
                <a:latin typeface="Helvetica" charset="0"/>
                <a:ea typeface="Helvetica" charset="0"/>
                <a:cs typeface="Helvetica" charset="0"/>
              </a:rPr>
              <a:t>Layer 3 stitching between GENI sites are not stable and with less bandwidth (&lt;100Mbps)</a:t>
            </a:r>
          </a:p>
          <a:p>
            <a:pPr marL="457200" indent="-457200">
              <a:buFont typeface="+mj-lt"/>
              <a:buAutoNum type="arabicPeriod"/>
            </a:pPr>
            <a:endParaRPr lang="en-US" dirty="0">
              <a:latin typeface="Helvetica" charset="0"/>
              <a:ea typeface="Helvetica" charset="0"/>
              <a:cs typeface="Helvetica" charset="0"/>
            </a:endParaRPr>
          </a:p>
          <a:p>
            <a:pPr marL="457200" indent="-457200">
              <a:buFont typeface="+mj-lt"/>
              <a:buAutoNum type="arabicPeriod"/>
            </a:pPr>
            <a:endParaRPr lang="en-US" dirty="0">
              <a:latin typeface="Helvetica" charset="0"/>
              <a:ea typeface="Helvetica" charset="0"/>
              <a:cs typeface="Helvetica" charset="0"/>
            </a:endParaRPr>
          </a:p>
        </p:txBody>
      </p:sp>
      <p:pic>
        <p:nvPicPr>
          <p:cNvPr id="6" name="Picture 5"/>
          <p:cNvPicPr>
            <a:picLocks noChangeAspect="1"/>
          </p:cNvPicPr>
          <p:nvPr/>
        </p:nvPicPr>
        <p:blipFill>
          <a:blip r:embed="rId3"/>
          <a:stretch>
            <a:fillRect/>
          </a:stretch>
        </p:blipFill>
        <p:spPr>
          <a:xfrm>
            <a:off x="10287000" y="0"/>
            <a:ext cx="1905000" cy="838200"/>
          </a:xfrm>
          <a:prstGeom prst="rect">
            <a:avLst/>
          </a:prstGeom>
        </p:spPr>
      </p:pic>
      <p:sp>
        <p:nvSpPr>
          <p:cNvPr id="4" name="Slide Number Placeholder 3"/>
          <p:cNvSpPr>
            <a:spLocks noGrp="1"/>
          </p:cNvSpPr>
          <p:nvPr>
            <p:ph type="sldNum" sz="quarter" idx="12"/>
          </p:nvPr>
        </p:nvSpPr>
        <p:spPr/>
        <p:txBody>
          <a:bodyPr/>
          <a:lstStyle/>
          <a:p>
            <a:fld id="{489F670B-5485-F94C-8B47-A9B8BCC52989}" type="slidenum">
              <a:rPr lang="en-US" smtClean="0"/>
              <a:t>8</a:t>
            </a:fld>
            <a:endParaRPr lang="en-US"/>
          </a:p>
        </p:txBody>
      </p:sp>
    </p:spTree>
    <p:extLst>
      <p:ext uri="{BB962C8B-B14F-4D97-AF65-F5344CB8AC3E}">
        <p14:creationId xmlns:p14="http://schemas.microsoft.com/office/powerpoint/2010/main" val="1446245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Case Study 2</a:t>
            </a:r>
            <a:br>
              <a:rPr lang="en-US" dirty="0"/>
            </a:br>
            <a:r>
              <a:rPr lang="en-US" dirty="0"/>
              <a:t>Dynamic Network Reconfiguration on the GENI</a:t>
            </a:r>
            <a:r>
              <a:rPr lang="en-US" baseline="30000" dirty="0"/>
              <a:t>[3]</a:t>
            </a:r>
          </a:p>
        </p:txBody>
      </p:sp>
      <p:sp>
        <p:nvSpPr>
          <p:cNvPr id="3" name="Content Placeholder 2"/>
          <p:cNvSpPr>
            <a:spLocks noGrp="1"/>
          </p:cNvSpPr>
          <p:nvPr>
            <p:ph idx="1"/>
          </p:nvPr>
        </p:nvSpPr>
        <p:spPr/>
        <p:txBody>
          <a:bodyPr>
            <a:normAutofit/>
          </a:bodyPr>
          <a:lstStyle/>
          <a:p>
            <a:r>
              <a:rPr lang="en-US" dirty="0"/>
              <a:t>In order to run the dynamic network reconfiguration on GENI</a:t>
            </a:r>
          </a:p>
          <a:p>
            <a:pPr lvl="1"/>
            <a:r>
              <a:rPr lang="en-US" sz="2000" dirty="0"/>
              <a:t>Configure each VM in the topology to be a virtual router</a:t>
            </a:r>
          </a:p>
          <a:p>
            <a:pPr lvl="2"/>
            <a:r>
              <a:rPr lang="en-US" sz="2000" dirty="0"/>
              <a:t>Install XORP, creating OSPF configuration file (</a:t>
            </a:r>
            <a:r>
              <a:rPr lang="en-US" sz="2000" dirty="0" err="1"/>
              <a:t>GpENI</a:t>
            </a:r>
            <a:r>
              <a:rPr lang="en-US" sz="2000" dirty="0"/>
              <a:t>-VINI by default provides this)</a:t>
            </a:r>
          </a:p>
          <a:p>
            <a:pPr lvl="1"/>
            <a:r>
              <a:rPr lang="en-US" sz="2000" dirty="0"/>
              <a:t>Install </a:t>
            </a:r>
            <a:r>
              <a:rPr lang="en-US" sz="2000" dirty="0" err="1"/>
              <a:t>iperf</a:t>
            </a:r>
            <a:endParaRPr lang="en-US" sz="2000" dirty="0"/>
          </a:p>
          <a:p>
            <a:pPr lvl="1"/>
            <a:r>
              <a:rPr lang="en-US" sz="2000" dirty="0"/>
              <a:t>Execute the experimental flows and collecting data</a:t>
            </a:r>
          </a:p>
        </p:txBody>
      </p:sp>
      <p:pic>
        <p:nvPicPr>
          <p:cNvPr id="4" name="Picture 3"/>
          <p:cNvPicPr>
            <a:picLocks noChangeAspect="1"/>
          </p:cNvPicPr>
          <p:nvPr/>
        </p:nvPicPr>
        <p:blipFill>
          <a:blip r:embed="rId2"/>
          <a:stretch>
            <a:fillRect/>
          </a:stretch>
        </p:blipFill>
        <p:spPr>
          <a:xfrm>
            <a:off x="10287000" y="0"/>
            <a:ext cx="1905000" cy="838200"/>
          </a:xfrm>
          <a:prstGeom prst="rect">
            <a:avLst/>
          </a:prstGeom>
        </p:spPr>
      </p:pic>
      <p:sp>
        <p:nvSpPr>
          <p:cNvPr id="5" name="Slide Number Placeholder 4"/>
          <p:cNvSpPr>
            <a:spLocks noGrp="1"/>
          </p:cNvSpPr>
          <p:nvPr>
            <p:ph type="sldNum" sz="quarter" idx="12"/>
          </p:nvPr>
        </p:nvSpPr>
        <p:spPr/>
        <p:txBody>
          <a:bodyPr/>
          <a:lstStyle/>
          <a:p>
            <a:fld id="{489F670B-5485-F94C-8B47-A9B8BCC52989}" type="slidenum">
              <a:rPr lang="en-US" smtClean="0"/>
              <a:t>9</a:t>
            </a:fld>
            <a:endParaRPr lang="en-US"/>
          </a:p>
        </p:txBody>
      </p:sp>
    </p:spTree>
    <p:extLst>
      <p:ext uri="{BB962C8B-B14F-4D97-AF65-F5344CB8AC3E}">
        <p14:creationId xmlns:p14="http://schemas.microsoft.com/office/powerpoint/2010/main" val="1028195730"/>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1114</TotalTime>
  <Words>2014</Words>
  <Application>Microsoft Macintosh PowerPoint</Application>
  <PresentationFormat>Widescreen</PresentationFormat>
  <Paragraphs>258</Paragraphs>
  <Slides>28</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Calibri</vt:lpstr>
      <vt:lpstr>Calibri Light</vt:lpstr>
      <vt:lpstr>Courier New</vt:lpstr>
      <vt:lpstr>Helvetica</vt:lpstr>
      <vt:lpstr>Times New Roman</vt:lpstr>
      <vt:lpstr>Retrospect</vt:lpstr>
      <vt:lpstr>Testbed Experience for Networking Experiments and Reproducibility &amp; Machine Learning in Communication Networks</vt:lpstr>
      <vt:lpstr>Experiment Challenges</vt:lpstr>
      <vt:lpstr>Case Study 1 Dynamic Network Reconfiguration on the GpENI-VINI testbed[2]</vt:lpstr>
      <vt:lpstr>Case Study 1 Dynamic Network Reconfiguration due to failure on the GpENI-VINI testbed[2]</vt:lpstr>
      <vt:lpstr>Case Study 1 Dynamic Network Reconfiguration due to failure on the GpENI-VINI testbed[2]</vt:lpstr>
      <vt:lpstr>Why the result varies from one run to another on the GpENI testbed: a brief explanation</vt:lpstr>
      <vt:lpstr>GENI (Global Environment for Network Innovations)</vt:lpstr>
      <vt:lpstr>Pros and Cons</vt:lpstr>
      <vt:lpstr>Case Study 2 Dynamic Network Reconfiguration on the GENI[3]</vt:lpstr>
      <vt:lpstr>Case Study 3 Evaluating QoE of Video Streaming on the GENI Testbed[4,5] </vt:lpstr>
      <vt:lpstr>One of the metrics: Bitrate Switching Events (Available bandwidth = 0.5Mbps)</vt:lpstr>
      <vt:lpstr>Ease due to Automation</vt:lpstr>
      <vt:lpstr>Variation due to replication for Video QoE over GENI</vt:lpstr>
      <vt:lpstr>Case Study 4 Hadoop Cluster Deployment on GENI[6]</vt:lpstr>
      <vt:lpstr>PowerPoint Presentation</vt:lpstr>
      <vt:lpstr>Hadoop over GENI: Experience</vt:lpstr>
      <vt:lpstr>Hadoop over GENI</vt:lpstr>
      <vt:lpstr>Hardware usage: CPU and Memory</vt:lpstr>
      <vt:lpstr>Job Run Time and Intermedia Data</vt:lpstr>
      <vt:lpstr>Hadoop Cluster Deployment Example and Some Test Results</vt:lpstr>
      <vt:lpstr>Lesson Learned: Set up Automation</vt:lpstr>
      <vt:lpstr>Statistical Validity and Robustness for Reproducibility </vt:lpstr>
      <vt:lpstr>References</vt:lpstr>
      <vt:lpstr>Machine Learning in Communication Networks</vt:lpstr>
      <vt:lpstr>Broad Areas</vt:lpstr>
      <vt:lpstr>Network analytics </vt:lpstr>
      <vt:lpstr>Network Applications</vt:lpstr>
      <vt:lpstr>Network Automation</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dmedhi</cp:lastModifiedBy>
  <cp:revision>221</cp:revision>
  <dcterms:created xsi:type="dcterms:W3CDTF">2017-10-25T01:46:56Z</dcterms:created>
  <dcterms:modified xsi:type="dcterms:W3CDTF">2018-02-23T03:45:16Z</dcterms:modified>
</cp:coreProperties>
</file>